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412" r:id="rId2"/>
    <p:sldId id="415" r:id="rId3"/>
    <p:sldId id="370" r:id="rId4"/>
    <p:sldId id="371" r:id="rId5"/>
    <p:sldId id="389" r:id="rId6"/>
    <p:sldId id="373" r:id="rId7"/>
    <p:sldId id="375" r:id="rId8"/>
    <p:sldId id="376" r:id="rId9"/>
    <p:sldId id="411" r:id="rId10"/>
    <p:sldId id="378" r:id="rId11"/>
    <p:sldId id="379" r:id="rId12"/>
    <p:sldId id="380" r:id="rId13"/>
    <p:sldId id="388" r:id="rId14"/>
    <p:sldId id="382" r:id="rId15"/>
    <p:sldId id="383" r:id="rId16"/>
    <p:sldId id="384" r:id="rId17"/>
    <p:sldId id="385" r:id="rId18"/>
    <p:sldId id="386" r:id="rId19"/>
    <p:sldId id="417" r:id="rId20"/>
    <p:sldId id="391" r:id="rId21"/>
    <p:sldId id="392" r:id="rId22"/>
    <p:sldId id="418" r:id="rId23"/>
    <p:sldId id="402" r:id="rId24"/>
    <p:sldId id="419" r:id="rId25"/>
    <p:sldId id="404" r:id="rId26"/>
    <p:sldId id="405" r:id="rId27"/>
    <p:sldId id="406" r:id="rId28"/>
    <p:sldId id="407" r:id="rId29"/>
    <p:sldId id="408" r:id="rId30"/>
    <p:sldId id="416" r:id="rId31"/>
    <p:sldId id="410" r:id="rId3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29" userDrawn="1">
          <p15:clr>
            <a:srgbClr val="A4A3A4"/>
          </p15:clr>
        </p15:guide>
        <p15:guide id="4" pos="715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666A17-E655-EEEC-55F6-6E1F138D4495}" name="-" initials="MSOffice" userId="-" providerId="None"/>
  <p188:author id="{FAAD496F-00FE-CBB1-ECCA-3B0B3566904E}" name="慶太 竹内" initials="慶竹" userId="f614eac48cb1f8a4" providerId="Windows Live"/>
  <p188:author id="{BBB842A5-1FB0-2167-4C47-C217B3B5581A}" name="Windows ユーザー" initials="W" userId="Windows ユーザー"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94520"/>
    <a:srgbClr val="156082"/>
    <a:srgbClr val="FCE8E8"/>
    <a:srgbClr val="FADCE9"/>
    <a:srgbClr val="CCE198"/>
    <a:srgbClr val="FFF1B3"/>
    <a:srgbClr val="FFFF99"/>
    <a:srgbClr val="C7E8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0" autoAdjust="0"/>
    <p:restoredTop sz="94795" autoAdjust="0"/>
  </p:normalViewPr>
  <p:slideViewPr>
    <p:cSldViewPr snapToGrid="0">
      <p:cViewPr varScale="1">
        <p:scale>
          <a:sx n="120" d="100"/>
          <a:sy n="120" d="100"/>
        </p:scale>
        <p:origin x="832" y="192"/>
      </p:cViewPr>
      <p:guideLst>
        <p:guide orient="horz" pos="2160"/>
        <p:guide pos="3840"/>
        <p:guide pos="529"/>
        <p:guide pos="7151"/>
      </p:guideLst>
    </p:cSldViewPr>
  </p:slideViewPr>
  <p:notesTextViewPr>
    <p:cViewPr>
      <p:scale>
        <a:sx n="40" d="100"/>
        <a:sy n="40" d="100"/>
      </p:scale>
      <p:origin x="0" y="0"/>
    </p:cViewPr>
  </p:notesTextViewPr>
  <p:sorterViewPr>
    <p:cViewPr>
      <p:scale>
        <a:sx n="119" d="100"/>
        <a:sy n="11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67FAF-3898-ED42-B937-F1FDB3C880F3}" type="datetimeFigureOut">
              <a:rPr kumimoji="1" lang="ja-JP" altLang="en-US" smtClean="0"/>
              <a:t>2025/3/27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2C51F-1DAC-8A47-898F-A3FAE3262DBB}" type="slidenum">
              <a:rPr kumimoji="1" lang="ja-JP" altLang="en-US" smtClean="0"/>
              <a:t>‹#›</a:t>
            </a:fld>
            <a:endParaRPr kumimoji="1" lang="ja-JP" altLang="en-US"/>
          </a:p>
        </p:txBody>
      </p:sp>
    </p:spTree>
    <p:extLst>
      <p:ext uri="{BB962C8B-B14F-4D97-AF65-F5344CB8AC3E}">
        <p14:creationId xmlns:p14="http://schemas.microsoft.com/office/powerpoint/2010/main" val="27867565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802C51F-1DAC-8A47-898F-A3FAE3262DBB}" type="slidenum">
              <a:rPr kumimoji="1" lang="ja-JP" altLang="en-US" smtClean="0"/>
              <a:t>2</a:t>
            </a:fld>
            <a:endParaRPr kumimoji="1" lang="ja-JP" altLang="en-US"/>
          </a:p>
        </p:txBody>
      </p:sp>
    </p:spTree>
    <p:extLst>
      <p:ext uri="{BB962C8B-B14F-4D97-AF65-F5344CB8AC3E}">
        <p14:creationId xmlns:p14="http://schemas.microsoft.com/office/powerpoint/2010/main" val="2572242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8D77B-8CBE-DE71-8562-1DAA759DAC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EC1749-7C7F-277A-69F8-6C8408FCA2F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961868E-506C-D930-8A29-70EAB9FD4B1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E640468-410B-80DE-0EFF-92318C63D17D}"/>
              </a:ext>
            </a:extLst>
          </p:cNvPr>
          <p:cNvSpPr>
            <a:spLocks noGrp="1"/>
          </p:cNvSpPr>
          <p:nvPr>
            <p:ph type="sldNum" sz="quarter" idx="5"/>
          </p:nvPr>
        </p:nvSpPr>
        <p:spPr/>
        <p:txBody>
          <a:bodyPr/>
          <a:lstStyle/>
          <a:p>
            <a:fld id="{7802C51F-1DAC-8A47-898F-A3FAE3262DBB}" type="slidenum">
              <a:rPr kumimoji="1" lang="ja-JP" altLang="en-US" smtClean="0"/>
              <a:t>19</a:t>
            </a:fld>
            <a:endParaRPr kumimoji="1" lang="ja-JP" altLang="en-US"/>
          </a:p>
        </p:txBody>
      </p:sp>
    </p:spTree>
    <p:extLst>
      <p:ext uri="{BB962C8B-B14F-4D97-AF65-F5344CB8AC3E}">
        <p14:creationId xmlns:p14="http://schemas.microsoft.com/office/powerpoint/2010/main" val="349581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802C51F-1DAC-8A47-898F-A3FAE3262DBB}" type="slidenum">
              <a:rPr kumimoji="1" lang="ja-JP" altLang="en-US" smtClean="0"/>
              <a:t>21</a:t>
            </a:fld>
            <a:endParaRPr kumimoji="1" lang="ja-JP" altLang="en-US"/>
          </a:p>
        </p:txBody>
      </p:sp>
    </p:spTree>
    <p:extLst>
      <p:ext uri="{BB962C8B-B14F-4D97-AF65-F5344CB8AC3E}">
        <p14:creationId xmlns:p14="http://schemas.microsoft.com/office/powerpoint/2010/main" val="956938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802C51F-1DAC-8A47-898F-A3FAE3262DBB}" type="slidenum">
              <a:rPr kumimoji="1" lang="ja-JP" altLang="en-US" smtClean="0"/>
              <a:t>22</a:t>
            </a:fld>
            <a:endParaRPr kumimoji="1" lang="ja-JP" altLang="en-US"/>
          </a:p>
        </p:txBody>
      </p:sp>
    </p:spTree>
    <p:extLst>
      <p:ext uri="{BB962C8B-B14F-4D97-AF65-F5344CB8AC3E}">
        <p14:creationId xmlns:p14="http://schemas.microsoft.com/office/powerpoint/2010/main" val="1404888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6DEE0-31DE-2D41-067E-99D8240634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C47B809-DDE4-0516-7868-277E55FB7EB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EBA5B92-3495-84E2-CCE0-E95C387B23D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99F7C97-DA19-0E1B-6CE2-84B2A565F9D0}"/>
              </a:ext>
            </a:extLst>
          </p:cNvPr>
          <p:cNvSpPr>
            <a:spLocks noGrp="1"/>
          </p:cNvSpPr>
          <p:nvPr>
            <p:ph type="sldNum" sz="quarter" idx="5"/>
          </p:nvPr>
        </p:nvSpPr>
        <p:spPr/>
        <p:txBody>
          <a:bodyPr/>
          <a:lstStyle/>
          <a:p>
            <a:fld id="{7802C51F-1DAC-8A47-898F-A3FAE3262DBB}" type="slidenum">
              <a:rPr kumimoji="1" lang="ja-JP" altLang="en-US" smtClean="0"/>
              <a:t>24</a:t>
            </a:fld>
            <a:endParaRPr kumimoji="1" lang="ja-JP" altLang="en-US"/>
          </a:p>
        </p:txBody>
      </p:sp>
    </p:spTree>
    <p:extLst>
      <p:ext uri="{BB962C8B-B14F-4D97-AF65-F5344CB8AC3E}">
        <p14:creationId xmlns:p14="http://schemas.microsoft.com/office/powerpoint/2010/main" val="1469528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8B19-4D2C-3929-4962-D4E054739A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9E6FA5-3200-6A55-02DA-9CD49394F3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C80B9E-2149-1844-169D-88ECFAB0A16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A7EC626-9065-1DF7-D704-20E0AAA9A20C}"/>
              </a:ext>
            </a:extLst>
          </p:cNvPr>
          <p:cNvSpPr>
            <a:spLocks noGrp="1"/>
          </p:cNvSpPr>
          <p:nvPr>
            <p:ph type="sldNum" sz="quarter" idx="5"/>
          </p:nvPr>
        </p:nvSpPr>
        <p:spPr/>
        <p:txBody>
          <a:bodyPr/>
          <a:lstStyle/>
          <a:p>
            <a:fld id="{7802C51F-1DAC-8A47-898F-A3FAE3262DBB}" type="slidenum">
              <a:rPr kumimoji="1" lang="ja-JP" altLang="en-US" smtClean="0"/>
              <a:t>30</a:t>
            </a:fld>
            <a:endParaRPr kumimoji="1" lang="ja-JP" altLang="en-US"/>
          </a:p>
        </p:txBody>
      </p:sp>
    </p:spTree>
    <p:extLst>
      <p:ext uri="{BB962C8B-B14F-4D97-AF65-F5344CB8AC3E}">
        <p14:creationId xmlns:p14="http://schemas.microsoft.com/office/powerpoint/2010/main" val="1954374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802C51F-1DAC-8A47-898F-A3FAE3262DBB}" type="slidenum">
              <a:rPr kumimoji="1" lang="ja-JP" altLang="en-US" smtClean="0"/>
              <a:t>9</a:t>
            </a:fld>
            <a:endParaRPr kumimoji="1" lang="ja-JP" altLang="en-US"/>
          </a:p>
        </p:txBody>
      </p:sp>
    </p:spTree>
    <p:extLst>
      <p:ext uri="{BB962C8B-B14F-4D97-AF65-F5344CB8AC3E}">
        <p14:creationId xmlns:p14="http://schemas.microsoft.com/office/powerpoint/2010/main" val="414865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02C51F-1DAC-8A47-898F-A3FAE3262DBB}" type="slidenum">
              <a:rPr kumimoji="1" lang="ja-JP" altLang="en-US" smtClean="0"/>
              <a:t>10</a:t>
            </a:fld>
            <a:endParaRPr kumimoji="1" lang="ja-JP" altLang="en-US"/>
          </a:p>
        </p:txBody>
      </p:sp>
    </p:spTree>
    <p:extLst>
      <p:ext uri="{BB962C8B-B14F-4D97-AF65-F5344CB8AC3E}">
        <p14:creationId xmlns:p14="http://schemas.microsoft.com/office/powerpoint/2010/main" val="211322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CCCC9-8274-B927-1013-CA41A781ED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C650CB-8946-501F-3A23-1A505BB09BC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935A86-A470-EAF6-87D8-A6EA5D0B6A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180E862-041F-6CF5-00E0-08B8C5B6828B}"/>
              </a:ext>
            </a:extLst>
          </p:cNvPr>
          <p:cNvSpPr>
            <a:spLocks noGrp="1"/>
          </p:cNvSpPr>
          <p:nvPr>
            <p:ph type="sldNum" sz="quarter" idx="5"/>
          </p:nvPr>
        </p:nvSpPr>
        <p:spPr/>
        <p:txBody>
          <a:bodyPr/>
          <a:lstStyle/>
          <a:p>
            <a:fld id="{7802C51F-1DAC-8A47-898F-A3FAE3262DBB}" type="slidenum">
              <a:rPr kumimoji="1" lang="ja-JP" altLang="en-US" smtClean="0"/>
              <a:t>11</a:t>
            </a:fld>
            <a:endParaRPr kumimoji="1" lang="ja-JP" altLang="en-US"/>
          </a:p>
        </p:txBody>
      </p:sp>
    </p:spTree>
    <p:extLst>
      <p:ext uri="{BB962C8B-B14F-4D97-AF65-F5344CB8AC3E}">
        <p14:creationId xmlns:p14="http://schemas.microsoft.com/office/powerpoint/2010/main" val="861634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4BFB9-47D2-B94A-C640-2AE23148159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AF66D4-81F6-6624-FB39-F6A4B2D951E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F85CADC-842B-ADA8-8325-385FB30105E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9AF4AB4-7525-903D-A08F-A0AA536F8B84}"/>
              </a:ext>
            </a:extLst>
          </p:cNvPr>
          <p:cNvSpPr>
            <a:spLocks noGrp="1"/>
          </p:cNvSpPr>
          <p:nvPr>
            <p:ph type="sldNum" sz="quarter" idx="5"/>
          </p:nvPr>
        </p:nvSpPr>
        <p:spPr/>
        <p:txBody>
          <a:bodyPr/>
          <a:lstStyle/>
          <a:p>
            <a:fld id="{7802C51F-1DAC-8A47-898F-A3FAE3262DBB}" type="slidenum">
              <a:rPr kumimoji="1" lang="ja-JP" altLang="en-US" smtClean="0"/>
              <a:t>12</a:t>
            </a:fld>
            <a:endParaRPr kumimoji="1" lang="ja-JP" altLang="en-US"/>
          </a:p>
        </p:txBody>
      </p:sp>
    </p:spTree>
    <p:extLst>
      <p:ext uri="{BB962C8B-B14F-4D97-AF65-F5344CB8AC3E}">
        <p14:creationId xmlns:p14="http://schemas.microsoft.com/office/powerpoint/2010/main" val="3960229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F2704-BB95-75C7-197F-053D188A73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FAFF14-B01E-70E3-611B-54957D9A5B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0D087C4-FFDB-7FEE-AD24-A1193EA7152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4CD2687-EFBC-6AA9-D682-1BBBD1A5C16B}"/>
              </a:ext>
            </a:extLst>
          </p:cNvPr>
          <p:cNvSpPr>
            <a:spLocks noGrp="1"/>
          </p:cNvSpPr>
          <p:nvPr>
            <p:ph type="sldNum" sz="quarter" idx="5"/>
          </p:nvPr>
        </p:nvSpPr>
        <p:spPr/>
        <p:txBody>
          <a:bodyPr/>
          <a:lstStyle/>
          <a:p>
            <a:fld id="{7802C51F-1DAC-8A47-898F-A3FAE3262DBB}" type="slidenum">
              <a:rPr kumimoji="1" lang="ja-JP" altLang="en-US" smtClean="0"/>
              <a:t>15</a:t>
            </a:fld>
            <a:endParaRPr kumimoji="1" lang="ja-JP" altLang="en-US"/>
          </a:p>
        </p:txBody>
      </p:sp>
    </p:spTree>
    <p:extLst>
      <p:ext uri="{BB962C8B-B14F-4D97-AF65-F5344CB8AC3E}">
        <p14:creationId xmlns:p14="http://schemas.microsoft.com/office/powerpoint/2010/main" val="205290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EDE43-DD67-6EDC-9CE9-74F55E2C1E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5E56AB4-811B-8513-5AE5-DD5BFD6509B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5537CB-1879-7D6E-7BAA-4423D4D37EA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520C7F9-6512-1D2D-0772-8EB4D7B73B33}"/>
              </a:ext>
            </a:extLst>
          </p:cNvPr>
          <p:cNvSpPr>
            <a:spLocks noGrp="1"/>
          </p:cNvSpPr>
          <p:nvPr>
            <p:ph type="sldNum" sz="quarter" idx="5"/>
          </p:nvPr>
        </p:nvSpPr>
        <p:spPr/>
        <p:txBody>
          <a:bodyPr/>
          <a:lstStyle/>
          <a:p>
            <a:fld id="{7802C51F-1DAC-8A47-898F-A3FAE3262DBB}" type="slidenum">
              <a:rPr kumimoji="1" lang="ja-JP" altLang="en-US" smtClean="0"/>
              <a:t>16</a:t>
            </a:fld>
            <a:endParaRPr kumimoji="1" lang="ja-JP" altLang="en-US"/>
          </a:p>
        </p:txBody>
      </p:sp>
    </p:spTree>
    <p:extLst>
      <p:ext uri="{BB962C8B-B14F-4D97-AF65-F5344CB8AC3E}">
        <p14:creationId xmlns:p14="http://schemas.microsoft.com/office/powerpoint/2010/main" val="238224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37C03-A9ED-223C-A50C-B66957C091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FB7BEC-C2CE-A791-BE90-9F32AC598EE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31BB34-61E4-6328-88F3-22D2FE2E31D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418FB42-5251-D65D-6725-D68AC122E0F7}"/>
              </a:ext>
            </a:extLst>
          </p:cNvPr>
          <p:cNvSpPr>
            <a:spLocks noGrp="1"/>
          </p:cNvSpPr>
          <p:nvPr>
            <p:ph type="sldNum" sz="quarter" idx="5"/>
          </p:nvPr>
        </p:nvSpPr>
        <p:spPr/>
        <p:txBody>
          <a:bodyPr/>
          <a:lstStyle/>
          <a:p>
            <a:fld id="{7802C51F-1DAC-8A47-898F-A3FAE3262DBB}" type="slidenum">
              <a:rPr kumimoji="1" lang="ja-JP" altLang="en-US" smtClean="0"/>
              <a:t>17</a:t>
            </a:fld>
            <a:endParaRPr kumimoji="1" lang="ja-JP" altLang="en-US"/>
          </a:p>
        </p:txBody>
      </p:sp>
    </p:spTree>
    <p:extLst>
      <p:ext uri="{BB962C8B-B14F-4D97-AF65-F5344CB8AC3E}">
        <p14:creationId xmlns:p14="http://schemas.microsoft.com/office/powerpoint/2010/main" val="103433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64658-62B1-9985-102D-BB260D1AE27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DD396F-BEEE-FC3A-DB51-5D88C7588F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9C06705-34BC-D09D-8833-149BF460533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A8B7204-A9F9-1AB1-C39B-CDB240CA0F42}"/>
              </a:ext>
            </a:extLst>
          </p:cNvPr>
          <p:cNvSpPr>
            <a:spLocks noGrp="1"/>
          </p:cNvSpPr>
          <p:nvPr>
            <p:ph type="sldNum" sz="quarter" idx="5"/>
          </p:nvPr>
        </p:nvSpPr>
        <p:spPr/>
        <p:txBody>
          <a:bodyPr/>
          <a:lstStyle/>
          <a:p>
            <a:fld id="{7802C51F-1DAC-8A47-898F-A3FAE3262DBB}" type="slidenum">
              <a:rPr kumimoji="1" lang="ja-JP" altLang="en-US" smtClean="0"/>
              <a:t>18</a:t>
            </a:fld>
            <a:endParaRPr kumimoji="1" lang="ja-JP" altLang="en-US"/>
          </a:p>
        </p:txBody>
      </p:sp>
    </p:spTree>
    <p:extLst>
      <p:ext uri="{BB962C8B-B14F-4D97-AF65-F5344CB8AC3E}">
        <p14:creationId xmlns:p14="http://schemas.microsoft.com/office/powerpoint/2010/main" val="3555509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8F7762A-8C38-1766-D1DD-1497C3758CC4}"/>
              </a:ext>
            </a:extLst>
          </p:cNvPr>
          <p:cNvPicPr>
            <a:picLocks noChangeAspect="1"/>
          </p:cNvPicPr>
          <p:nvPr userDrawn="1"/>
        </p:nvPicPr>
        <p:blipFill>
          <a:blip r:embed="rId2"/>
          <a:src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EE31ACCC-A390-D110-D497-E5F5609769BA}"/>
              </a:ext>
            </a:extLst>
          </p:cNvPr>
          <p:cNvSpPr>
            <a:spLocks noGrp="1"/>
          </p:cNvSpPr>
          <p:nvPr>
            <p:ph type="ctrTitle"/>
          </p:nvPr>
        </p:nvSpPr>
        <p:spPr>
          <a:xfrm>
            <a:off x="646670" y="4274577"/>
            <a:ext cx="6631459" cy="1250134"/>
          </a:xfrm>
        </p:spPr>
        <p:txBody>
          <a:bodyPr anchor="t">
            <a:noAutofit/>
          </a:bodyPr>
          <a:lstStyle>
            <a:lvl1pPr algn="l">
              <a:lnSpc>
                <a:spcPct val="100000"/>
              </a:lnSpc>
              <a:defRPr sz="3800" b="1">
                <a:latin typeface="+mn-ea"/>
                <a:ea typeface="+mn-ea"/>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B3470D59-942E-C320-4614-5F9EF36EB74E}"/>
              </a:ext>
            </a:extLst>
          </p:cNvPr>
          <p:cNvSpPr>
            <a:spLocks noGrp="1"/>
          </p:cNvSpPr>
          <p:nvPr>
            <p:ph type="subTitle" idx="1"/>
          </p:nvPr>
        </p:nvSpPr>
        <p:spPr>
          <a:xfrm>
            <a:off x="2447636" y="3599821"/>
            <a:ext cx="4830493" cy="475692"/>
          </a:xfrm>
          <a:prstGeom prst="rect">
            <a:avLst/>
          </a:prstGeom>
        </p:spPr>
        <p:txBody>
          <a:bodyPr>
            <a:noAutofit/>
          </a:bodyPr>
          <a:lstStyle>
            <a:lvl1pPr marL="0" indent="0" algn="l">
              <a:lnSpc>
                <a:spcPct val="100000"/>
              </a:lnSpc>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Tree>
    <p:extLst>
      <p:ext uri="{BB962C8B-B14F-4D97-AF65-F5344CB8AC3E}">
        <p14:creationId xmlns:p14="http://schemas.microsoft.com/office/powerpoint/2010/main" val="21846732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C77F6B-9C03-57C6-FA9D-4E856710C8D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EEA2E92-9421-2B1B-D3E9-C05C44BE95CE}"/>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2080DD6-F581-ECBE-6DE7-7ACA53886328}"/>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F4E1B8F1-E709-6419-EC85-E9E9F72D75FE}"/>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6" name="スライド番号プレースホルダー 5">
            <a:extLst>
              <a:ext uri="{FF2B5EF4-FFF2-40B4-BE49-F238E27FC236}">
                <a16:creationId xmlns:a16="http://schemas.microsoft.com/office/drawing/2014/main" id="{8597E7CA-B522-8358-0F0A-0A5B08E809C7}"/>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202520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4031FFE-B684-54F7-6C17-7D95A907337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538BC2E-EFC4-8611-6F04-C4AAC079DDE0}"/>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A5BA00-8367-5064-C9FF-C34D1C6DE2AE}"/>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C204730-04DD-AC08-2B72-662AD5C8E983}"/>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6" name="スライド番号プレースホルダー 5">
            <a:extLst>
              <a:ext uri="{FF2B5EF4-FFF2-40B4-BE49-F238E27FC236}">
                <a16:creationId xmlns:a16="http://schemas.microsoft.com/office/drawing/2014/main" id="{BA0B8A3F-A388-7553-BEE4-12606D45852F}"/>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327230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8" name="図 7" descr="図形&#10;&#10;低い精度で自動的に生成された説明">
            <a:extLst>
              <a:ext uri="{FF2B5EF4-FFF2-40B4-BE49-F238E27FC236}">
                <a16:creationId xmlns:a16="http://schemas.microsoft.com/office/drawing/2014/main" id="{CDB122ED-3F7E-07F5-8377-DEF86DF3B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E0206F95-C0A8-B7B3-DA80-A610E5A9376F}"/>
              </a:ext>
            </a:extLst>
          </p:cNvPr>
          <p:cNvSpPr>
            <a:spLocks noGrp="1"/>
          </p:cNvSpPr>
          <p:nvPr>
            <p:ph type="title"/>
          </p:nvPr>
        </p:nvSpPr>
        <p:spPr>
          <a:xfrm>
            <a:off x="838200" y="353962"/>
            <a:ext cx="10515600" cy="588227"/>
          </a:xfrm>
        </p:spPr>
        <p:txBody>
          <a:bodyPr tIns="36000" bIns="36000" anchor="ctr">
            <a:noAutofit/>
          </a:bodyPr>
          <a:lstStyle>
            <a:lvl1pPr algn="ctr">
              <a:lnSpc>
                <a:spcPct val="100000"/>
              </a:lnSpc>
              <a:defRPr sz="2800" b="1">
                <a:solidFill>
                  <a:schemeClr val="bg1"/>
                </a:solidFill>
                <a:latin typeface="+mn-ea"/>
                <a:ea typeface="+mn-ea"/>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12BAD48-109A-54AD-429F-594E98959794}"/>
              </a:ext>
            </a:extLst>
          </p:cNvPr>
          <p:cNvSpPr>
            <a:spLocks noGrp="1"/>
          </p:cNvSpPr>
          <p:nvPr>
            <p:ph idx="1"/>
          </p:nvPr>
        </p:nvSpPr>
        <p:spPr>
          <a:xfrm>
            <a:off x="838200" y="1401246"/>
            <a:ext cx="10515600" cy="4351338"/>
          </a:xfrm>
          <a:prstGeom prst="rect">
            <a:avLst/>
          </a:prstGeo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CFD0C381-B8B0-B8D8-33CF-078714A46294}"/>
              </a:ext>
            </a:extLst>
          </p:cNvPr>
          <p:cNvSpPr>
            <a:spLocks noGrp="1"/>
          </p:cNvSpPr>
          <p:nvPr>
            <p:ph type="sldNum" sz="quarter" idx="12"/>
          </p:nvPr>
        </p:nvSpPr>
        <p:spPr>
          <a:xfrm>
            <a:off x="9129583" y="6339896"/>
            <a:ext cx="2743200" cy="365125"/>
          </a:xfrm>
          <a:prstGeom prst="rect">
            <a:avLst/>
          </a:prstGeom>
        </p:spPr>
        <p:txBody>
          <a:bodyPr/>
          <a:lstStyle/>
          <a:p>
            <a:fld id="{97C07F1B-23CA-3249-873C-1840AE489AB2}" type="slidenum">
              <a:rPr kumimoji="1" lang="ja-JP" altLang="en-US" smtClean="0"/>
              <a:t>‹#›</a:t>
            </a:fld>
            <a:endParaRPr kumimoji="1" lang="ja-JP" altLang="en-US"/>
          </a:p>
        </p:txBody>
      </p:sp>
      <p:sp>
        <p:nvSpPr>
          <p:cNvPr id="4" name="Slide Number Placeholder 5">
            <a:extLst>
              <a:ext uri="{FF2B5EF4-FFF2-40B4-BE49-F238E27FC236}">
                <a16:creationId xmlns:a16="http://schemas.microsoft.com/office/drawing/2014/main" id="{AE67D621-8782-382F-7908-94272158DB93}"/>
              </a:ext>
            </a:extLst>
          </p:cNvPr>
          <p:cNvSpPr txBox="1">
            <a:spLocks/>
          </p:cNvSpPr>
          <p:nvPr userDrawn="1"/>
        </p:nvSpPr>
        <p:spPr>
          <a:xfrm>
            <a:off x="9974992" y="633989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400" kern="1200">
                <a:solidFill>
                  <a:srgbClr val="3E3D51"/>
                </a:solidFill>
                <a:latin typeface="MS PGothic" panose="020B0600070205080204" pitchFamily="34" charset="-128"/>
                <a:ea typeface="MS PGothic" panose="020B0600070205080204" pitchFamily="34"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62B516E-539C-6B4E-9B98-9011328972C4}" type="slidenum">
              <a:rPr lang="ja-JP" altLang="en-US" smtClean="0"/>
              <a:pPr/>
              <a:t>‹#›</a:t>
            </a:fld>
            <a:endParaRPr lang="ja-JP" altLang="en-US"/>
          </a:p>
        </p:txBody>
      </p:sp>
      <p:pic>
        <p:nvPicPr>
          <p:cNvPr id="7" name="図 6" descr="背景パターン&#10;&#10;自動的に生成された説明">
            <a:extLst>
              <a:ext uri="{FF2B5EF4-FFF2-40B4-BE49-F238E27FC236}">
                <a16:creationId xmlns:a16="http://schemas.microsoft.com/office/drawing/2014/main" id="{F1490AFC-467F-287A-BF69-6C3CE3DE8015}"/>
              </a:ext>
            </a:extLst>
          </p:cNvPr>
          <p:cNvPicPr>
            <a:picLocks noChangeAspect="1"/>
          </p:cNvPicPr>
          <p:nvPr userDrawn="1"/>
        </p:nvPicPr>
        <p:blipFill>
          <a:blip r:embed="rId3"/>
          <a:stretch>
            <a:fillRect/>
          </a:stretch>
        </p:blipFill>
        <p:spPr>
          <a:xfrm>
            <a:off x="304456" y="6253547"/>
            <a:ext cx="722205" cy="433323"/>
          </a:xfrm>
          <a:prstGeom prst="rect">
            <a:avLst/>
          </a:prstGeom>
        </p:spPr>
      </p:pic>
      <p:sp>
        <p:nvSpPr>
          <p:cNvPr id="10" name="正方形/長方形 9">
            <a:extLst>
              <a:ext uri="{FF2B5EF4-FFF2-40B4-BE49-F238E27FC236}">
                <a16:creationId xmlns:a16="http://schemas.microsoft.com/office/drawing/2014/main" id="{371E8133-AF4F-970B-8729-A7F8627F018D}"/>
              </a:ext>
            </a:extLst>
          </p:cNvPr>
          <p:cNvSpPr/>
          <p:nvPr userDrawn="1"/>
        </p:nvSpPr>
        <p:spPr>
          <a:xfrm>
            <a:off x="2927389" y="6361828"/>
            <a:ext cx="6337222" cy="3736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©Organization for Small &amp; Medium Enterprises and Regional Innovation, JAPAN.All Rights Reserved.</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10857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8" name="図 7" descr="背景パターン&#10;&#10;低い精度で自動的に生成された説明">
            <a:extLst>
              <a:ext uri="{FF2B5EF4-FFF2-40B4-BE49-F238E27FC236}">
                <a16:creationId xmlns:a16="http://schemas.microsoft.com/office/drawing/2014/main" id="{F165A4B6-1F9F-82E0-BD85-D3A57C7EC75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5" name="フッター プレースホルダー 4">
            <a:extLst>
              <a:ext uri="{FF2B5EF4-FFF2-40B4-BE49-F238E27FC236}">
                <a16:creationId xmlns:a16="http://schemas.microsoft.com/office/drawing/2014/main" id="{5A56E053-6F84-9434-EA6D-9F8D1A4802BA}"/>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9" name="スライド番号プレースホルダー 5">
            <a:extLst>
              <a:ext uri="{FF2B5EF4-FFF2-40B4-BE49-F238E27FC236}">
                <a16:creationId xmlns:a16="http://schemas.microsoft.com/office/drawing/2014/main" id="{3C279E77-CB18-DA0A-E427-D300ADA2D0F6}"/>
              </a:ext>
            </a:extLst>
          </p:cNvPr>
          <p:cNvSpPr>
            <a:spLocks noGrp="1"/>
          </p:cNvSpPr>
          <p:nvPr>
            <p:ph type="sldNum" sz="quarter" idx="12"/>
          </p:nvPr>
        </p:nvSpPr>
        <p:spPr>
          <a:xfrm>
            <a:off x="9129583" y="6339896"/>
            <a:ext cx="2743200" cy="365125"/>
          </a:xfrm>
          <a:prstGeom prst="rect">
            <a:avLst/>
          </a:prstGeom>
        </p:spPr>
        <p:txBody>
          <a:bodyPr/>
          <a:lstStyle/>
          <a:p>
            <a:fld id="{97C07F1B-23CA-3249-873C-1840AE489AB2}" type="slidenum">
              <a:rPr kumimoji="1" lang="ja-JP" altLang="en-US" smtClean="0"/>
              <a:t>‹#›</a:t>
            </a:fld>
            <a:endParaRPr kumimoji="1" lang="ja-JP" altLang="en-US"/>
          </a:p>
        </p:txBody>
      </p:sp>
      <p:sp>
        <p:nvSpPr>
          <p:cNvPr id="10" name="コンテンツ プレースホルダー 2">
            <a:extLst>
              <a:ext uri="{FF2B5EF4-FFF2-40B4-BE49-F238E27FC236}">
                <a16:creationId xmlns:a16="http://schemas.microsoft.com/office/drawing/2014/main" id="{8F7DCA1A-0EA4-3290-3E0E-79F3A76F85FA}"/>
              </a:ext>
            </a:extLst>
          </p:cNvPr>
          <p:cNvSpPr>
            <a:spLocks noGrp="1"/>
          </p:cNvSpPr>
          <p:nvPr>
            <p:ph idx="1"/>
          </p:nvPr>
        </p:nvSpPr>
        <p:spPr>
          <a:xfrm>
            <a:off x="838200" y="1401246"/>
            <a:ext cx="10515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pic>
        <p:nvPicPr>
          <p:cNvPr id="2" name="図 1" descr="背景パターン&#10;&#10;自動的に生成された説明">
            <a:extLst>
              <a:ext uri="{FF2B5EF4-FFF2-40B4-BE49-F238E27FC236}">
                <a16:creationId xmlns:a16="http://schemas.microsoft.com/office/drawing/2014/main" id="{9AAFEEC5-5E8F-586D-89EF-687D73E7FBCD}"/>
              </a:ext>
            </a:extLst>
          </p:cNvPr>
          <p:cNvPicPr>
            <a:picLocks noChangeAspect="1"/>
          </p:cNvPicPr>
          <p:nvPr userDrawn="1"/>
        </p:nvPicPr>
        <p:blipFill>
          <a:blip r:embed="rId3"/>
          <a:stretch>
            <a:fillRect/>
          </a:stretch>
        </p:blipFill>
        <p:spPr>
          <a:xfrm>
            <a:off x="304456" y="6253547"/>
            <a:ext cx="722205" cy="433323"/>
          </a:xfrm>
          <a:prstGeom prst="rect">
            <a:avLst/>
          </a:prstGeom>
        </p:spPr>
      </p:pic>
      <p:sp>
        <p:nvSpPr>
          <p:cNvPr id="3" name="Slide Number Placeholder 5">
            <a:extLst>
              <a:ext uri="{FF2B5EF4-FFF2-40B4-BE49-F238E27FC236}">
                <a16:creationId xmlns:a16="http://schemas.microsoft.com/office/drawing/2014/main" id="{A1555073-C6A4-8D31-09A3-C183F0138A3C}"/>
              </a:ext>
            </a:extLst>
          </p:cNvPr>
          <p:cNvSpPr txBox="1">
            <a:spLocks/>
          </p:cNvSpPr>
          <p:nvPr userDrawn="1"/>
        </p:nvSpPr>
        <p:spPr>
          <a:xfrm>
            <a:off x="9974992" y="633989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400" kern="1200">
                <a:solidFill>
                  <a:srgbClr val="3E3D51"/>
                </a:solidFill>
                <a:latin typeface="MS PGothic" panose="020B0600070205080204" pitchFamily="34" charset="-128"/>
                <a:ea typeface="MS PGothic" panose="020B0600070205080204" pitchFamily="34"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62B516E-539C-6B4E-9B98-9011328972C4}" type="slidenum">
              <a:rPr lang="ja-JP" altLang="en-US" smtClean="0"/>
              <a:pPr/>
              <a:t>‹#›</a:t>
            </a:fld>
            <a:endParaRPr lang="ja-JP" altLang="en-US"/>
          </a:p>
        </p:txBody>
      </p:sp>
    </p:spTree>
    <p:extLst>
      <p:ext uri="{BB962C8B-B14F-4D97-AF65-F5344CB8AC3E}">
        <p14:creationId xmlns:p14="http://schemas.microsoft.com/office/powerpoint/2010/main" val="1928295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A5994AD-9276-5B62-BA56-EB9D3D882CCF}"/>
              </a:ext>
            </a:extLst>
          </p:cNvPr>
          <p:cNvPicPr>
            <a:picLocks noChangeAspect="1"/>
          </p:cNvPicPr>
          <p:nvPr userDrawn="1"/>
        </p:nvPicPr>
        <p:blipFill>
          <a:blip r:embed="rId2"/>
          <a:src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126341B0-4BC5-68A2-70A9-E7B6B7FF1A32}"/>
              </a:ext>
            </a:extLst>
          </p:cNvPr>
          <p:cNvSpPr>
            <a:spLocks noGrp="1"/>
          </p:cNvSpPr>
          <p:nvPr>
            <p:ph type="title"/>
          </p:nvPr>
        </p:nvSpPr>
        <p:spPr>
          <a:xfrm>
            <a:off x="838200" y="2766218"/>
            <a:ext cx="10515600" cy="1325563"/>
          </a:xfrm>
        </p:spPr>
        <p:txBody>
          <a:bodyPr/>
          <a:lstStyle>
            <a:lvl1pPr>
              <a:defRPr b="1"/>
            </a:lvl1pPr>
          </a:lstStyle>
          <a:p>
            <a:r>
              <a:rPr kumimoji="1" lang="ja-JP" altLang="en-US"/>
              <a:t>マスター タイトルの書式設定</a:t>
            </a:r>
          </a:p>
        </p:txBody>
      </p:sp>
      <p:sp>
        <p:nvSpPr>
          <p:cNvPr id="7" name="スライド番号プレースホルダー 6">
            <a:extLst>
              <a:ext uri="{FF2B5EF4-FFF2-40B4-BE49-F238E27FC236}">
                <a16:creationId xmlns:a16="http://schemas.microsoft.com/office/drawing/2014/main" id="{21FA8F4C-9DB6-9516-CF1B-455233F6AED3}"/>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11356581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B2A73C-294B-1D6C-7230-BD954663027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88BF769-D51E-7DAA-58B1-F5AC042DF1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3D525BE-FAB9-4A15-8FC2-39CCB29413B1}"/>
              </a:ext>
            </a:extLst>
          </p:cNvPr>
          <p:cNvSpPr>
            <a:spLocks noGrp="1"/>
          </p:cNvSpPr>
          <p:nvPr>
            <p:ph sz="half" idx="2"/>
          </p:nvPr>
        </p:nvSpPr>
        <p:spPr>
          <a:xfrm>
            <a:off x="839788" y="2505075"/>
            <a:ext cx="5157787"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C6CC803-3F38-B5AE-CF87-9F28638DFED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2E98295-DA32-2C6C-35DF-BD6093535502}"/>
              </a:ext>
            </a:extLst>
          </p:cNvPr>
          <p:cNvSpPr>
            <a:spLocks noGrp="1"/>
          </p:cNvSpPr>
          <p:nvPr>
            <p:ph sz="quarter" idx="4"/>
          </p:nvPr>
        </p:nvSpPr>
        <p:spPr>
          <a:xfrm>
            <a:off x="6172200" y="2505075"/>
            <a:ext cx="5183188"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708A27E-0C8F-5EF0-DB9A-F13D4F0CD930}"/>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8" name="フッター プレースホルダー 7">
            <a:extLst>
              <a:ext uri="{FF2B5EF4-FFF2-40B4-BE49-F238E27FC236}">
                <a16:creationId xmlns:a16="http://schemas.microsoft.com/office/drawing/2014/main" id="{09C39BF0-DB92-305E-A915-19D8F0397C79}"/>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9" name="スライド番号プレースホルダー 8">
            <a:extLst>
              <a:ext uri="{FF2B5EF4-FFF2-40B4-BE49-F238E27FC236}">
                <a16:creationId xmlns:a16="http://schemas.microsoft.com/office/drawing/2014/main" id="{5669B7CF-23FC-7023-0FD1-D155E992976D}"/>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3270621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CFD7CC-17D6-28A4-09A3-D755DE269BF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1F69212-39AD-8E67-6BE0-42D096B5E2FE}"/>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4" name="フッター プレースホルダー 3">
            <a:extLst>
              <a:ext uri="{FF2B5EF4-FFF2-40B4-BE49-F238E27FC236}">
                <a16:creationId xmlns:a16="http://schemas.microsoft.com/office/drawing/2014/main" id="{EE83DB15-99D3-257C-7F48-ECE76E056C12}"/>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5" name="スライド番号プレースホルダー 4">
            <a:extLst>
              <a:ext uri="{FF2B5EF4-FFF2-40B4-BE49-F238E27FC236}">
                <a16:creationId xmlns:a16="http://schemas.microsoft.com/office/drawing/2014/main" id="{8377EFF4-BE50-8BC6-5AA4-B66F8C40112D}"/>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3315392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67269A5-2F3A-BD50-1D6E-3057B5B7AA8E}"/>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E59B760-C4A3-30D5-245D-DE1994B52570}"/>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pic>
        <p:nvPicPr>
          <p:cNvPr id="5" name="図 4" descr="背景パターン&#10;&#10;AI によって生成されたコンテンツは間違っている可能性があります。">
            <a:extLst>
              <a:ext uri="{FF2B5EF4-FFF2-40B4-BE49-F238E27FC236}">
                <a16:creationId xmlns:a16="http://schemas.microsoft.com/office/drawing/2014/main" id="{3F9460F8-50FA-4A51-2FC8-404774F6A9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正方形/長方形 5">
            <a:extLst>
              <a:ext uri="{FF2B5EF4-FFF2-40B4-BE49-F238E27FC236}">
                <a16:creationId xmlns:a16="http://schemas.microsoft.com/office/drawing/2014/main" id="{F7C9D89A-3BE5-26D4-8559-7F1B70905CC9}"/>
              </a:ext>
            </a:extLst>
          </p:cNvPr>
          <p:cNvSpPr/>
          <p:nvPr userDrawn="1"/>
        </p:nvSpPr>
        <p:spPr>
          <a:xfrm>
            <a:off x="2927389" y="6361828"/>
            <a:ext cx="6337222" cy="3736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©Organization for Small &amp; Medium Enterprises and Regional Innovation, JAPAN.All Rights Reserved.</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54624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80E43-1959-C6C2-8C3B-6BD73E2B621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729004B-CAC7-FD0A-7FB5-5A6FC30911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85B54AB-7B19-8B92-E7C5-07DC5BB25E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6C26AF-2244-CFFA-A7BB-2E8C12BCBAEB}"/>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6" name="フッター プレースホルダー 5">
            <a:extLst>
              <a:ext uri="{FF2B5EF4-FFF2-40B4-BE49-F238E27FC236}">
                <a16:creationId xmlns:a16="http://schemas.microsoft.com/office/drawing/2014/main" id="{C219B78E-252C-97A2-00D2-02CA0870F35B}"/>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7" name="スライド番号プレースホルダー 6">
            <a:extLst>
              <a:ext uri="{FF2B5EF4-FFF2-40B4-BE49-F238E27FC236}">
                <a16:creationId xmlns:a16="http://schemas.microsoft.com/office/drawing/2014/main" id="{ABDFD4C4-5478-8AEC-5AD8-52686C2DEA79}"/>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1388417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AEB946-8DC6-D905-D6C8-6F4343DA1E1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CC37553-AB2B-4918-BD34-9CF2A3BCF2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985E038-A141-39EA-94BD-C432D60CC1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548547-4312-4E8D-81D4-CB069C99EF2A}"/>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6" name="フッター プレースホルダー 5">
            <a:extLst>
              <a:ext uri="{FF2B5EF4-FFF2-40B4-BE49-F238E27FC236}">
                <a16:creationId xmlns:a16="http://schemas.microsoft.com/office/drawing/2014/main" id="{9B92DAC3-96AC-6D8E-652B-6EAF9D4EF56A}"/>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7" name="スライド番号プレースホルダー 6">
            <a:extLst>
              <a:ext uri="{FF2B5EF4-FFF2-40B4-BE49-F238E27FC236}">
                <a16:creationId xmlns:a16="http://schemas.microsoft.com/office/drawing/2014/main" id="{3AB8132E-414A-666E-7500-F8FA746B2489}"/>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99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4272049-3BC2-372A-0097-7EB682083D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CB9B689-FA39-1F8D-10D8-DE7514D32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75AE8E3B-D533-1F8A-0FAD-C9A05F86A7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9B4F5B7B-787B-2A46-5AA5-DCF5029D38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kumimoji="1" lang="en-US" altLang="ja-JP"/>
              <a:t>©Organization for Small &amp; Medium Enterprises and Regional Innovation, JAPAN.All Rights Reserved.</a:t>
            </a:r>
            <a:endParaRPr kumimoji="1" lang="ja-JP" altLang="en-US"/>
          </a:p>
        </p:txBody>
      </p:sp>
      <p:sp>
        <p:nvSpPr>
          <p:cNvPr id="6" name="スライド番号プレースホルダー 5">
            <a:extLst>
              <a:ext uri="{FF2B5EF4-FFF2-40B4-BE49-F238E27FC236}">
                <a16:creationId xmlns:a16="http://schemas.microsoft.com/office/drawing/2014/main" id="{085C9E03-8FA4-E0DA-5F3D-81F588DB00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3525666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DCEA1-1A86-B85C-6E46-E0C2F79D2CF4}"/>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883CE5F1-3FB4-FB5C-4EA3-08E140296BF6}"/>
              </a:ext>
            </a:extLst>
          </p:cNvPr>
          <p:cNvSpPr>
            <a:spLocks noGrp="1"/>
          </p:cNvSpPr>
          <p:nvPr>
            <p:ph type="ctrTitle"/>
          </p:nvPr>
        </p:nvSpPr>
        <p:spPr/>
        <p:txBody>
          <a:bodyPr/>
          <a:lstStyle/>
          <a:p>
            <a:pPr>
              <a:lnSpc>
                <a:spcPct val="100000"/>
              </a:lnSpc>
            </a:pPr>
            <a:r>
              <a:rPr lang="ja-JP" altLang="en-US" dirty="0"/>
              <a:t>アントレプレナーシップを</a:t>
            </a:r>
            <a:br>
              <a:rPr lang="en-US" altLang="ja-JP" dirty="0"/>
            </a:br>
            <a:r>
              <a:rPr lang="ja-JP" altLang="en-US"/>
              <a:t>知る</a:t>
            </a:r>
            <a:endParaRPr lang="ja-JP" altLang="en-US" dirty="0"/>
          </a:p>
        </p:txBody>
      </p:sp>
      <p:sp>
        <p:nvSpPr>
          <p:cNvPr id="5" name="字幕 4">
            <a:extLst>
              <a:ext uri="{FF2B5EF4-FFF2-40B4-BE49-F238E27FC236}">
                <a16:creationId xmlns:a16="http://schemas.microsoft.com/office/drawing/2014/main" id="{354F9FCC-80F5-CD0E-1FFD-5CBB6BA2249E}"/>
              </a:ext>
            </a:extLst>
          </p:cNvPr>
          <p:cNvSpPr>
            <a:spLocks noGrp="1"/>
          </p:cNvSpPr>
          <p:nvPr>
            <p:ph type="subTitle" idx="1"/>
          </p:nvPr>
        </p:nvSpPr>
        <p:spPr>
          <a:xfrm>
            <a:off x="2447636" y="3599821"/>
            <a:ext cx="4830493" cy="475692"/>
          </a:xfrm>
        </p:spPr>
        <p:txBody>
          <a:bodyPr/>
          <a:lstStyle/>
          <a:p>
            <a:r>
              <a:rPr kumimoji="1" lang="ja-JP" altLang="en-US" sz="2400" dirty="0">
                <a:latin typeface="MS PGothic" panose="020B0600070205080204" pitchFamily="34" charset="-128"/>
                <a:ea typeface="MS PGothic" panose="020B0600070205080204" pitchFamily="34" charset="-128"/>
              </a:rPr>
              <a:t>授業スライド</a:t>
            </a:r>
            <a:r>
              <a:rPr kumimoji="1" lang="en-US" altLang="ja-JP" sz="2400" dirty="0">
                <a:latin typeface="MS PGothic" panose="020B0600070205080204" pitchFamily="34" charset="-128"/>
                <a:ea typeface="MS PGothic" panose="020B0600070205080204" pitchFamily="34" charset="-128"/>
              </a:rPr>
              <a:t>BC</a:t>
            </a:r>
            <a:r>
              <a:rPr lang="en-US" altLang="ja-JP" sz="2400" dirty="0">
                <a:latin typeface="MS PGothic" panose="020B0600070205080204" pitchFamily="34" charset="-128"/>
                <a:ea typeface="MS PGothic" panose="020B0600070205080204" pitchFamily="34" charset="-128"/>
              </a:rPr>
              <a:t> 01-①</a:t>
            </a:r>
            <a:endParaRPr kumimoji="1" lang="ja-JP" altLang="en-US" sz="2400" b="1" dirty="0">
              <a:latin typeface="MS PGothic" panose="020B0600070205080204" pitchFamily="34" charset="-128"/>
              <a:ea typeface="MS PGothic" panose="020B0600070205080204" pitchFamily="34" charset="-128"/>
            </a:endParaRPr>
          </a:p>
        </p:txBody>
      </p:sp>
      <p:grpSp>
        <p:nvGrpSpPr>
          <p:cNvPr id="2" name="グループ化 1">
            <a:extLst>
              <a:ext uri="{FF2B5EF4-FFF2-40B4-BE49-F238E27FC236}">
                <a16:creationId xmlns:a16="http://schemas.microsoft.com/office/drawing/2014/main" id="{73418621-278B-9A27-1610-238D88E7D7AD}"/>
              </a:ext>
            </a:extLst>
          </p:cNvPr>
          <p:cNvGrpSpPr/>
          <p:nvPr/>
        </p:nvGrpSpPr>
        <p:grpSpPr>
          <a:xfrm>
            <a:off x="743376" y="3600068"/>
            <a:ext cx="1704260" cy="475199"/>
            <a:chOff x="1017346" y="-391775"/>
            <a:chExt cx="1704260" cy="475199"/>
          </a:xfrm>
        </p:grpSpPr>
        <p:grpSp>
          <p:nvGrpSpPr>
            <p:cNvPr id="3" name="グループ化 2">
              <a:extLst>
                <a:ext uri="{FF2B5EF4-FFF2-40B4-BE49-F238E27FC236}">
                  <a16:creationId xmlns:a16="http://schemas.microsoft.com/office/drawing/2014/main" id="{A47D39A7-84BF-76D9-7451-0DAE203A1EC3}"/>
                </a:ext>
              </a:extLst>
            </p:cNvPr>
            <p:cNvGrpSpPr/>
            <p:nvPr/>
          </p:nvGrpSpPr>
          <p:grpSpPr>
            <a:xfrm>
              <a:off x="1017346" y="-391775"/>
              <a:ext cx="1578509" cy="475199"/>
              <a:chOff x="-851918" y="1088727"/>
              <a:chExt cx="1264863" cy="380778"/>
            </a:xfrm>
          </p:grpSpPr>
          <p:sp>
            <p:nvSpPr>
              <p:cNvPr id="8" name="正方形/長方形 7">
                <a:extLst>
                  <a:ext uri="{FF2B5EF4-FFF2-40B4-BE49-F238E27FC236}">
                    <a16:creationId xmlns:a16="http://schemas.microsoft.com/office/drawing/2014/main" id="{C265FCBF-605F-EE2B-5E46-38C280BC9319}"/>
                  </a:ext>
                </a:extLst>
              </p:cNvPr>
              <p:cNvSpPr/>
              <p:nvPr/>
            </p:nvSpPr>
            <p:spPr>
              <a:xfrm>
                <a:off x="-851918" y="1088727"/>
                <a:ext cx="1097598" cy="380778"/>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mn-ea"/>
                  </a:rPr>
                  <a:t>１</a:t>
                </a:r>
                <a:r>
                  <a:rPr kumimoji="1" lang="ja-JP" altLang="en-US" sz="2000" dirty="0">
                    <a:solidFill>
                      <a:schemeClr val="tx1">
                        <a:lumMod val="75000"/>
                        <a:lumOff val="25000"/>
                      </a:schemeClr>
                    </a:solidFill>
                    <a:latin typeface="+mn-ea"/>
                  </a:rPr>
                  <a:t>時間目</a:t>
                </a:r>
              </a:p>
            </p:txBody>
          </p:sp>
          <p:sp>
            <p:nvSpPr>
              <p:cNvPr id="9" name="二等辺三角形 8">
                <a:extLst>
                  <a:ext uri="{FF2B5EF4-FFF2-40B4-BE49-F238E27FC236}">
                    <a16:creationId xmlns:a16="http://schemas.microsoft.com/office/drawing/2014/main" id="{D55F9129-AC52-260B-87BC-7164B727E2D4}"/>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6" name="二等辺三角形 5">
              <a:extLst>
                <a:ext uri="{FF2B5EF4-FFF2-40B4-BE49-F238E27FC236}">
                  <a16:creationId xmlns:a16="http://schemas.microsoft.com/office/drawing/2014/main" id="{C5F2B10F-251B-DCA9-E881-C5650358A8E9}"/>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Tree>
    <p:extLst>
      <p:ext uri="{BB962C8B-B14F-4D97-AF65-F5344CB8AC3E}">
        <p14:creationId xmlns:p14="http://schemas.microsoft.com/office/powerpoint/2010/main" val="42014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2B7CB-C32E-5884-1CEA-5FFAF841DB99}"/>
            </a:ext>
          </a:extLst>
        </p:cNvPr>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8BACD1D9-FF84-16C2-1608-7BF90886566C}"/>
              </a:ext>
            </a:extLst>
          </p:cNvPr>
          <p:cNvSpPr/>
          <p:nvPr/>
        </p:nvSpPr>
        <p:spPr>
          <a:xfrm>
            <a:off x="4374167" y="1947309"/>
            <a:ext cx="7173063" cy="4031566"/>
          </a:xfrm>
          <a:prstGeom prst="rect">
            <a:avLst/>
          </a:prstGeom>
          <a:solidFill>
            <a:srgbClr val="FC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C30F848F-000E-FCD9-8F33-1DCA0D0DC6DF}"/>
              </a:ext>
            </a:extLst>
          </p:cNvPr>
          <p:cNvSpPr/>
          <p:nvPr/>
        </p:nvSpPr>
        <p:spPr>
          <a:xfrm>
            <a:off x="644769" y="1948641"/>
            <a:ext cx="3492606" cy="4031566"/>
          </a:xfrm>
          <a:prstGeom prst="rect">
            <a:avLst/>
          </a:prstGeom>
          <a:solidFill>
            <a:srgbClr val="FC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1904E36-2065-758C-7D30-ED1602B25170}"/>
              </a:ext>
            </a:extLst>
          </p:cNvPr>
          <p:cNvSpPr>
            <a:spLocks noGrp="1"/>
          </p:cNvSpPr>
          <p:nvPr>
            <p:ph type="title"/>
          </p:nvPr>
        </p:nvSpPr>
        <p:spPr>
          <a:xfrm>
            <a:off x="351692" y="353962"/>
            <a:ext cx="11488616" cy="588227"/>
          </a:xfrm>
        </p:spPr>
        <p:txBody>
          <a:bodyPr/>
          <a:lstStyle/>
          <a:p>
            <a:r>
              <a:rPr lang="ja-JP" altLang="en-US" dirty="0">
                <a:latin typeface="MS PGothic" panose="020B0600070205080204" pitchFamily="34" charset="-128"/>
                <a:ea typeface="MS PGothic" panose="020B0600070205080204" pitchFamily="34" charset="-128"/>
              </a:rPr>
              <a:t>動画 </a:t>
            </a:r>
            <a:r>
              <a:rPr lang="en-US" altLang="ja-JP" dirty="0">
                <a:latin typeface="MS PGothic" panose="020B0600070205080204" pitchFamily="34" charset="-128"/>
                <a:ea typeface="MS PGothic" panose="020B0600070205080204" pitchFamily="34" charset="-128"/>
              </a:rPr>
              <a:t>[1] </a:t>
            </a:r>
            <a:r>
              <a:rPr kumimoji="1" lang="ja-JP" altLang="en-US" b="1">
                <a:latin typeface="MS PGothic" panose="020B0600070205080204" pitchFamily="34" charset="-128"/>
                <a:ea typeface="MS PGothic" panose="020B0600070205080204" pitchFamily="34" charset="-128"/>
              </a:rPr>
              <a:t>アントレプレナーシップ</a:t>
            </a:r>
            <a:r>
              <a:rPr kumimoji="1" lang="ja-JP" altLang="en-US" b="1" dirty="0">
                <a:latin typeface="MS PGothic" panose="020B0600070205080204" pitchFamily="34" charset="-128"/>
                <a:ea typeface="MS PGothic" panose="020B0600070205080204" pitchFamily="34" charset="-128"/>
              </a:rPr>
              <a:t>・</a:t>
            </a:r>
            <a:r>
              <a:rPr lang="ja-JP" altLang="en-US" dirty="0">
                <a:latin typeface="MS PGothic" panose="020B0600070205080204" pitchFamily="34" charset="-128"/>
                <a:ea typeface="MS PGothic" panose="020B0600070205080204" pitchFamily="34" charset="-128"/>
              </a:rPr>
              <a:t>ロールモデル</a:t>
            </a:r>
            <a:r>
              <a:rPr lang="ja-JP" altLang="en-US">
                <a:latin typeface="MS PGothic" panose="020B0600070205080204" pitchFamily="34" charset="-128"/>
                <a:ea typeface="MS PGothic" panose="020B0600070205080204" pitchFamily="34" charset="-128"/>
              </a:rPr>
              <a:t>紹介動画</a:t>
            </a:r>
            <a:r>
              <a:rPr lang="en-US" altLang="ja-JP" dirty="0">
                <a:latin typeface="MS PGothic" panose="020B0600070205080204" pitchFamily="34" charset="-128"/>
                <a:ea typeface="MS PGothic" panose="020B0600070205080204" pitchFamily="34" charset="-128"/>
              </a:rPr>
              <a:t> </a:t>
            </a:r>
            <a:r>
              <a:rPr lang="ja-JP" altLang="en-US">
                <a:latin typeface="MS PGothic" panose="020B0600070205080204" pitchFamily="34" charset="-128"/>
                <a:ea typeface="MS PGothic" panose="020B0600070205080204" pitchFamily="34" charset="-128"/>
              </a:rPr>
              <a:t>（</a:t>
            </a:r>
            <a:r>
              <a:rPr lang="en-US" altLang="ja-JP" dirty="0">
                <a:latin typeface="MS PGothic" panose="020B0600070205080204" pitchFamily="34" charset="-128"/>
                <a:ea typeface="MS PGothic" panose="020B0600070205080204" pitchFamily="34" charset="-128"/>
              </a:rPr>
              <a:t>5</a:t>
            </a:r>
            <a:r>
              <a:rPr lang="ja-JP" altLang="en-US">
                <a:latin typeface="MS PGothic" panose="020B0600070205080204" pitchFamily="34" charset="-128"/>
                <a:ea typeface="MS PGothic" panose="020B0600070205080204" pitchFamily="34" charset="-128"/>
              </a:rPr>
              <a:t>分</a:t>
            </a:r>
            <a:r>
              <a:rPr lang="ja-JP" altLang="en-US" dirty="0">
                <a:latin typeface="MS PGothic" panose="020B0600070205080204" pitchFamily="34" charset="-128"/>
                <a:ea typeface="MS PGothic" panose="020B0600070205080204" pitchFamily="34" charset="-128"/>
              </a:rPr>
              <a:t>）</a:t>
            </a:r>
            <a:endParaRPr kumimoji="1" lang="ja-JP" altLang="en-US" dirty="0"/>
          </a:p>
        </p:txBody>
      </p:sp>
      <p:sp>
        <p:nvSpPr>
          <p:cNvPr id="3" name="テキスト ボックス 2">
            <a:extLst>
              <a:ext uri="{FF2B5EF4-FFF2-40B4-BE49-F238E27FC236}">
                <a16:creationId xmlns:a16="http://schemas.microsoft.com/office/drawing/2014/main" id="{B47EC19F-930C-4A91-2E7B-B3DAB0FA5663}"/>
              </a:ext>
            </a:extLst>
          </p:cNvPr>
          <p:cNvSpPr txBox="1"/>
          <p:nvPr/>
        </p:nvSpPr>
        <p:spPr>
          <a:xfrm>
            <a:off x="327082" y="1099060"/>
            <a:ext cx="11542644" cy="523220"/>
          </a:xfrm>
          <a:prstGeom prst="rect">
            <a:avLst/>
          </a:prstGeom>
          <a:noFill/>
        </p:spPr>
        <p:txBody>
          <a:bodyPr wrap="square" rtlCol="0">
            <a:spAutoFit/>
          </a:bodyPr>
          <a:lstStyle/>
          <a:p>
            <a:pPr algn="ctr"/>
            <a:r>
              <a:rPr lang="ja-JP" altLang="en-US" sz="2800" b="1" dirty="0">
                <a:latin typeface="MS PGothic" panose="020B0600070205080204" pitchFamily="34" charset="-128"/>
                <a:ea typeface="MS PGothic" panose="020B0600070205080204" pitchFamily="34" charset="-128"/>
              </a:rPr>
              <a:t>アントレプレナーシップについて動画</a:t>
            </a:r>
            <a:r>
              <a:rPr lang="ja-JP" altLang="en-US" sz="2800" b="1">
                <a:latin typeface="MS PGothic" panose="020B0600070205080204" pitchFamily="34" charset="-128"/>
                <a:ea typeface="MS PGothic" panose="020B0600070205080204" pitchFamily="34" charset="-128"/>
              </a:rPr>
              <a:t>で学ぶ</a:t>
            </a:r>
            <a:endParaRPr lang="ja-JP" altLang="en-US" sz="2800" b="1" dirty="0">
              <a:latin typeface="MS PGothic" panose="020B0600070205080204" pitchFamily="34" charset="-128"/>
              <a:ea typeface="MS PGothic" panose="020B0600070205080204" pitchFamily="34" charset="-128"/>
            </a:endParaRPr>
          </a:p>
        </p:txBody>
      </p:sp>
      <p:pic>
        <p:nvPicPr>
          <p:cNvPr id="36" name="図 35">
            <a:extLst>
              <a:ext uri="{FF2B5EF4-FFF2-40B4-BE49-F238E27FC236}">
                <a16:creationId xmlns:a16="http://schemas.microsoft.com/office/drawing/2014/main" id="{97C239E1-2FC7-AAA9-5164-67B0411267D1}"/>
              </a:ext>
            </a:extLst>
          </p:cNvPr>
          <p:cNvPicPr>
            <a:picLocks noChangeAspect="1"/>
          </p:cNvPicPr>
          <p:nvPr/>
        </p:nvPicPr>
        <p:blipFill>
          <a:blip r:embed="rId3"/>
          <a:srcRect t="9743" b="29445"/>
          <a:stretch/>
        </p:blipFill>
        <p:spPr>
          <a:xfrm>
            <a:off x="4553334" y="2767269"/>
            <a:ext cx="3149118" cy="1915004"/>
          </a:xfrm>
          <a:prstGeom prst="rect">
            <a:avLst/>
          </a:prstGeom>
        </p:spPr>
      </p:pic>
      <p:pic>
        <p:nvPicPr>
          <p:cNvPr id="37" name="図 36">
            <a:extLst>
              <a:ext uri="{FF2B5EF4-FFF2-40B4-BE49-F238E27FC236}">
                <a16:creationId xmlns:a16="http://schemas.microsoft.com/office/drawing/2014/main" id="{1FF9B176-28D8-8CD1-B4E8-64ABE4B78DAD}"/>
              </a:ext>
            </a:extLst>
          </p:cNvPr>
          <p:cNvPicPr>
            <a:picLocks noChangeAspect="1"/>
          </p:cNvPicPr>
          <p:nvPr/>
        </p:nvPicPr>
        <p:blipFill>
          <a:blip r:embed="rId4"/>
          <a:srcRect t="8403" b="3645"/>
          <a:stretch/>
        </p:blipFill>
        <p:spPr>
          <a:xfrm>
            <a:off x="8205299" y="2767269"/>
            <a:ext cx="3149118" cy="1915004"/>
          </a:xfrm>
          <a:prstGeom prst="rect">
            <a:avLst/>
          </a:prstGeom>
        </p:spPr>
      </p:pic>
      <p:pic>
        <p:nvPicPr>
          <p:cNvPr id="38" name="図 37">
            <a:extLst>
              <a:ext uri="{FF2B5EF4-FFF2-40B4-BE49-F238E27FC236}">
                <a16:creationId xmlns:a16="http://schemas.microsoft.com/office/drawing/2014/main" id="{07BBBBB6-267B-574A-5381-E406755085CA}"/>
              </a:ext>
            </a:extLst>
          </p:cNvPr>
          <p:cNvPicPr>
            <a:picLocks noChangeAspect="1"/>
          </p:cNvPicPr>
          <p:nvPr/>
        </p:nvPicPr>
        <p:blipFill>
          <a:blip r:embed="rId5"/>
          <a:srcRect t="4375" b="4375"/>
          <a:stretch/>
        </p:blipFill>
        <p:spPr>
          <a:xfrm>
            <a:off x="816518" y="2767269"/>
            <a:ext cx="3149108" cy="1914998"/>
          </a:xfrm>
          <a:prstGeom prst="rect">
            <a:avLst/>
          </a:prstGeom>
        </p:spPr>
      </p:pic>
      <p:sp>
        <p:nvSpPr>
          <p:cNvPr id="40" name="テキスト ボックス 39">
            <a:extLst>
              <a:ext uri="{FF2B5EF4-FFF2-40B4-BE49-F238E27FC236}">
                <a16:creationId xmlns:a16="http://schemas.microsoft.com/office/drawing/2014/main" id="{A5972D75-AEF5-E4AA-3299-7E38E5E8040F}"/>
              </a:ext>
            </a:extLst>
          </p:cNvPr>
          <p:cNvSpPr txBox="1"/>
          <p:nvPr/>
        </p:nvSpPr>
        <p:spPr>
          <a:xfrm>
            <a:off x="1265209" y="2017754"/>
            <a:ext cx="287216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S PGothic" panose="020B0600070205080204" pitchFamily="34" charset="-128"/>
                <a:ea typeface="MS PGothic" panose="020B0600070205080204" pitchFamily="34" charset="-128"/>
              </a:rPr>
              <a:t>社会・生活を</a:t>
            </a:r>
            <a:endParaRPr lang="en-US" altLang="ja-JP" sz="2000" b="1" dirty="0">
              <a:solidFill>
                <a:prstClr val="black"/>
              </a:solidFill>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S PGothic" panose="020B0600070205080204" pitchFamily="34" charset="-128"/>
                <a:ea typeface="MS PGothic" panose="020B0600070205080204" pitchFamily="34" charset="-128"/>
              </a:rPr>
              <a:t>大きく変革した起業家 </a:t>
            </a:r>
          </a:p>
        </p:txBody>
      </p:sp>
      <p:grpSp>
        <p:nvGrpSpPr>
          <p:cNvPr id="45" name="グループ化 44">
            <a:extLst>
              <a:ext uri="{FF2B5EF4-FFF2-40B4-BE49-F238E27FC236}">
                <a16:creationId xmlns:a16="http://schemas.microsoft.com/office/drawing/2014/main" id="{4D12EA46-E137-3860-2553-704C5EFFEF28}"/>
              </a:ext>
            </a:extLst>
          </p:cNvPr>
          <p:cNvGrpSpPr/>
          <p:nvPr/>
        </p:nvGrpSpPr>
        <p:grpSpPr>
          <a:xfrm>
            <a:off x="4553334" y="4716687"/>
            <a:ext cx="3149118" cy="1242254"/>
            <a:chOff x="4521435" y="4671893"/>
            <a:chExt cx="3149118" cy="1242254"/>
          </a:xfrm>
        </p:grpSpPr>
        <p:sp>
          <p:nvSpPr>
            <p:cNvPr id="20" name="テキスト ボックス 19">
              <a:extLst>
                <a:ext uri="{FF2B5EF4-FFF2-40B4-BE49-F238E27FC236}">
                  <a16:creationId xmlns:a16="http://schemas.microsoft.com/office/drawing/2014/main" id="{7A1A701F-139F-1A28-04C0-DD017989DCF8}"/>
                </a:ext>
              </a:extLst>
            </p:cNvPr>
            <p:cNvSpPr txBox="1"/>
            <p:nvPr/>
          </p:nvSpPr>
          <p:spPr>
            <a:xfrm>
              <a:off x="4521435" y="4687282"/>
              <a:ext cx="1270614" cy="334313"/>
            </a:xfrm>
            <a:prstGeom prst="rect">
              <a:avLst/>
            </a:prstGeom>
            <a:solidFill>
              <a:srgbClr val="E94520"/>
            </a:solidFill>
          </p:spPr>
          <p:txBody>
            <a:bodyPr wrap="square" t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rPr>
                <a:t>起業家事例②</a:t>
              </a:r>
              <a:endParaRPr kumimoji="1" lang="en-US" altLang="ja-JP" sz="1400" b="0"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endParaRPr>
            </a:p>
          </p:txBody>
        </p:sp>
        <p:sp>
          <p:nvSpPr>
            <p:cNvPr id="28" name="テキスト ボックス 27">
              <a:extLst>
                <a:ext uri="{FF2B5EF4-FFF2-40B4-BE49-F238E27FC236}">
                  <a16:creationId xmlns:a16="http://schemas.microsoft.com/office/drawing/2014/main" id="{5F569297-0719-E424-DFF2-7A547B897A43}"/>
                </a:ext>
              </a:extLst>
            </p:cNvPr>
            <p:cNvSpPr txBox="1"/>
            <p:nvPr/>
          </p:nvSpPr>
          <p:spPr>
            <a:xfrm>
              <a:off x="4521435" y="5021595"/>
              <a:ext cx="3149118"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WOTA株式会社</a:t>
              </a:r>
              <a:endParaRPr kumimoji="1" lang="en-US" altLang="ja-JP" sz="18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代表取締役</a:t>
              </a:r>
              <a:r>
                <a:rPr kumimoji="1" lang="en-US" altLang="ja-JP" sz="16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 </a:t>
              </a:r>
              <a:r>
                <a:rPr kumimoji="1" lang="ja-JP" altLang="en-US" sz="16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兼 </a:t>
              </a:r>
              <a:r>
                <a:rPr kumimoji="1" lang="pt-PT" altLang="ja-JP" sz="16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CEO</a:t>
              </a:r>
              <a:endParaRPr kumimoji="1" lang="ja-JP" altLang="en-US" sz="16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effectLst/>
                  <a:uLnTx/>
                  <a:uFillTx/>
                  <a:latin typeface="MS PGothic" panose="020B0600070205080204" pitchFamily="34" charset="-128"/>
                  <a:ea typeface="MS PGothic" panose="020B0600070205080204" pitchFamily="34" charset="-128"/>
                  <a:cs typeface="+mn-cs"/>
                </a:rPr>
                <a:t>前田 瑶介</a:t>
              </a:r>
              <a:r>
                <a:rPr lang="ja-JP" altLang="en-US" b="1">
                  <a:latin typeface="MS PGothic" panose="020B0600070205080204" pitchFamily="34" charset="-128"/>
                  <a:ea typeface="MS PGothic" panose="020B0600070205080204" pitchFamily="34" charset="-128"/>
                </a:rPr>
                <a:t>氏</a:t>
              </a:r>
              <a:endParaRPr kumimoji="1" lang="ja-JP" altLang="en-US" sz="18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endParaRPr>
            </a:p>
          </p:txBody>
        </p:sp>
        <p:sp>
          <p:nvSpPr>
            <p:cNvPr id="41" name="テキスト ボックス 40">
              <a:extLst>
                <a:ext uri="{FF2B5EF4-FFF2-40B4-BE49-F238E27FC236}">
                  <a16:creationId xmlns:a16="http://schemas.microsoft.com/office/drawing/2014/main" id="{0B1FD6B5-E7DE-6172-AE45-4D97287CD36F}"/>
                </a:ext>
              </a:extLst>
            </p:cNvPr>
            <p:cNvSpPr txBox="1"/>
            <p:nvPr/>
          </p:nvSpPr>
          <p:spPr>
            <a:xfrm>
              <a:off x="5776188" y="4671893"/>
              <a:ext cx="1894365" cy="365091"/>
            </a:xfrm>
            <a:prstGeom prst="rect">
              <a:avLst/>
            </a:prstGeom>
            <a:noFill/>
          </p:spPr>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水問題の課題解決</a:t>
              </a:r>
              <a:endParaRPr kumimoji="1" lang="ja-JP" altLang="en-US" sz="1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endParaRPr>
            </a:p>
          </p:txBody>
        </p:sp>
      </p:grpSp>
      <p:grpSp>
        <p:nvGrpSpPr>
          <p:cNvPr id="46" name="グループ化 45">
            <a:extLst>
              <a:ext uri="{FF2B5EF4-FFF2-40B4-BE49-F238E27FC236}">
                <a16:creationId xmlns:a16="http://schemas.microsoft.com/office/drawing/2014/main" id="{AA1AF950-C976-97ED-2CCE-4AAF031761E2}"/>
              </a:ext>
            </a:extLst>
          </p:cNvPr>
          <p:cNvGrpSpPr/>
          <p:nvPr/>
        </p:nvGrpSpPr>
        <p:grpSpPr>
          <a:xfrm>
            <a:off x="8205299" y="4716687"/>
            <a:ext cx="3341931" cy="1242254"/>
            <a:chOff x="4521435" y="4671893"/>
            <a:chExt cx="3341931" cy="1242254"/>
          </a:xfrm>
        </p:grpSpPr>
        <p:sp>
          <p:nvSpPr>
            <p:cNvPr id="47" name="テキスト ボックス 46">
              <a:extLst>
                <a:ext uri="{FF2B5EF4-FFF2-40B4-BE49-F238E27FC236}">
                  <a16:creationId xmlns:a16="http://schemas.microsoft.com/office/drawing/2014/main" id="{54FC026B-92D4-807F-5A81-87A981CA632D}"/>
                </a:ext>
              </a:extLst>
            </p:cNvPr>
            <p:cNvSpPr txBox="1"/>
            <p:nvPr/>
          </p:nvSpPr>
          <p:spPr>
            <a:xfrm>
              <a:off x="4521435" y="4687282"/>
              <a:ext cx="1270614" cy="334313"/>
            </a:xfrm>
            <a:prstGeom prst="rect">
              <a:avLst/>
            </a:prstGeom>
            <a:solidFill>
              <a:srgbClr val="E94520"/>
            </a:solidFill>
          </p:spPr>
          <p:txBody>
            <a:bodyPr wrap="square" t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rPr>
                <a:t>起業家事例③</a:t>
              </a:r>
              <a:endParaRPr kumimoji="1" lang="en-US" altLang="ja-JP" sz="1400" b="0"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endParaRPr>
            </a:p>
          </p:txBody>
        </p:sp>
        <p:sp>
          <p:nvSpPr>
            <p:cNvPr id="48" name="テキスト ボックス 47">
              <a:extLst>
                <a:ext uri="{FF2B5EF4-FFF2-40B4-BE49-F238E27FC236}">
                  <a16:creationId xmlns:a16="http://schemas.microsoft.com/office/drawing/2014/main" id="{CCCBB2F6-8CAF-CB9F-4294-ADD625731641}"/>
                </a:ext>
              </a:extLst>
            </p:cNvPr>
            <p:cNvSpPr txBox="1"/>
            <p:nvPr/>
          </p:nvSpPr>
          <p:spPr>
            <a:xfrm>
              <a:off x="4521435" y="5021595"/>
              <a:ext cx="3149118"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株式会社</a:t>
              </a:r>
              <a:r>
                <a:rPr kumimoji="1" lang="en-US" altLang="ja-JP" sz="18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aba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effectLst/>
                  <a:uLnTx/>
                  <a:uFillTx/>
                  <a:latin typeface="MS PGothic" panose="020B0600070205080204" pitchFamily="34" charset="-128"/>
                  <a:ea typeface="MS PGothic" panose="020B0600070205080204" pitchFamily="34" charset="-128"/>
                  <a:cs typeface="+mn-cs"/>
                </a:rPr>
                <a:t>代表取締役</a:t>
              </a:r>
              <a:r>
                <a:rPr kumimoji="1" lang="en-US" altLang="ja-JP" sz="16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 CEO</a:t>
              </a:r>
              <a:endParaRPr kumimoji="1" lang="ja-JP" altLang="en-US" sz="16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effectLst/>
                  <a:uLnTx/>
                  <a:uFillTx/>
                  <a:latin typeface="MS PGothic" panose="020B0600070205080204" pitchFamily="34" charset="-128"/>
                  <a:ea typeface="MS PGothic" panose="020B0600070205080204" pitchFamily="34" charset="-128"/>
                  <a:cs typeface="+mn-cs"/>
                </a:rPr>
                <a:t>宇井 吉美</a:t>
              </a:r>
              <a:r>
                <a:rPr lang="ja-JP" altLang="en-US" b="1">
                  <a:latin typeface="MS PGothic" panose="020B0600070205080204" pitchFamily="34" charset="-128"/>
                  <a:ea typeface="MS PGothic" panose="020B0600070205080204" pitchFamily="34" charset="-128"/>
                </a:rPr>
                <a:t>氏</a:t>
              </a:r>
              <a:endParaRPr kumimoji="1" lang="ja-JP" altLang="en-US" sz="18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endParaRPr>
            </a:p>
          </p:txBody>
        </p:sp>
        <p:sp>
          <p:nvSpPr>
            <p:cNvPr id="49" name="テキスト ボックス 48">
              <a:extLst>
                <a:ext uri="{FF2B5EF4-FFF2-40B4-BE49-F238E27FC236}">
                  <a16:creationId xmlns:a16="http://schemas.microsoft.com/office/drawing/2014/main" id="{58D504AD-D4BD-EBAB-85E8-8FA07BDD0D6F}"/>
                </a:ext>
              </a:extLst>
            </p:cNvPr>
            <p:cNvSpPr txBox="1"/>
            <p:nvPr/>
          </p:nvSpPr>
          <p:spPr>
            <a:xfrm>
              <a:off x="5776188" y="4671893"/>
              <a:ext cx="2087178" cy="365091"/>
            </a:xfrm>
            <a:prstGeom prst="rect">
              <a:avLst/>
            </a:prstGeom>
            <a:noFill/>
          </p:spPr>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介護現場の課題解決</a:t>
              </a:r>
              <a:endParaRPr kumimoji="1" lang="ja-JP" altLang="en-US" sz="1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endParaRPr>
            </a:p>
          </p:txBody>
        </p:sp>
      </p:grpSp>
      <p:sp>
        <p:nvSpPr>
          <p:cNvPr id="50" name="テキスト ボックス 49">
            <a:extLst>
              <a:ext uri="{FF2B5EF4-FFF2-40B4-BE49-F238E27FC236}">
                <a16:creationId xmlns:a16="http://schemas.microsoft.com/office/drawing/2014/main" id="{ED1C6FF6-3358-53DF-E78E-0E0CDBDD13B6}"/>
              </a:ext>
            </a:extLst>
          </p:cNvPr>
          <p:cNvSpPr txBox="1"/>
          <p:nvPr/>
        </p:nvSpPr>
        <p:spPr>
          <a:xfrm>
            <a:off x="5029200" y="2017754"/>
            <a:ext cx="632521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S PGothic" panose="020B0600070205080204" pitchFamily="34" charset="-128"/>
                <a:ea typeface="MS PGothic" panose="020B0600070205080204" pitchFamily="34" charset="-128"/>
              </a:rPr>
              <a:t>身近な課題に気づき、</a:t>
            </a:r>
            <a:endParaRPr lang="en-US" altLang="ja-JP" sz="2000" b="1" dirty="0">
              <a:solidFill>
                <a:prstClr val="black"/>
              </a:solidFill>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S PGothic" panose="020B0600070205080204" pitchFamily="34" charset="-128"/>
                <a:ea typeface="MS PGothic" panose="020B0600070205080204" pitchFamily="34" charset="-128"/>
              </a:rPr>
              <a:t>解決に向けて挑戦している起業家</a:t>
            </a:r>
          </a:p>
        </p:txBody>
      </p:sp>
      <p:sp>
        <p:nvSpPr>
          <p:cNvPr id="51" name="テキスト ボックス 50">
            <a:extLst>
              <a:ext uri="{FF2B5EF4-FFF2-40B4-BE49-F238E27FC236}">
                <a16:creationId xmlns:a16="http://schemas.microsoft.com/office/drawing/2014/main" id="{25D7D66E-37E3-317B-01BC-A8F3BFEB2978}"/>
              </a:ext>
            </a:extLst>
          </p:cNvPr>
          <p:cNvSpPr txBox="1"/>
          <p:nvPr/>
        </p:nvSpPr>
        <p:spPr>
          <a:xfrm>
            <a:off x="677679" y="2011771"/>
            <a:ext cx="7258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b="1" dirty="0">
                <a:solidFill>
                  <a:prstClr val="black"/>
                </a:solidFill>
                <a:latin typeface="MS PGothic" panose="020B0600070205080204" pitchFamily="34" charset="-128"/>
                <a:ea typeface="MS PGothic" panose="020B0600070205080204" pitchFamily="34" charset="-128"/>
              </a:rPr>
              <a:t>❶</a:t>
            </a:r>
          </a:p>
        </p:txBody>
      </p:sp>
      <p:sp>
        <p:nvSpPr>
          <p:cNvPr id="52" name="テキスト ボックス 51">
            <a:extLst>
              <a:ext uri="{FF2B5EF4-FFF2-40B4-BE49-F238E27FC236}">
                <a16:creationId xmlns:a16="http://schemas.microsoft.com/office/drawing/2014/main" id="{945A12CA-C2EA-D1B1-D681-1761158B0478}"/>
              </a:ext>
            </a:extLst>
          </p:cNvPr>
          <p:cNvSpPr txBox="1"/>
          <p:nvPr/>
        </p:nvSpPr>
        <p:spPr>
          <a:xfrm>
            <a:off x="4396687" y="2011771"/>
            <a:ext cx="7258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b="1" dirty="0">
                <a:solidFill>
                  <a:prstClr val="black"/>
                </a:solidFill>
                <a:latin typeface="MS PGothic" panose="020B0600070205080204" pitchFamily="34" charset="-128"/>
                <a:ea typeface="MS PGothic" panose="020B0600070205080204" pitchFamily="34" charset="-128"/>
              </a:rPr>
              <a:t>❷</a:t>
            </a:r>
          </a:p>
        </p:txBody>
      </p:sp>
      <p:pic>
        <p:nvPicPr>
          <p:cNvPr id="5" name="図 4" descr="黒い背景に白い文字がある&#10;&#10;AI によって生成されたコンテンツは間違っている可能性があります。">
            <a:extLst>
              <a:ext uri="{FF2B5EF4-FFF2-40B4-BE49-F238E27FC236}">
                <a16:creationId xmlns:a16="http://schemas.microsoft.com/office/drawing/2014/main" id="{34EE1914-FCD9-A127-39C5-3862D7FB10F4}"/>
              </a:ext>
            </a:extLst>
          </p:cNvPr>
          <p:cNvPicPr>
            <a:picLocks noChangeAspect="1"/>
          </p:cNvPicPr>
          <p:nvPr/>
        </p:nvPicPr>
        <p:blipFill>
          <a:blip r:embed="rId6"/>
          <a:stretch>
            <a:fillRect/>
          </a:stretch>
        </p:blipFill>
        <p:spPr>
          <a:xfrm>
            <a:off x="677679" y="1038825"/>
            <a:ext cx="834618" cy="834618"/>
          </a:xfrm>
          <a:prstGeom prst="rect">
            <a:avLst/>
          </a:prstGeom>
        </p:spPr>
      </p:pic>
      <p:grpSp>
        <p:nvGrpSpPr>
          <p:cNvPr id="7" name="グループ化 6">
            <a:extLst>
              <a:ext uri="{FF2B5EF4-FFF2-40B4-BE49-F238E27FC236}">
                <a16:creationId xmlns:a16="http://schemas.microsoft.com/office/drawing/2014/main" id="{7C73DF67-90A9-A7D6-5B8F-F54869810FCC}"/>
              </a:ext>
            </a:extLst>
          </p:cNvPr>
          <p:cNvGrpSpPr/>
          <p:nvPr/>
        </p:nvGrpSpPr>
        <p:grpSpPr>
          <a:xfrm>
            <a:off x="735091" y="4736621"/>
            <a:ext cx="3402284" cy="1026810"/>
            <a:chOff x="4521435" y="4671893"/>
            <a:chExt cx="3402284" cy="1026810"/>
          </a:xfrm>
        </p:grpSpPr>
        <p:sp>
          <p:nvSpPr>
            <p:cNvPr id="8" name="テキスト ボックス 7">
              <a:extLst>
                <a:ext uri="{FF2B5EF4-FFF2-40B4-BE49-F238E27FC236}">
                  <a16:creationId xmlns:a16="http://schemas.microsoft.com/office/drawing/2014/main" id="{A2B13B8B-0441-22DD-DF7D-E3A2912EE2B0}"/>
                </a:ext>
              </a:extLst>
            </p:cNvPr>
            <p:cNvSpPr txBox="1"/>
            <p:nvPr/>
          </p:nvSpPr>
          <p:spPr>
            <a:xfrm>
              <a:off x="4521435" y="4687282"/>
              <a:ext cx="1270614" cy="334313"/>
            </a:xfrm>
            <a:prstGeom prst="rect">
              <a:avLst/>
            </a:prstGeom>
            <a:solidFill>
              <a:srgbClr val="E94520"/>
            </a:solidFill>
          </p:spPr>
          <p:txBody>
            <a:bodyPr wrap="square" tIns="36000" bIns="3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bg1"/>
                  </a:solidFill>
                  <a:effectLst/>
                  <a:uLnTx/>
                  <a:uFillTx/>
                  <a:latin typeface="MS PGothic" panose="020B0600070205080204" pitchFamily="34" charset="-128"/>
                  <a:ea typeface="MS PGothic" panose="020B0600070205080204" pitchFamily="34" charset="-128"/>
                  <a:cs typeface="+mn-cs"/>
                </a:rPr>
                <a:t>起業家事例①</a:t>
              </a:r>
              <a:endParaRPr kumimoji="1" lang="en-US" altLang="ja-JP" sz="1400" b="0"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endParaRPr>
            </a:p>
          </p:txBody>
        </p:sp>
        <p:sp>
          <p:nvSpPr>
            <p:cNvPr id="9" name="テキスト ボックス 8">
              <a:extLst>
                <a:ext uri="{FF2B5EF4-FFF2-40B4-BE49-F238E27FC236}">
                  <a16:creationId xmlns:a16="http://schemas.microsoft.com/office/drawing/2014/main" id="{50EB7CB8-8896-3CB0-106E-670CA5692B66}"/>
                </a:ext>
              </a:extLst>
            </p:cNvPr>
            <p:cNvSpPr txBox="1"/>
            <p:nvPr/>
          </p:nvSpPr>
          <p:spPr>
            <a:xfrm>
              <a:off x="4521435" y="5021595"/>
              <a:ext cx="3149118"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Apple Inc.</a:t>
              </a:r>
              <a:r>
                <a:rPr kumimoji="1" lang="ja-JP" altLang="en-US" sz="18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元</a:t>
              </a:r>
              <a:r>
                <a:rPr kumimoji="1" lang="en-US" altLang="ja-JP" sz="18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CEO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スティーブ・ジョブズ</a:t>
              </a:r>
              <a:r>
                <a:rPr lang="ja-JP" altLang="en-US" b="1">
                  <a:solidFill>
                    <a:prstClr val="black"/>
                  </a:solidFill>
                  <a:latin typeface="MS PGothic" panose="020B0600070205080204" pitchFamily="34" charset="-128"/>
                  <a:ea typeface="MS PGothic" panose="020B0600070205080204" pitchFamily="34" charset="-128"/>
                </a:rPr>
                <a:t>氏</a:t>
              </a:r>
              <a:endParaRPr kumimoji="1" lang="ja-JP" altLang="en-US" sz="1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sp>
          <p:nvSpPr>
            <p:cNvPr id="10" name="テキスト ボックス 9">
              <a:extLst>
                <a:ext uri="{FF2B5EF4-FFF2-40B4-BE49-F238E27FC236}">
                  <a16:creationId xmlns:a16="http://schemas.microsoft.com/office/drawing/2014/main" id="{2808E213-12CD-DF1E-C266-D6DD51D6695B}"/>
                </a:ext>
              </a:extLst>
            </p:cNvPr>
            <p:cNvSpPr txBox="1"/>
            <p:nvPr/>
          </p:nvSpPr>
          <p:spPr>
            <a:xfrm>
              <a:off x="5776188" y="4671893"/>
              <a:ext cx="2147531" cy="365091"/>
            </a:xfrm>
            <a:prstGeom prst="rect">
              <a:avLst/>
            </a:prstGeom>
            <a:noFill/>
          </p:spPr>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すべての人がコンピューターを持つ世界へ</a:t>
              </a:r>
              <a:endParaRPr kumimoji="1" lang="ja-JP" altLang="en-US" sz="16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endParaRPr>
            </a:p>
          </p:txBody>
        </p:sp>
      </p:grpSp>
      <p:sp>
        <p:nvSpPr>
          <p:cNvPr id="6" name="テキスト ボックス 5">
            <a:extLst>
              <a:ext uri="{FF2B5EF4-FFF2-40B4-BE49-F238E27FC236}">
                <a16:creationId xmlns:a16="http://schemas.microsoft.com/office/drawing/2014/main" id="{AC2541FD-301D-DF8B-473E-B18FCDD23620}"/>
              </a:ext>
            </a:extLst>
          </p:cNvPr>
          <p:cNvSpPr txBox="1"/>
          <p:nvPr/>
        </p:nvSpPr>
        <p:spPr>
          <a:xfrm>
            <a:off x="644769" y="5952277"/>
            <a:ext cx="6365631" cy="307777"/>
          </a:xfrm>
          <a:prstGeom prst="rect">
            <a:avLst/>
          </a:prstGeom>
          <a:noFill/>
        </p:spPr>
        <p:txBody>
          <a:bodyPr wrap="square" rtlCol="0">
            <a:spAutoFit/>
          </a:bodyPr>
          <a:lstStyle/>
          <a:p>
            <a:r>
              <a:rPr lang="en-US" altLang="ja-JP" sz="1400" dirty="0">
                <a:latin typeface="MS PGothic" panose="020B0600070205080204" pitchFamily="34" charset="-128"/>
                <a:ea typeface="MS PGothic" panose="020B0600070205080204" pitchFamily="34" charset="-128"/>
              </a:rPr>
              <a:t>※</a:t>
            </a:r>
            <a:r>
              <a:rPr lang="ja-JP" altLang="en-US" sz="1400">
                <a:latin typeface="MS PGothic" panose="020B0600070205080204" pitchFamily="34" charset="-128"/>
                <a:ea typeface="MS PGothic" panose="020B0600070205080204" pitchFamily="34" charset="-128"/>
              </a:rPr>
              <a:t>ロールモデルとは、目標とする生き方やありたい姿の参考となる人物のことです。</a:t>
            </a:r>
          </a:p>
        </p:txBody>
      </p:sp>
    </p:spTree>
    <p:extLst>
      <p:ext uri="{BB962C8B-B14F-4D97-AF65-F5344CB8AC3E}">
        <p14:creationId xmlns:p14="http://schemas.microsoft.com/office/powerpoint/2010/main" val="1645578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3A98B-858F-233C-75FB-1CD4181589F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B860F0B-7DDC-A70D-A8B5-2D2576E04EED}"/>
              </a:ext>
            </a:extLst>
          </p:cNvPr>
          <p:cNvSpPr>
            <a:spLocks noGrp="1"/>
          </p:cNvSpPr>
          <p:nvPr>
            <p:ph type="title"/>
          </p:nvPr>
        </p:nvSpPr>
        <p:spPr>
          <a:xfrm>
            <a:off x="351692" y="353962"/>
            <a:ext cx="11488616" cy="588227"/>
          </a:xfrm>
        </p:spPr>
        <p:txBody>
          <a:bodyPr/>
          <a:lstStyle/>
          <a:p>
            <a:r>
              <a:rPr lang="ja-JP" altLang="en-US" dirty="0">
                <a:latin typeface="MS PGothic" panose="020B0600070205080204" pitchFamily="34" charset="-128"/>
                <a:ea typeface="MS PGothic" panose="020B0600070205080204" pitchFamily="34" charset="-128"/>
              </a:rPr>
              <a:t>動画視聴から</a:t>
            </a:r>
            <a:r>
              <a:rPr lang="ja-JP" altLang="en-US">
                <a:latin typeface="MS PGothic" panose="020B0600070205080204" pitchFamily="34" charset="-128"/>
                <a:ea typeface="MS PGothic" panose="020B0600070205080204" pitchFamily="34" charset="-128"/>
              </a:rPr>
              <a:t>の学び</a:t>
            </a:r>
            <a:r>
              <a:rPr lang="en-US" altLang="ja-JP" dirty="0">
                <a:latin typeface="MS PGothic" panose="020B0600070205080204" pitchFamily="34" charset="-128"/>
                <a:ea typeface="MS PGothic" panose="020B0600070205080204" pitchFamily="34" charset="-128"/>
              </a:rPr>
              <a:t> ① </a:t>
            </a:r>
            <a:r>
              <a:rPr lang="ja-JP" altLang="en-US">
                <a:latin typeface="MS PGothic" panose="020B0600070205080204" pitchFamily="34" charset="-128"/>
                <a:ea typeface="MS PGothic" panose="020B0600070205080204" pitchFamily="34" charset="-128"/>
              </a:rPr>
              <a:t>身近</a:t>
            </a:r>
            <a:r>
              <a:rPr lang="ja-JP" altLang="en-US" dirty="0">
                <a:latin typeface="MS PGothic" panose="020B0600070205080204" pitchFamily="34" charset="-128"/>
                <a:ea typeface="MS PGothic" panose="020B0600070205080204" pitchFamily="34" charset="-128"/>
              </a:rPr>
              <a:t>な課題と解決に向けた行動</a:t>
            </a:r>
            <a:endParaRPr kumimoji="1" lang="ja-JP" altLang="en-US" dirty="0"/>
          </a:p>
        </p:txBody>
      </p:sp>
      <p:sp>
        <p:nvSpPr>
          <p:cNvPr id="4" name="テキスト ボックス 3">
            <a:extLst>
              <a:ext uri="{FF2B5EF4-FFF2-40B4-BE49-F238E27FC236}">
                <a16:creationId xmlns:a16="http://schemas.microsoft.com/office/drawing/2014/main" id="{7FE91CBB-9877-E761-FFBB-B006FE760D46}"/>
              </a:ext>
            </a:extLst>
          </p:cNvPr>
          <p:cNvSpPr txBox="1"/>
          <p:nvPr/>
        </p:nvSpPr>
        <p:spPr>
          <a:xfrm>
            <a:off x="327082" y="1099060"/>
            <a:ext cx="11542644" cy="954107"/>
          </a:xfrm>
          <a:prstGeom prst="rect">
            <a:avLst/>
          </a:prstGeom>
          <a:noFill/>
        </p:spPr>
        <p:txBody>
          <a:bodyPr wrap="square" rtlCol="0">
            <a:spAutoFit/>
          </a:bodyPr>
          <a:lstStyle/>
          <a:p>
            <a:pPr algn="ctr"/>
            <a:r>
              <a:rPr lang="ja-JP" altLang="en-US" sz="2800" b="1" dirty="0">
                <a:latin typeface="MS PGothic" panose="020B0600070205080204" pitchFamily="34" charset="-128"/>
                <a:ea typeface="MS PGothic" panose="020B0600070205080204" pitchFamily="34" charset="-128"/>
              </a:rPr>
              <a:t>動画に登場した起業家は、身近な課題に気づき、</a:t>
            </a:r>
            <a:endParaRPr lang="en-US" altLang="ja-JP" sz="2800" b="1" dirty="0">
              <a:latin typeface="MS PGothic" panose="020B0600070205080204" pitchFamily="34" charset="-128"/>
              <a:ea typeface="MS PGothic" panose="020B0600070205080204" pitchFamily="34" charset="-128"/>
            </a:endParaRPr>
          </a:p>
          <a:p>
            <a:pPr algn="ctr"/>
            <a:r>
              <a:rPr lang="ja-JP" altLang="en-US" sz="2800" b="1" dirty="0">
                <a:latin typeface="MS PGothic" panose="020B0600070205080204" pitchFamily="34" charset="-128"/>
                <a:ea typeface="MS PGothic" panose="020B0600070205080204" pitchFamily="34" charset="-128"/>
              </a:rPr>
              <a:t>それをビジネスに発展させました。</a:t>
            </a:r>
          </a:p>
        </p:txBody>
      </p:sp>
      <p:sp>
        <p:nvSpPr>
          <p:cNvPr id="7" name="テキスト ボックス 6">
            <a:extLst>
              <a:ext uri="{FF2B5EF4-FFF2-40B4-BE49-F238E27FC236}">
                <a16:creationId xmlns:a16="http://schemas.microsoft.com/office/drawing/2014/main" id="{4C31DA71-C438-8CFE-9D5D-DDF6A23E69C0}"/>
              </a:ext>
            </a:extLst>
          </p:cNvPr>
          <p:cNvSpPr txBox="1"/>
          <p:nvPr/>
        </p:nvSpPr>
        <p:spPr>
          <a:xfrm>
            <a:off x="327083" y="5155466"/>
            <a:ext cx="1154264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E94520"/>
                </a:solidFill>
                <a:effectLst/>
                <a:uLnTx/>
                <a:uFillTx/>
                <a:latin typeface="MS PGothic" panose="020B0600070205080204" pitchFamily="34" charset="-128"/>
                <a:ea typeface="MS PGothic" panose="020B0600070205080204" pitchFamily="34" charset="-128"/>
                <a:cs typeface="+mn-cs"/>
              </a:rPr>
              <a:t>このように、身近な課題を自分ごととして捉え、</a:t>
            </a:r>
            <a:endParaRPr kumimoji="1" lang="en-US" altLang="ja-JP" sz="2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E94520"/>
                </a:solidFill>
                <a:effectLst/>
                <a:uLnTx/>
                <a:uFillTx/>
                <a:latin typeface="MS PGothic" panose="020B0600070205080204" pitchFamily="34" charset="-128"/>
                <a:ea typeface="MS PGothic" panose="020B0600070205080204" pitchFamily="34" charset="-128"/>
                <a:cs typeface="+mn-cs"/>
              </a:rPr>
              <a:t>それを解決しようとする気持ちが創業するきっかけになります。</a:t>
            </a:r>
            <a:endParaRPr kumimoji="1" lang="ja-JP" altLang="en-US" sz="2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endParaRPr>
          </a:p>
        </p:txBody>
      </p:sp>
      <p:grpSp>
        <p:nvGrpSpPr>
          <p:cNvPr id="8" name="グループ化 7">
            <a:extLst>
              <a:ext uri="{FF2B5EF4-FFF2-40B4-BE49-F238E27FC236}">
                <a16:creationId xmlns:a16="http://schemas.microsoft.com/office/drawing/2014/main" id="{91079623-10E6-7246-F30E-A2C2532E0F19}"/>
              </a:ext>
            </a:extLst>
          </p:cNvPr>
          <p:cNvGrpSpPr/>
          <p:nvPr/>
        </p:nvGrpSpPr>
        <p:grpSpPr>
          <a:xfrm>
            <a:off x="879229" y="2399486"/>
            <a:ext cx="10289268" cy="1116000"/>
            <a:chOff x="879229" y="2378869"/>
            <a:chExt cx="10289268" cy="1116000"/>
          </a:xfrm>
        </p:grpSpPr>
        <p:sp>
          <p:nvSpPr>
            <p:cNvPr id="9" name="テキスト ボックス 8">
              <a:extLst>
                <a:ext uri="{FF2B5EF4-FFF2-40B4-BE49-F238E27FC236}">
                  <a16:creationId xmlns:a16="http://schemas.microsoft.com/office/drawing/2014/main" id="{8F89C77E-41A0-A78C-5F95-FB1B8E4D5F1D}"/>
                </a:ext>
              </a:extLst>
            </p:cNvPr>
            <p:cNvSpPr txBox="1"/>
            <p:nvPr/>
          </p:nvSpPr>
          <p:spPr>
            <a:xfrm>
              <a:off x="1832396" y="2567537"/>
              <a:ext cx="205966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WOTA株式会社</a:t>
              </a:r>
              <a:endParaRPr kumimoji="1" lang="en-US" altLang="ja-JP" sz="1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前田 瑶介</a:t>
              </a:r>
              <a:r>
                <a:rPr lang="ja-JP" altLang="en-US" b="1">
                  <a:solidFill>
                    <a:prstClr val="black"/>
                  </a:solidFill>
                  <a:latin typeface="MS PGothic" panose="020B0600070205080204" pitchFamily="34" charset="-128"/>
                  <a:ea typeface="MS PGothic" panose="020B0600070205080204" pitchFamily="34" charset="-128"/>
                </a:rPr>
                <a:t>氏</a:t>
              </a:r>
              <a:endPar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pic>
          <p:nvPicPr>
            <p:cNvPr id="10" name="グラフィックス 9" descr="ユーザー 単色塗りつぶし">
              <a:extLst>
                <a:ext uri="{FF2B5EF4-FFF2-40B4-BE49-F238E27FC236}">
                  <a16:creationId xmlns:a16="http://schemas.microsoft.com/office/drawing/2014/main" id="{030D2773-E344-A447-8F73-CA9A30D7E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229" y="2378869"/>
              <a:ext cx="1116000" cy="1116000"/>
            </a:xfrm>
            <a:prstGeom prst="rect">
              <a:avLst/>
            </a:prstGeom>
          </p:spPr>
        </p:pic>
        <p:sp>
          <p:nvSpPr>
            <p:cNvPr id="12" name="吹き出し: 四角形 11">
              <a:extLst>
                <a:ext uri="{FF2B5EF4-FFF2-40B4-BE49-F238E27FC236}">
                  <a16:creationId xmlns:a16="http://schemas.microsoft.com/office/drawing/2014/main" id="{C81B0768-D6E3-00EF-1B1B-C780F4D7C40B}"/>
                </a:ext>
              </a:extLst>
            </p:cNvPr>
            <p:cNvSpPr/>
            <p:nvPr/>
          </p:nvSpPr>
          <p:spPr>
            <a:xfrm>
              <a:off x="4134651" y="2450869"/>
              <a:ext cx="7033846" cy="972000"/>
            </a:xfrm>
            <a:prstGeom prst="wedgeRectCallout">
              <a:avLst>
                <a:gd name="adj1" fmla="val -54550"/>
                <a:gd name="adj2" fmla="val -5747"/>
              </a:avLst>
            </a:prstGeom>
            <a:noFill/>
            <a:ln>
              <a:solidFill>
                <a:srgbClr val="E94520"/>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東日本大震災での断水をきっかけに、水に困らない社会を</a:t>
              </a:r>
              <a:endParaRPr kumimoji="1"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目指し、水循環型のシャワーと手洗いスタンドを開発しました。</a:t>
              </a:r>
              <a:endParaRPr kumimoji="1"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pSp>
      <p:grpSp>
        <p:nvGrpSpPr>
          <p:cNvPr id="18" name="グループ化 17">
            <a:extLst>
              <a:ext uri="{FF2B5EF4-FFF2-40B4-BE49-F238E27FC236}">
                <a16:creationId xmlns:a16="http://schemas.microsoft.com/office/drawing/2014/main" id="{3B974C6E-8752-0328-6DF3-94DD2DFC51F3}"/>
              </a:ext>
            </a:extLst>
          </p:cNvPr>
          <p:cNvGrpSpPr/>
          <p:nvPr/>
        </p:nvGrpSpPr>
        <p:grpSpPr>
          <a:xfrm>
            <a:off x="879229" y="3570272"/>
            <a:ext cx="10289268" cy="1116000"/>
            <a:chOff x="879229" y="3778255"/>
            <a:chExt cx="10289268" cy="1116000"/>
          </a:xfrm>
        </p:grpSpPr>
        <p:sp>
          <p:nvSpPr>
            <p:cNvPr id="19" name="テキスト ボックス 18">
              <a:extLst>
                <a:ext uri="{FF2B5EF4-FFF2-40B4-BE49-F238E27FC236}">
                  <a16:creationId xmlns:a16="http://schemas.microsoft.com/office/drawing/2014/main" id="{378A8EB9-3079-D482-B1D0-FEAC9D728D0D}"/>
                </a:ext>
              </a:extLst>
            </p:cNvPr>
            <p:cNvSpPr txBox="1"/>
            <p:nvPr/>
          </p:nvSpPr>
          <p:spPr>
            <a:xfrm>
              <a:off x="1832396" y="3966923"/>
              <a:ext cx="205966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株式会社</a:t>
              </a:r>
              <a:r>
                <a:rPr kumimoji="1" lang="en-US" altLang="ja-JP" sz="1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aba</a:t>
              </a:r>
              <a:endParaRPr kumimoji="1" lang="ja-JP" altLang="en-US" sz="16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宇井 吉美</a:t>
              </a:r>
              <a:r>
                <a:rPr lang="ja-JP" altLang="en-US" b="1">
                  <a:solidFill>
                    <a:prstClr val="black"/>
                  </a:solidFill>
                  <a:latin typeface="MS PGothic" panose="020B0600070205080204" pitchFamily="34" charset="-128"/>
                  <a:ea typeface="MS PGothic" panose="020B0600070205080204" pitchFamily="34" charset="-128"/>
                </a:rPr>
                <a:t>氏</a:t>
              </a:r>
              <a:endPar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pic>
          <p:nvPicPr>
            <p:cNvPr id="20" name="グラフィックス 19" descr="ユーザー 単色塗りつぶし">
              <a:extLst>
                <a:ext uri="{FF2B5EF4-FFF2-40B4-BE49-F238E27FC236}">
                  <a16:creationId xmlns:a16="http://schemas.microsoft.com/office/drawing/2014/main" id="{C8D6FAB2-8053-0CFF-2157-9B5EC3965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229" y="3778255"/>
              <a:ext cx="1116000" cy="1116000"/>
            </a:xfrm>
            <a:prstGeom prst="rect">
              <a:avLst/>
            </a:prstGeom>
          </p:spPr>
        </p:pic>
        <p:sp>
          <p:nvSpPr>
            <p:cNvPr id="23" name="吹き出し: 四角形 22">
              <a:extLst>
                <a:ext uri="{FF2B5EF4-FFF2-40B4-BE49-F238E27FC236}">
                  <a16:creationId xmlns:a16="http://schemas.microsoft.com/office/drawing/2014/main" id="{D76DBB18-2B29-4B16-3360-5DF964ED851A}"/>
                </a:ext>
              </a:extLst>
            </p:cNvPr>
            <p:cNvSpPr/>
            <p:nvPr/>
          </p:nvSpPr>
          <p:spPr>
            <a:xfrm>
              <a:off x="4134651" y="3960702"/>
              <a:ext cx="7033846" cy="932707"/>
            </a:xfrm>
            <a:prstGeom prst="wedgeRectCallout">
              <a:avLst>
                <a:gd name="adj1" fmla="val -55607"/>
                <a:gd name="adj2" fmla="val 2380"/>
              </a:avLst>
            </a:prstGeom>
            <a:noFill/>
            <a:ln w="9525">
              <a:solidFill>
                <a:srgbClr val="E94520"/>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排泄介助が介護者の負担であることに着目し、</a:t>
              </a:r>
              <a:endParaRPr kumimoji="1"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においで排泄を検知してくれる排泄センサーを開発しました。</a:t>
              </a:r>
            </a:p>
          </p:txBody>
        </p:sp>
      </p:grpSp>
    </p:spTree>
    <p:extLst>
      <p:ext uri="{BB962C8B-B14F-4D97-AF65-F5344CB8AC3E}">
        <p14:creationId xmlns:p14="http://schemas.microsoft.com/office/powerpoint/2010/main" val="23679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0CBF3-7FC0-831C-D089-7C5C957A08E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C7993D7-18B0-E44E-BC16-D37E7CB03775}"/>
              </a:ext>
            </a:extLst>
          </p:cNvPr>
          <p:cNvSpPr>
            <a:spLocks noGrp="1"/>
          </p:cNvSpPr>
          <p:nvPr>
            <p:ph type="title"/>
          </p:nvPr>
        </p:nvSpPr>
        <p:spPr>
          <a:xfrm>
            <a:off x="351692" y="353962"/>
            <a:ext cx="11488616" cy="588227"/>
          </a:xfrm>
        </p:spPr>
        <p:txBody>
          <a:bodyPr/>
          <a:lstStyle/>
          <a:p>
            <a:r>
              <a:rPr lang="ja-JP" altLang="en-US" dirty="0">
                <a:latin typeface="MS PGothic" panose="020B0600070205080204" pitchFamily="34" charset="-128"/>
                <a:ea typeface="MS PGothic" panose="020B0600070205080204" pitchFamily="34" charset="-128"/>
              </a:rPr>
              <a:t>動画視聴から</a:t>
            </a:r>
            <a:r>
              <a:rPr lang="ja-JP" altLang="en-US">
                <a:latin typeface="MS PGothic" panose="020B0600070205080204" pitchFamily="34" charset="-128"/>
                <a:ea typeface="MS PGothic" panose="020B0600070205080204" pitchFamily="34" charset="-128"/>
              </a:rPr>
              <a:t>の学び</a:t>
            </a:r>
            <a:r>
              <a:rPr lang="en-US" altLang="ja-JP" dirty="0">
                <a:latin typeface="MS PGothic" panose="020B0600070205080204" pitchFamily="34" charset="-128"/>
                <a:ea typeface="MS PGothic" panose="020B0600070205080204" pitchFamily="34" charset="-128"/>
              </a:rPr>
              <a:t> ② </a:t>
            </a:r>
            <a:r>
              <a:rPr kumimoji="1" lang="ja-JP" altLang="en-US" i="0" u="none" strike="noStrike" kern="1200" cap="none" spc="0" normalizeH="0" baseline="0" noProof="0">
                <a:ln>
                  <a:noFill/>
                </a:ln>
                <a:solidFill>
                  <a:prstClr val="white"/>
                </a:solidFill>
                <a:effectLst/>
                <a:uLnTx/>
                <a:uFillTx/>
                <a:latin typeface="MS PGothic" panose="020B0600070205080204" pitchFamily="34" charset="-128"/>
                <a:ea typeface="MS PGothic" panose="020B0600070205080204" pitchFamily="34" charset="-128"/>
                <a:cs typeface="+mn-cs"/>
              </a:rPr>
              <a:t>アントレプレナーシップ</a:t>
            </a:r>
            <a:endParaRPr kumimoji="1" lang="ja-JP" altLang="en-US" dirty="0"/>
          </a:p>
        </p:txBody>
      </p:sp>
      <p:sp>
        <p:nvSpPr>
          <p:cNvPr id="3" name="テキスト ボックス 2">
            <a:extLst>
              <a:ext uri="{FF2B5EF4-FFF2-40B4-BE49-F238E27FC236}">
                <a16:creationId xmlns:a16="http://schemas.microsoft.com/office/drawing/2014/main" id="{5EB18583-5D43-2269-52F4-A7F30D615A5A}"/>
              </a:ext>
            </a:extLst>
          </p:cNvPr>
          <p:cNvSpPr txBox="1"/>
          <p:nvPr/>
        </p:nvSpPr>
        <p:spPr>
          <a:xfrm>
            <a:off x="1098056" y="4256948"/>
            <a:ext cx="975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　</a:t>
            </a:r>
            <a:endParaRPr kumimoji="1" lang="en-US" altLang="ja-JP"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pic>
        <p:nvPicPr>
          <p:cNvPr id="6" name="図 5">
            <a:extLst>
              <a:ext uri="{FF2B5EF4-FFF2-40B4-BE49-F238E27FC236}">
                <a16:creationId xmlns:a16="http://schemas.microsoft.com/office/drawing/2014/main" id="{2CD877B5-EEF2-49C9-A397-2923846531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294" y="4506999"/>
            <a:ext cx="348493" cy="345008"/>
          </a:xfrm>
          <a:prstGeom prst="rect">
            <a:avLst/>
          </a:prstGeom>
        </p:spPr>
      </p:pic>
      <p:pic>
        <p:nvPicPr>
          <p:cNvPr id="7" name="図 6">
            <a:extLst>
              <a:ext uri="{FF2B5EF4-FFF2-40B4-BE49-F238E27FC236}">
                <a16:creationId xmlns:a16="http://schemas.microsoft.com/office/drawing/2014/main" id="{9FCC0B7C-4B8D-5D5E-9BC5-A076CF5CB4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294" y="3294294"/>
            <a:ext cx="348493" cy="345008"/>
          </a:xfrm>
          <a:prstGeom prst="rect">
            <a:avLst/>
          </a:prstGeom>
        </p:spPr>
      </p:pic>
      <p:pic>
        <p:nvPicPr>
          <p:cNvPr id="8" name="図 7">
            <a:extLst>
              <a:ext uri="{FF2B5EF4-FFF2-40B4-BE49-F238E27FC236}">
                <a16:creationId xmlns:a16="http://schemas.microsoft.com/office/drawing/2014/main" id="{F4692956-992A-DD1F-D074-CF35C051BA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294" y="2081589"/>
            <a:ext cx="348493" cy="345008"/>
          </a:xfrm>
          <a:prstGeom prst="rect">
            <a:avLst/>
          </a:prstGeom>
        </p:spPr>
      </p:pic>
      <p:sp>
        <p:nvSpPr>
          <p:cNvPr id="9" name="テキスト ボックス 8">
            <a:extLst>
              <a:ext uri="{FF2B5EF4-FFF2-40B4-BE49-F238E27FC236}">
                <a16:creationId xmlns:a16="http://schemas.microsoft.com/office/drawing/2014/main" id="{394D6E4C-D813-D5C2-4BD2-0E5C0E79BC0B}"/>
              </a:ext>
            </a:extLst>
          </p:cNvPr>
          <p:cNvSpPr txBox="1"/>
          <p:nvPr/>
        </p:nvSpPr>
        <p:spPr>
          <a:xfrm>
            <a:off x="1170777" y="3143633"/>
            <a:ext cx="88562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課題を発見し、解決するアイデアを考えている。</a:t>
            </a:r>
            <a:endParaRPr kumimoji="1" lang="en-US" altLang="ja-JP" sz="32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sp>
        <p:nvSpPr>
          <p:cNvPr id="10" name="テキスト ボックス 9">
            <a:extLst>
              <a:ext uri="{FF2B5EF4-FFF2-40B4-BE49-F238E27FC236}">
                <a16:creationId xmlns:a16="http://schemas.microsoft.com/office/drawing/2014/main" id="{7B05B7B2-4A52-180E-84C8-93D163E65176}"/>
              </a:ext>
            </a:extLst>
          </p:cNvPr>
          <p:cNvSpPr txBox="1"/>
          <p:nvPr/>
        </p:nvSpPr>
        <p:spPr>
          <a:xfrm>
            <a:off x="1170777" y="1930928"/>
            <a:ext cx="105715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身近なことや社会の出来事が起業のきっかけとなっている。</a:t>
            </a:r>
            <a:endParaRPr kumimoji="1" lang="en-US" altLang="ja-JP" sz="32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sp>
        <p:nvSpPr>
          <p:cNvPr id="12" name="テキスト ボックス 11">
            <a:extLst>
              <a:ext uri="{FF2B5EF4-FFF2-40B4-BE49-F238E27FC236}">
                <a16:creationId xmlns:a16="http://schemas.microsoft.com/office/drawing/2014/main" id="{F9D4F439-43AB-8229-92AC-F557C1DCD103}"/>
              </a:ext>
            </a:extLst>
          </p:cNvPr>
          <p:cNvSpPr txBox="1"/>
          <p:nvPr/>
        </p:nvSpPr>
        <p:spPr>
          <a:xfrm>
            <a:off x="1170777" y="4356338"/>
            <a:ext cx="873174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商品やサービスを生み出し、課題解決に向けて行動している。</a:t>
            </a:r>
            <a:endParaRPr kumimoji="1" lang="en-US" altLang="ja-JP" sz="32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pic>
        <p:nvPicPr>
          <p:cNvPr id="18" name="図 17">
            <a:extLst>
              <a:ext uri="{FF2B5EF4-FFF2-40B4-BE49-F238E27FC236}">
                <a16:creationId xmlns:a16="http://schemas.microsoft.com/office/drawing/2014/main" id="{AFCAADA5-CBF4-2774-452E-F9AAB98D407F}"/>
              </a:ext>
            </a:extLst>
          </p:cNvPr>
          <p:cNvPicPr>
            <a:picLocks noChangeAspect="1"/>
          </p:cNvPicPr>
          <p:nvPr/>
        </p:nvPicPr>
        <p:blipFill>
          <a:blip r:embed="rId4"/>
          <a:stretch>
            <a:fillRect/>
          </a:stretch>
        </p:blipFill>
        <p:spPr>
          <a:xfrm>
            <a:off x="9619449" y="3842265"/>
            <a:ext cx="1838006" cy="2380837"/>
          </a:xfrm>
          <a:prstGeom prst="rect">
            <a:avLst/>
          </a:prstGeom>
        </p:spPr>
      </p:pic>
    </p:spTree>
    <p:extLst>
      <p:ext uri="{BB962C8B-B14F-4D97-AF65-F5344CB8AC3E}">
        <p14:creationId xmlns:p14="http://schemas.microsoft.com/office/powerpoint/2010/main" val="144682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1B4E7274-3021-CD9D-3003-F69DE99FCFCA}"/>
              </a:ext>
            </a:extLst>
          </p:cNvPr>
          <p:cNvGrpSpPr/>
          <p:nvPr/>
        </p:nvGrpSpPr>
        <p:grpSpPr>
          <a:xfrm>
            <a:off x="3042888" y="1119672"/>
            <a:ext cx="2129353" cy="648000"/>
            <a:chOff x="3447535" y="814871"/>
            <a:chExt cx="2129353" cy="648000"/>
          </a:xfrm>
        </p:grpSpPr>
        <p:sp>
          <p:nvSpPr>
            <p:cNvPr id="3" name="四角形: 角を丸くする 2">
              <a:extLst>
                <a:ext uri="{FF2B5EF4-FFF2-40B4-BE49-F238E27FC236}">
                  <a16:creationId xmlns:a16="http://schemas.microsoft.com/office/drawing/2014/main" id="{F4F4CADB-A81B-4008-D75E-E8613605BF1E}"/>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dirty="0">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5</a:t>
              </a:r>
              <a:r>
                <a:rPr lang="ja-JP" altLang="en-US" sz="2400" b="1" dirty="0">
                  <a:solidFill>
                    <a:schemeClr val="bg1"/>
                  </a:solidFill>
                  <a:latin typeface="MS PGothic" panose="020B0600070205080204" pitchFamily="34" charset="-128"/>
                  <a:ea typeface="MS PGothic" panose="020B0600070205080204" pitchFamily="34" charset="-128"/>
                </a:rPr>
                <a:t>分</a:t>
              </a:r>
            </a:p>
          </p:txBody>
        </p:sp>
        <p:pic>
          <p:nvPicPr>
            <p:cNvPr id="4" name="グラフィックス 3" descr="砂時計: 終了 単色塗りつぶし">
              <a:extLst>
                <a:ext uri="{FF2B5EF4-FFF2-40B4-BE49-F238E27FC236}">
                  <a16:creationId xmlns:a16="http://schemas.microsoft.com/office/drawing/2014/main" id="{FFF5AB1A-064F-1530-22F1-9C39C92DF6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grpSp>
        <p:nvGrpSpPr>
          <p:cNvPr id="10" name="グループ化 9">
            <a:extLst>
              <a:ext uri="{FF2B5EF4-FFF2-40B4-BE49-F238E27FC236}">
                <a16:creationId xmlns:a16="http://schemas.microsoft.com/office/drawing/2014/main" id="{7DCC7B82-EAA6-E5BB-D357-8DA024BA4105}"/>
              </a:ext>
            </a:extLst>
          </p:cNvPr>
          <p:cNvGrpSpPr/>
          <p:nvPr/>
        </p:nvGrpSpPr>
        <p:grpSpPr>
          <a:xfrm>
            <a:off x="609602" y="1119672"/>
            <a:ext cx="2304000" cy="648000"/>
            <a:chOff x="609602" y="1119672"/>
            <a:chExt cx="2304000" cy="648000"/>
          </a:xfrm>
        </p:grpSpPr>
        <p:sp>
          <p:nvSpPr>
            <p:cNvPr id="7" name="四角形: 角を丸くする 6">
              <a:extLst>
                <a:ext uri="{FF2B5EF4-FFF2-40B4-BE49-F238E27FC236}">
                  <a16:creationId xmlns:a16="http://schemas.microsoft.com/office/drawing/2014/main" id="{989EC6BC-F427-055C-760C-A38223C6A889}"/>
                </a:ext>
              </a:extLst>
            </p:cNvPr>
            <p:cNvSpPr/>
            <p:nvPr/>
          </p:nvSpPr>
          <p:spPr>
            <a:xfrm>
              <a:off x="609602" y="1119672"/>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授業 </a:t>
              </a:r>
              <a:r>
                <a:rPr lang="en-US" altLang="ja-JP" sz="2400" b="1" dirty="0">
                  <a:solidFill>
                    <a:schemeClr val="bg1"/>
                  </a:solidFill>
                  <a:latin typeface="MS PGothic" panose="020B0600070205080204" pitchFamily="34" charset="-128"/>
                  <a:ea typeface="MS PGothic" panose="020B0600070205080204" pitchFamily="34" charset="-128"/>
                </a:rPr>
                <a:t>[2]</a:t>
              </a:r>
            </a:p>
          </p:txBody>
        </p:sp>
        <p:pic>
          <p:nvPicPr>
            <p:cNvPr id="9" name="図 8">
              <a:extLst>
                <a:ext uri="{FF2B5EF4-FFF2-40B4-BE49-F238E27FC236}">
                  <a16:creationId xmlns:a16="http://schemas.microsoft.com/office/drawing/2014/main" id="{EB07006F-620E-986F-EAD7-67BFB6AEE164}"/>
                </a:ext>
              </a:extLst>
            </p:cNvPr>
            <p:cNvPicPr>
              <a:picLocks noChangeAspect="1"/>
            </p:cNvPicPr>
            <p:nvPr/>
          </p:nvPicPr>
          <p:blipFill>
            <a:blip r:embed="rId4">
              <a:clrChange>
                <a:clrFrom>
                  <a:srgbClr val="FFFFFF"/>
                </a:clrFrom>
                <a:clrTo>
                  <a:srgbClr val="FFFFFF">
                    <a:alpha val="0"/>
                  </a:srgbClr>
                </a:clrTo>
              </a:clrChange>
              <a:alphaModFix/>
              <a:biLevel thresh="25000"/>
              <a:extLst>
                <a:ext uri="{28A0092B-C50C-407E-A947-70E740481C1C}">
                  <a14:useLocalDpi xmlns:a14="http://schemas.microsoft.com/office/drawing/2010/main" val="0"/>
                </a:ext>
              </a:extLst>
            </a:blip>
            <a:srcRect l="603" r="1132"/>
            <a:stretch/>
          </p:blipFill>
          <p:spPr>
            <a:xfrm>
              <a:off x="878488" y="1196848"/>
              <a:ext cx="498367" cy="507161"/>
            </a:xfrm>
            <a:prstGeom prst="rect">
              <a:avLst/>
            </a:prstGeom>
          </p:spPr>
        </p:pic>
      </p:grpSp>
      <p:sp>
        <p:nvSpPr>
          <p:cNvPr id="11" name="正方形/長方形 10">
            <a:extLst>
              <a:ext uri="{FF2B5EF4-FFF2-40B4-BE49-F238E27FC236}">
                <a16:creationId xmlns:a16="http://schemas.microsoft.com/office/drawing/2014/main" id="{F43C56AF-4861-4CDA-B265-2890479DB06B}"/>
              </a:ext>
            </a:extLst>
          </p:cNvPr>
          <p:cNvSpPr/>
          <p:nvPr/>
        </p:nvSpPr>
        <p:spPr>
          <a:xfrm>
            <a:off x="550983" y="2247194"/>
            <a:ext cx="11078310" cy="2376000"/>
          </a:xfrm>
          <a:prstGeom prst="rect">
            <a:avLst/>
          </a:prstGeom>
          <a:solidFill>
            <a:schemeClr val="bg1"/>
          </a:solidFill>
          <a:ln>
            <a:solidFill>
              <a:srgbClr val="E94520"/>
            </a:solidFill>
          </a:ln>
          <a:effectLst>
            <a:outerShdw dist="2413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身近な課題を発見する</a:t>
            </a:r>
            <a:endPar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65972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FA845-0B68-82A7-D186-E3B3D79EBF5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201D22C-56FD-BACE-A4D9-87A5FF9983F8}"/>
              </a:ext>
            </a:extLst>
          </p:cNvPr>
          <p:cNvSpPr>
            <a:spLocks noGrp="1"/>
          </p:cNvSpPr>
          <p:nvPr>
            <p:ph type="title"/>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a:latin typeface="MS PGothic" panose="020B0600070205080204" pitchFamily="34" charset="-128"/>
                <a:ea typeface="MS PGothic" panose="020B0600070205080204" pitchFamily="34" charset="-128"/>
              </a:rPr>
              <a:t>身近な</a:t>
            </a:r>
            <a:r>
              <a:rPr kumimoji="1" lang="ja-JP" altLang="en-US" sz="2800" b="1" i="0" u="none" strike="noStrike" kern="1200" cap="none" spc="0" normalizeH="0" baseline="0" noProof="0">
                <a:ln>
                  <a:noFill/>
                </a:ln>
                <a:effectLst/>
                <a:uLnTx/>
                <a:uFillTx/>
                <a:latin typeface="MS PGothic" panose="020B0600070205080204" pitchFamily="34" charset="-128"/>
                <a:ea typeface="MS PGothic" panose="020B0600070205080204" pitchFamily="34" charset="-128"/>
                <a:cs typeface="+mj-cs"/>
              </a:rPr>
              <a:t>課題を発見する</a:t>
            </a:r>
            <a:endParaRPr kumimoji="1" lang="ja-JP" altLang="en-US" sz="1100" b="0" i="0" u="none" strike="noStrike" kern="1200" cap="none" spc="0" normalizeH="0" baseline="0" noProof="0" dirty="0">
              <a:ln>
                <a:noFill/>
              </a:ln>
              <a:effectLst/>
              <a:uLnTx/>
              <a:uFillTx/>
              <a:latin typeface="Calibri"/>
              <a:ea typeface="ＭＳ Ｐゴシック" panose="020B0600070205080204" pitchFamily="50" charset="-128"/>
              <a:cs typeface="+mn-cs"/>
            </a:endParaRPr>
          </a:p>
        </p:txBody>
      </p:sp>
      <p:sp>
        <p:nvSpPr>
          <p:cNvPr id="4" name="角丸四角形 3">
            <a:extLst>
              <a:ext uri="{FF2B5EF4-FFF2-40B4-BE49-F238E27FC236}">
                <a16:creationId xmlns:a16="http://schemas.microsoft.com/office/drawing/2014/main" id="{3B685B9D-C6FC-754B-4D68-4219C33F1D18}"/>
              </a:ext>
            </a:extLst>
          </p:cNvPr>
          <p:cNvSpPr/>
          <p:nvPr/>
        </p:nvSpPr>
        <p:spPr>
          <a:xfrm>
            <a:off x="1416000" y="2212359"/>
            <a:ext cx="9360000" cy="2520000"/>
          </a:xfrm>
          <a:prstGeom prst="roundRect">
            <a:avLst/>
          </a:prstGeom>
          <a:solidFill>
            <a:schemeClr val="bg1"/>
          </a:solidFill>
          <a:ln w="3810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普段の生活や社会の出来事を通して、</a:t>
            </a:r>
            <a:endParaRPr kumimoji="1" lang="en-US" altLang="ja-JP" sz="36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ctr" defTabSz="914400" rtl="0" eaLnBrk="1" fontAlgn="auto" latinLnBrk="0" hangingPunct="1">
              <a:lnSpc>
                <a:spcPts val="48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気</a:t>
            </a:r>
            <a:r>
              <a:rPr kumimoji="1" lang="ja-JP" altLang="en-US" sz="36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になったこと、不便や課題だと</a:t>
            </a:r>
            <a:endParaRPr kumimoji="1" lang="en-US" altLang="ja-JP" sz="36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ctr" defTabSz="914400" rtl="0" eaLnBrk="1" fontAlgn="auto" latinLnBrk="0" hangingPunct="1">
              <a:lnSpc>
                <a:spcPts val="48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感じること</a:t>
            </a:r>
            <a:r>
              <a:rPr kumimoji="1" lang="ja-JP" altLang="en-US" sz="36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は何かありますか？</a:t>
            </a:r>
          </a:p>
        </p:txBody>
      </p:sp>
      <p:pic>
        <p:nvPicPr>
          <p:cNvPr id="7" name="図 6">
            <a:extLst>
              <a:ext uri="{FF2B5EF4-FFF2-40B4-BE49-F238E27FC236}">
                <a16:creationId xmlns:a16="http://schemas.microsoft.com/office/drawing/2014/main" id="{03EC1269-2FC5-1DB0-116E-568E81478BA0}"/>
              </a:ext>
            </a:extLst>
          </p:cNvPr>
          <p:cNvPicPr>
            <a:picLocks noChangeAspect="1"/>
          </p:cNvPicPr>
          <p:nvPr/>
        </p:nvPicPr>
        <p:blipFill rotWithShape="1">
          <a:blip r:embed="rId2"/>
          <a:srcRect l="40196" r="38219" b="48289"/>
          <a:stretch/>
        </p:blipFill>
        <p:spPr>
          <a:xfrm>
            <a:off x="10066881" y="2819134"/>
            <a:ext cx="1418238" cy="3397615"/>
          </a:xfrm>
          <a:prstGeom prst="rect">
            <a:avLst/>
          </a:prstGeom>
        </p:spPr>
      </p:pic>
    </p:spTree>
    <p:extLst>
      <p:ext uri="{BB962C8B-B14F-4D97-AF65-F5344CB8AC3E}">
        <p14:creationId xmlns:p14="http://schemas.microsoft.com/office/powerpoint/2010/main" val="2608211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9750-92EE-AFBC-B192-A0100DE85DC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0F4B8A9-E330-C479-2D15-DF4731A4D69B}"/>
              </a:ext>
            </a:extLst>
          </p:cNvPr>
          <p:cNvSpPr>
            <a:spLocks noGrp="1"/>
          </p:cNvSpPr>
          <p:nvPr>
            <p:ph type="title"/>
          </p:nvPr>
        </p:nvSpPr>
        <p:spPr>
          <a:xfrm>
            <a:off x="351692" y="353962"/>
            <a:ext cx="11488616" cy="588227"/>
          </a:xfrm>
        </p:spPr>
        <p:txBody>
          <a:bodyPr/>
          <a:lstStyle/>
          <a:p>
            <a:r>
              <a:rPr lang="ja-JP" altLang="en-US">
                <a:latin typeface="MS PGothic" panose="020B0600070205080204" pitchFamily="34" charset="-128"/>
                <a:ea typeface="MS PGothic" panose="020B0600070205080204" pitchFamily="34" charset="-128"/>
              </a:rPr>
              <a:t>身近な課題を発見する方法</a:t>
            </a:r>
            <a:endParaRPr kumimoji="1" lang="ja-JP" altLang="en-US" dirty="0"/>
          </a:p>
        </p:txBody>
      </p:sp>
      <p:sp>
        <p:nvSpPr>
          <p:cNvPr id="4" name="テキスト ボックス 3">
            <a:extLst>
              <a:ext uri="{FF2B5EF4-FFF2-40B4-BE49-F238E27FC236}">
                <a16:creationId xmlns:a16="http://schemas.microsoft.com/office/drawing/2014/main" id="{6C77CB62-83A6-1C1D-EB48-CCCADB7436B9}"/>
              </a:ext>
            </a:extLst>
          </p:cNvPr>
          <p:cNvSpPr txBox="1"/>
          <p:nvPr/>
        </p:nvSpPr>
        <p:spPr>
          <a:xfrm>
            <a:off x="327082" y="1099060"/>
            <a:ext cx="11542644" cy="523220"/>
          </a:xfrm>
          <a:prstGeom prst="rect">
            <a:avLst/>
          </a:prstGeom>
          <a:noFill/>
        </p:spPr>
        <p:txBody>
          <a:bodyPr wrap="square" rtlCol="0">
            <a:spAutoFit/>
          </a:bodyPr>
          <a:lstStyle/>
          <a:p>
            <a:pPr algn="ctr"/>
            <a:r>
              <a:rPr lang="ja-JP" altLang="en-US" sz="2800" b="1" dirty="0">
                <a:latin typeface="MS PGothic" panose="020B0600070205080204" pitchFamily="34" charset="-128"/>
                <a:ea typeface="MS PGothic" panose="020B0600070205080204" pitchFamily="34" charset="-128"/>
              </a:rPr>
              <a:t>不便・不満・不足・不快を</a:t>
            </a:r>
            <a:r>
              <a:rPr lang="ja-JP" altLang="en-US" sz="2800" b="1">
                <a:latin typeface="MS PGothic" panose="020B0600070205080204" pitchFamily="34" charset="-128"/>
                <a:ea typeface="MS PGothic" panose="020B0600070205080204" pitchFamily="34" charset="-128"/>
              </a:rPr>
              <a:t>探してみる</a:t>
            </a:r>
            <a:endParaRPr lang="ja-JP" altLang="en-US" sz="2800" b="1" dirty="0">
              <a:latin typeface="MS PGothic" panose="020B0600070205080204" pitchFamily="34" charset="-128"/>
              <a:ea typeface="MS PGothic" panose="020B0600070205080204" pitchFamily="34" charset="-128"/>
            </a:endParaRPr>
          </a:p>
        </p:txBody>
      </p:sp>
      <p:sp>
        <p:nvSpPr>
          <p:cNvPr id="3" name="円/楕円 3">
            <a:extLst>
              <a:ext uri="{FF2B5EF4-FFF2-40B4-BE49-F238E27FC236}">
                <a16:creationId xmlns:a16="http://schemas.microsoft.com/office/drawing/2014/main" id="{A10CB126-F927-7735-AB16-39069F6E6FC8}"/>
              </a:ext>
            </a:extLst>
          </p:cNvPr>
          <p:cNvSpPr>
            <a:spLocks noChangeAspect="1"/>
          </p:cNvSpPr>
          <p:nvPr/>
        </p:nvSpPr>
        <p:spPr>
          <a:xfrm>
            <a:off x="1065564" y="2031692"/>
            <a:ext cx="2664000" cy="2664000"/>
          </a:xfrm>
          <a:prstGeom prst="ellipse">
            <a:avLst/>
          </a:prstGeom>
          <a:noFill/>
          <a:ln>
            <a:solidFill>
              <a:srgbClr val="E94520"/>
            </a:solidFill>
          </a:ln>
        </p:spPr>
        <p:style>
          <a:lnRef idx="2">
            <a:schemeClr val="accent1">
              <a:shade val="15000"/>
            </a:schemeClr>
          </a:lnRef>
          <a:fillRef idx="1">
            <a:schemeClr val="accent1"/>
          </a:fillRef>
          <a:effectRef idx="0">
            <a:schemeClr val="accent1"/>
          </a:effectRef>
          <a:fontRef idx="minor">
            <a:schemeClr val="lt1"/>
          </a:fontRef>
        </p:style>
        <p:txBody>
          <a:bodyPr tIns="0" bIns="36000" rtlCol="0" anchor="t"/>
          <a:lstStyle/>
          <a:p>
            <a:pPr algn="ctr"/>
            <a:r>
              <a:rPr lang="en-US" altLang="ja-JP" sz="4800" dirty="0">
                <a:solidFill>
                  <a:srgbClr val="E94520"/>
                </a:solidFill>
                <a:latin typeface="MS PGothic" panose="020B0600070205080204" pitchFamily="34" charset="-128"/>
                <a:ea typeface="MS PGothic" panose="020B0600070205080204" pitchFamily="34" charset="-128"/>
              </a:rPr>
              <a:t>①</a:t>
            </a:r>
          </a:p>
          <a:p>
            <a:pPr algn="ctr"/>
            <a:r>
              <a:rPr kumimoji="1" lang="ja-JP" altLang="en-US" sz="3600">
                <a:solidFill>
                  <a:srgbClr val="E94520"/>
                </a:solidFill>
                <a:latin typeface="MS PGothic" panose="020B0600070205080204" pitchFamily="34" charset="-128"/>
                <a:ea typeface="MS PGothic" panose="020B0600070205080204" pitchFamily="34" charset="-128"/>
              </a:rPr>
              <a:t>自分</a:t>
            </a:r>
          </a:p>
        </p:txBody>
      </p:sp>
      <p:sp>
        <p:nvSpPr>
          <p:cNvPr id="6" name="円/楕円 8">
            <a:extLst>
              <a:ext uri="{FF2B5EF4-FFF2-40B4-BE49-F238E27FC236}">
                <a16:creationId xmlns:a16="http://schemas.microsoft.com/office/drawing/2014/main" id="{09894684-AC11-1555-AAAF-2F0F1302B340}"/>
              </a:ext>
            </a:extLst>
          </p:cNvPr>
          <p:cNvSpPr/>
          <p:nvPr/>
        </p:nvSpPr>
        <p:spPr>
          <a:xfrm>
            <a:off x="8469908" y="2031692"/>
            <a:ext cx="2664000" cy="2664000"/>
          </a:xfrm>
          <a:prstGeom prst="ellipse">
            <a:avLst/>
          </a:prstGeom>
          <a:noFill/>
          <a:ln>
            <a:solidFill>
              <a:srgbClr val="E94520"/>
            </a:solidFill>
          </a:ln>
        </p:spPr>
        <p:style>
          <a:lnRef idx="2">
            <a:schemeClr val="accent1">
              <a:shade val="15000"/>
            </a:schemeClr>
          </a:lnRef>
          <a:fillRef idx="1">
            <a:schemeClr val="accent1"/>
          </a:fillRef>
          <a:effectRef idx="0">
            <a:schemeClr val="accent1"/>
          </a:effectRef>
          <a:fontRef idx="minor">
            <a:schemeClr val="lt1"/>
          </a:fontRef>
        </p:style>
        <p:txBody>
          <a:bodyPr tIns="0" bIns="36000" rtlCol="0" anchor="t"/>
          <a:lstStyle/>
          <a:p>
            <a:pPr algn="ctr"/>
            <a:r>
              <a:rPr kumimoji="1" lang="en-US" altLang="ja-JP" sz="4800" dirty="0">
                <a:solidFill>
                  <a:srgbClr val="E94520"/>
                </a:solidFill>
                <a:latin typeface="MS PGothic" panose="020B0600070205080204" pitchFamily="34" charset="-128"/>
                <a:ea typeface="MS PGothic" panose="020B0600070205080204" pitchFamily="34" charset="-128"/>
              </a:rPr>
              <a:t>③</a:t>
            </a:r>
          </a:p>
          <a:p>
            <a:pPr algn="ctr"/>
            <a:r>
              <a:rPr kumimoji="1" lang="ja-JP" altLang="en-US" sz="3600" dirty="0">
                <a:solidFill>
                  <a:srgbClr val="E94520"/>
                </a:solidFill>
                <a:latin typeface="MS PGothic" panose="020B0600070205080204" pitchFamily="34" charset="-128"/>
                <a:ea typeface="MS PGothic" panose="020B0600070205080204" pitchFamily="34" charset="-128"/>
              </a:rPr>
              <a:t>社会</a:t>
            </a:r>
          </a:p>
        </p:txBody>
      </p:sp>
      <p:sp>
        <p:nvSpPr>
          <p:cNvPr id="7" name="円/楕円 7">
            <a:extLst>
              <a:ext uri="{FF2B5EF4-FFF2-40B4-BE49-F238E27FC236}">
                <a16:creationId xmlns:a16="http://schemas.microsoft.com/office/drawing/2014/main" id="{875E2129-88E7-DB84-394A-9D497BE85766}"/>
              </a:ext>
            </a:extLst>
          </p:cNvPr>
          <p:cNvSpPr>
            <a:spLocks noChangeAspect="1"/>
          </p:cNvSpPr>
          <p:nvPr/>
        </p:nvSpPr>
        <p:spPr>
          <a:xfrm>
            <a:off x="4767736" y="2031692"/>
            <a:ext cx="2664000" cy="2664000"/>
          </a:xfrm>
          <a:prstGeom prst="ellipse">
            <a:avLst/>
          </a:prstGeom>
          <a:noFill/>
          <a:ln>
            <a:solidFill>
              <a:srgbClr val="E9452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36000" rtlCol="0" anchor="t"/>
          <a:lstStyle/>
          <a:p>
            <a:pPr algn="ctr"/>
            <a:r>
              <a:rPr kumimoji="1" lang="en-US" altLang="ja-JP" sz="4800" dirty="0">
                <a:solidFill>
                  <a:srgbClr val="E94520"/>
                </a:solidFill>
                <a:latin typeface="MS PGothic" panose="020B0600070205080204" pitchFamily="34" charset="-128"/>
                <a:ea typeface="MS PGothic" panose="020B0600070205080204" pitchFamily="34" charset="-128"/>
              </a:rPr>
              <a:t>②</a:t>
            </a:r>
          </a:p>
          <a:p>
            <a:pPr algn="ctr"/>
            <a:r>
              <a:rPr kumimoji="1" lang="ja-JP" altLang="en-US" sz="3600" dirty="0">
                <a:solidFill>
                  <a:srgbClr val="E94520"/>
                </a:solidFill>
                <a:latin typeface="MS PGothic" panose="020B0600070205080204" pitchFamily="34" charset="-128"/>
                <a:ea typeface="MS PGothic" panose="020B0600070205080204" pitchFamily="34" charset="-128"/>
              </a:rPr>
              <a:t>身近な人</a:t>
            </a:r>
            <a:endParaRPr kumimoji="1" lang="en-US" altLang="ja-JP" sz="3600" dirty="0">
              <a:solidFill>
                <a:srgbClr val="E94520"/>
              </a:solidFill>
              <a:latin typeface="MS PGothic" panose="020B0600070205080204" pitchFamily="34" charset="-128"/>
              <a:ea typeface="MS PGothic" panose="020B0600070205080204"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家族や友人など</a:t>
            </a:r>
          </a:p>
          <a:p>
            <a:pPr algn="ctr"/>
            <a:endParaRPr kumimoji="1" lang="ja-JP" altLang="en-US" sz="3600" dirty="0">
              <a:solidFill>
                <a:srgbClr val="E94520"/>
              </a:solidFill>
              <a:latin typeface="MS PGothic" panose="020B0600070205080204" pitchFamily="34" charset="-128"/>
              <a:ea typeface="MS PGothic" panose="020B0600070205080204" pitchFamily="34" charset="-128"/>
            </a:endParaRPr>
          </a:p>
        </p:txBody>
      </p:sp>
      <p:pic>
        <p:nvPicPr>
          <p:cNvPr id="8" name="図 7" descr="スポーツゲーム, 選手 が含まれている画像&#10;&#10;自動的に生成された説明">
            <a:extLst>
              <a:ext uri="{FF2B5EF4-FFF2-40B4-BE49-F238E27FC236}">
                <a16:creationId xmlns:a16="http://schemas.microsoft.com/office/drawing/2014/main" id="{E5B3753E-0A4B-BB8A-2F08-48E63FBFA97C}"/>
              </a:ext>
            </a:extLst>
          </p:cNvPr>
          <p:cNvPicPr>
            <a:picLocks noChangeAspect="1"/>
          </p:cNvPicPr>
          <p:nvPr/>
        </p:nvPicPr>
        <p:blipFill>
          <a:blip r:embed="rId3"/>
          <a:srcRect l="38303" t="11366" r="37937" b="50835"/>
          <a:stretch/>
        </p:blipFill>
        <p:spPr>
          <a:xfrm>
            <a:off x="2211867" y="4108171"/>
            <a:ext cx="1309234" cy="2082767"/>
          </a:xfrm>
          <a:prstGeom prst="rect">
            <a:avLst/>
          </a:prstGeom>
        </p:spPr>
      </p:pic>
      <p:pic>
        <p:nvPicPr>
          <p:cNvPr id="9" name="図 8">
            <a:extLst>
              <a:ext uri="{FF2B5EF4-FFF2-40B4-BE49-F238E27FC236}">
                <a16:creationId xmlns:a16="http://schemas.microsoft.com/office/drawing/2014/main" id="{2F7E8D86-D82B-721C-4ABC-A9462D3E2934}"/>
              </a:ext>
            </a:extLst>
          </p:cNvPr>
          <p:cNvPicPr>
            <a:picLocks noChangeAspect="1"/>
          </p:cNvPicPr>
          <p:nvPr/>
        </p:nvPicPr>
        <p:blipFill>
          <a:blip r:embed="rId4"/>
          <a:srcRect t="1986" b="4962"/>
          <a:stretch/>
        </p:blipFill>
        <p:spPr>
          <a:xfrm>
            <a:off x="8095148" y="4257207"/>
            <a:ext cx="2428788" cy="1933731"/>
          </a:xfrm>
          <a:prstGeom prst="rect">
            <a:avLst/>
          </a:prstGeom>
        </p:spPr>
      </p:pic>
      <p:pic>
        <p:nvPicPr>
          <p:cNvPr id="10" name="図 9">
            <a:extLst>
              <a:ext uri="{FF2B5EF4-FFF2-40B4-BE49-F238E27FC236}">
                <a16:creationId xmlns:a16="http://schemas.microsoft.com/office/drawing/2014/main" id="{484AB545-EE4A-E5BA-DFE8-A9CD7E03C44F}"/>
              </a:ext>
            </a:extLst>
          </p:cNvPr>
          <p:cNvPicPr>
            <a:picLocks noChangeAspect="1"/>
          </p:cNvPicPr>
          <p:nvPr/>
        </p:nvPicPr>
        <p:blipFill>
          <a:blip r:embed="rId5"/>
          <a:srcRect l="6409" t="9772" r="8656" b="8673"/>
          <a:stretch/>
        </p:blipFill>
        <p:spPr>
          <a:xfrm>
            <a:off x="4911285" y="4212236"/>
            <a:ext cx="2353456" cy="1978702"/>
          </a:xfrm>
          <a:prstGeom prst="rect">
            <a:avLst/>
          </a:prstGeom>
        </p:spPr>
      </p:pic>
    </p:spTree>
    <p:extLst>
      <p:ext uri="{BB962C8B-B14F-4D97-AF65-F5344CB8AC3E}">
        <p14:creationId xmlns:p14="http://schemas.microsoft.com/office/powerpoint/2010/main" val="2312598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92766-6C8D-4671-E27D-928F933C1E1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EA76C1A-62FB-6BF2-118C-D80628A3E103}"/>
              </a:ext>
            </a:extLst>
          </p:cNvPr>
          <p:cNvSpPr>
            <a:spLocks noGrp="1"/>
          </p:cNvSpPr>
          <p:nvPr>
            <p:ph type="title"/>
          </p:nvPr>
        </p:nvSpPr>
        <p:spPr>
          <a:xfrm>
            <a:off x="351692" y="353962"/>
            <a:ext cx="11488616" cy="588227"/>
          </a:xfrm>
        </p:spPr>
        <p:txBody>
          <a:bodyPr/>
          <a:lstStyle/>
          <a:p>
            <a:r>
              <a:rPr lang="ja-JP" altLang="en-US">
                <a:latin typeface="MS PGothic" panose="020B0600070205080204" pitchFamily="34" charset="-128"/>
                <a:ea typeface="MS PGothic" panose="020B0600070205080204" pitchFamily="34" charset="-128"/>
              </a:rPr>
              <a:t>身近な課題を発見する</a:t>
            </a:r>
            <a:r>
              <a:rPr lang="en-US" altLang="ja-JP" dirty="0">
                <a:latin typeface="MS PGothic" panose="020B0600070205080204" pitchFamily="34" charset="-128"/>
                <a:ea typeface="MS PGothic" panose="020B0600070205080204" pitchFamily="34" charset="-128"/>
              </a:rPr>
              <a:t> ① </a:t>
            </a:r>
            <a:r>
              <a:rPr lang="ja-JP" altLang="en-US" dirty="0">
                <a:latin typeface="MS PGothic" panose="020B0600070205080204" pitchFamily="34" charset="-128"/>
                <a:ea typeface="MS PGothic" panose="020B0600070205080204" pitchFamily="34" charset="-128"/>
              </a:rPr>
              <a:t>自分</a:t>
            </a:r>
            <a:endParaRPr kumimoji="1" lang="ja-JP" altLang="en-US" dirty="0"/>
          </a:p>
        </p:txBody>
      </p:sp>
      <p:grpSp>
        <p:nvGrpSpPr>
          <p:cNvPr id="16" name="グループ化 15">
            <a:extLst>
              <a:ext uri="{FF2B5EF4-FFF2-40B4-BE49-F238E27FC236}">
                <a16:creationId xmlns:a16="http://schemas.microsoft.com/office/drawing/2014/main" id="{58870781-8B00-BCA2-119B-B7ED43A3D796}"/>
              </a:ext>
            </a:extLst>
          </p:cNvPr>
          <p:cNvGrpSpPr/>
          <p:nvPr/>
        </p:nvGrpSpPr>
        <p:grpSpPr>
          <a:xfrm>
            <a:off x="656493" y="3429000"/>
            <a:ext cx="10890738" cy="2491154"/>
            <a:chOff x="656493" y="3429000"/>
            <a:chExt cx="10890738" cy="2491154"/>
          </a:xfrm>
        </p:grpSpPr>
        <p:sp>
          <p:nvSpPr>
            <p:cNvPr id="13" name="正方形/長方形 12">
              <a:extLst>
                <a:ext uri="{FF2B5EF4-FFF2-40B4-BE49-F238E27FC236}">
                  <a16:creationId xmlns:a16="http://schemas.microsoft.com/office/drawing/2014/main" id="{694FF45C-F662-1591-F51C-8F2DEEE4C5CF}"/>
                </a:ext>
              </a:extLst>
            </p:cNvPr>
            <p:cNvSpPr/>
            <p:nvPr/>
          </p:nvSpPr>
          <p:spPr>
            <a:xfrm>
              <a:off x="656493" y="3429000"/>
              <a:ext cx="10890738" cy="2491154"/>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47D35E7-52B4-FC8D-2000-80ECD15C8E63}"/>
                </a:ext>
              </a:extLst>
            </p:cNvPr>
            <p:cNvSpPr txBox="1"/>
            <p:nvPr/>
          </p:nvSpPr>
          <p:spPr>
            <a:xfrm>
              <a:off x="656493" y="3828192"/>
              <a:ext cx="10890738" cy="1600438"/>
            </a:xfrm>
            <a:prstGeom prst="rect">
              <a:avLst/>
            </a:prstGeom>
            <a:noFill/>
          </p:spPr>
          <p:txBody>
            <a:bodyPr wrap="square" rtlCol="0">
              <a:spAutoFit/>
            </a:bodyPr>
            <a:lstStyle>
              <a:defPPr>
                <a:defRPr lang="ja-JP"/>
              </a:defPPr>
              <a:lvl1pPr marL="269875" indent="-269875">
                <a:spcAft>
                  <a:spcPts val="1200"/>
                </a:spcAft>
                <a:buFont typeface="Arial" panose="020B0604020202020204" pitchFamily="34" charset="0"/>
                <a:buChar char="•"/>
                <a:defRPr sz="2600" b="1">
                  <a:latin typeface="MS PGothic" panose="020B0600070205080204" pitchFamily="34" charset="-128"/>
                  <a:ea typeface="MS PGothic" panose="020B0600070205080204" pitchFamily="34" charset="-128"/>
                </a:defRPr>
              </a:lvl1pPr>
            </a:lstStyle>
            <a:p>
              <a:r>
                <a:rPr lang="ja-JP" altLang="en-US" dirty="0"/>
                <a:t>通学時、教科書やノートなどの荷物</a:t>
              </a:r>
              <a:r>
                <a:rPr lang="ja-JP" altLang="en-US"/>
                <a:t>が多くてカバンが重い。</a:t>
              </a:r>
              <a:endParaRPr lang="ja-JP" altLang="en-US" dirty="0"/>
            </a:p>
            <a:p>
              <a:r>
                <a:rPr lang="ja-JP" altLang="en-US" dirty="0"/>
                <a:t>学食や購買が</a:t>
              </a:r>
              <a:r>
                <a:rPr lang="ja-JP" altLang="en-US"/>
                <a:t>混みすぎて昼休みの時間</a:t>
              </a:r>
              <a:r>
                <a:rPr lang="ja-JP" altLang="en-US" dirty="0"/>
                <a:t>が足りないこと</a:t>
              </a:r>
              <a:r>
                <a:rPr lang="ja-JP" altLang="en-US"/>
                <a:t>がある。</a:t>
              </a:r>
              <a:endParaRPr lang="ja-JP" altLang="en-US" dirty="0"/>
            </a:p>
            <a:p>
              <a:r>
                <a:rPr lang="ja-JP" altLang="en-US" dirty="0"/>
                <a:t>雨の日に傘を差してもリュックやカバンが</a:t>
              </a:r>
              <a:r>
                <a:rPr lang="ja-JP" altLang="en-US"/>
                <a:t>濡れてしまう。</a:t>
              </a:r>
              <a:endParaRPr lang="ja-JP" altLang="en-US" dirty="0"/>
            </a:p>
          </p:txBody>
        </p:sp>
      </p:grpSp>
      <p:sp>
        <p:nvSpPr>
          <p:cNvPr id="5" name="テキスト ボックス 4">
            <a:extLst>
              <a:ext uri="{FF2B5EF4-FFF2-40B4-BE49-F238E27FC236}">
                <a16:creationId xmlns:a16="http://schemas.microsoft.com/office/drawing/2014/main" id="{FA3CC6F5-6C28-58E4-5415-89ECCE403959}"/>
              </a:ext>
            </a:extLst>
          </p:cNvPr>
          <p:cNvSpPr txBox="1"/>
          <p:nvPr/>
        </p:nvSpPr>
        <p:spPr>
          <a:xfrm>
            <a:off x="1056650" y="1275878"/>
            <a:ext cx="10090424" cy="1200329"/>
          </a:xfrm>
          <a:prstGeom prst="rect">
            <a:avLst/>
          </a:prstGeom>
          <a:noFill/>
          <a:ln w="19050">
            <a:solidFill>
              <a:srgbClr val="E94520"/>
            </a:solidFill>
          </a:ln>
        </p:spPr>
        <p:txBody>
          <a:bodyPr wrap="square" rtlCol="0">
            <a:spAutoFit/>
          </a:bodyPr>
          <a:lstStyle/>
          <a:p>
            <a:pPr algn="ctr"/>
            <a:r>
              <a:rPr kumimoji="1" lang="ja-JP" altLang="en-US" sz="3600" b="1">
                <a:solidFill>
                  <a:srgbClr val="E94520"/>
                </a:solidFill>
                <a:latin typeface="MS PGothic" panose="020B0600070205080204" pitchFamily="34" charset="-128"/>
                <a:ea typeface="MS PGothic" panose="020B0600070205080204" pitchFamily="34" charset="-128"/>
              </a:rPr>
              <a:t>自分が日常</a:t>
            </a:r>
            <a:r>
              <a:rPr kumimoji="1" lang="ja-JP" altLang="en-US" sz="3600" b="1" dirty="0">
                <a:solidFill>
                  <a:srgbClr val="E94520"/>
                </a:solidFill>
                <a:latin typeface="MS PGothic" panose="020B0600070205080204" pitchFamily="34" charset="-128"/>
                <a:ea typeface="MS PGothic" panose="020B0600070205080204" pitchFamily="34" charset="-128"/>
              </a:rPr>
              <a:t>生活</a:t>
            </a:r>
            <a:r>
              <a:rPr kumimoji="1" lang="ja-JP" altLang="en-US" sz="3600" b="1">
                <a:solidFill>
                  <a:srgbClr val="E94520"/>
                </a:solidFill>
                <a:latin typeface="MS PGothic" panose="020B0600070205080204" pitchFamily="34" charset="-128"/>
                <a:ea typeface="MS PGothic" panose="020B0600070205080204" pitchFamily="34" charset="-128"/>
              </a:rPr>
              <a:t>で感じる</a:t>
            </a:r>
            <a:endParaRPr kumimoji="1" lang="en-US" altLang="ja-JP" sz="3600" b="1" dirty="0">
              <a:solidFill>
                <a:srgbClr val="E94520"/>
              </a:solidFill>
              <a:latin typeface="MS PGothic" panose="020B0600070205080204" pitchFamily="34" charset="-128"/>
              <a:ea typeface="MS PGothic" panose="020B0600070205080204" pitchFamily="34" charset="-128"/>
            </a:endParaRPr>
          </a:p>
          <a:p>
            <a:pPr algn="ctr"/>
            <a:r>
              <a:rPr kumimoji="1" lang="ja-JP" altLang="en-US" sz="3600" b="1">
                <a:solidFill>
                  <a:srgbClr val="E94520"/>
                </a:solidFill>
                <a:latin typeface="MS PGothic" panose="020B0600070205080204" pitchFamily="34" charset="-128"/>
                <a:ea typeface="MS PGothic" panose="020B0600070205080204" pitchFamily="34" charset="-128"/>
              </a:rPr>
              <a:t>「不便」 「不満」 「不足」</a:t>
            </a:r>
            <a:r>
              <a:rPr kumimoji="1" lang="en-US" altLang="ja-JP" sz="3600" b="1" dirty="0">
                <a:solidFill>
                  <a:srgbClr val="E94520"/>
                </a:solidFill>
                <a:latin typeface="MS PGothic" panose="020B0600070205080204" pitchFamily="34" charset="-128"/>
                <a:ea typeface="MS PGothic" panose="020B0600070205080204" pitchFamily="34" charset="-128"/>
              </a:rPr>
              <a:t> </a:t>
            </a:r>
            <a:r>
              <a:rPr kumimoji="1" lang="ja-JP" altLang="en-US" sz="3600" b="1">
                <a:solidFill>
                  <a:srgbClr val="E94520"/>
                </a:solidFill>
                <a:latin typeface="MS PGothic" panose="020B0600070205080204" pitchFamily="34" charset="-128"/>
                <a:ea typeface="MS PGothic" panose="020B0600070205080204" pitchFamily="34" charset="-128"/>
              </a:rPr>
              <a:t>「不快」を考える</a:t>
            </a:r>
            <a:endParaRPr kumimoji="1" lang="ja-JP" altLang="en-US" sz="3600" b="1" dirty="0">
              <a:solidFill>
                <a:srgbClr val="E94520"/>
              </a:solidFill>
              <a:latin typeface="MS PGothic" panose="020B0600070205080204" pitchFamily="34" charset="-128"/>
              <a:ea typeface="MS PGothic" panose="020B0600070205080204" pitchFamily="34" charset="-128"/>
            </a:endParaRPr>
          </a:p>
        </p:txBody>
      </p:sp>
      <p:grpSp>
        <p:nvGrpSpPr>
          <p:cNvPr id="15" name="グループ化 14">
            <a:extLst>
              <a:ext uri="{FF2B5EF4-FFF2-40B4-BE49-F238E27FC236}">
                <a16:creationId xmlns:a16="http://schemas.microsoft.com/office/drawing/2014/main" id="{F4F983C6-E4E7-C652-4C12-83154C65A356}"/>
              </a:ext>
            </a:extLst>
          </p:cNvPr>
          <p:cNvGrpSpPr/>
          <p:nvPr/>
        </p:nvGrpSpPr>
        <p:grpSpPr>
          <a:xfrm>
            <a:off x="5396380" y="2590567"/>
            <a:ext cx="1410964" cy="800381"/>
            <a:chOff x="5396380" y="2590567"/>
            <a:chExt cx="1410964" cy="800381"/>
          </a:xfrm>
        </p:grpSpPr>
        <p:sp>
          <p:nvSpPr>
            <p:cNvPr id="11" name="テキスト ボックス 10">
              <a:extLst>
                <a:ext uri="{FF2B5EF4-FFF2-40B4-BE49-F238E27FC236}">
                  <a16:creationId xmlns:a16="http://schemas.microsoft.com/office/drawing/2014/main" id="{432979D0-B147-0D08-423B-A243E79C1011}"/>
                </a:ext>
              </a:extLst>
            </p:cNvPr>
            <p:cNvSpPr txBox="1"/>
            <p:nvPr/>
          </p:nvSpPr>
          <p:spPr>
            <a:xfrm>
              <a:off x="5396380" y="2929283"/>
              <a:ext cx="1410964" cy="461665"/>
            </a:xfrm>
            <a:prstGeom prst="rect">
              <a:avLst/>
            </a:prstGeom>
            <a:noFill/>
          </p:spPr>
          <p:txBody>
            <a:bodyPr wrap="none" rtlCol="0">
              <a:spAutoFit/>
            </a:bodyPr>
            <a:lstStyle/>
            <a:p>
              <a:pPr algn="ctr"/>
              <a:r>
                <a:rPr lang="ja-JP" altLang="en-US" sz="2400" b="1" dirty="0">
                  <a:solidFill>
                    <a:srgbClr val="E94520"/>
                  </a:solidFill>
                  <a:latin typeface="MS PGothic" panose="020B0600070205080204" pitchFamily="34" charset="-128"/>
                  <a:ea typeface="MS PGothic" panose="020B0600070205080204" pitchFamily="34" charset="-128"/>
                </a:rPr>
                <a:t>例えば</a:t>
              </a:r>
              <a:r>
                <a:rPr lang="en-US" altLang="ja-JP" sz="2400" b="1" dirty="0">
                  <a:solidFill>
                    <a:srgbClr val="E94520"/>
                  </a:solidFill>
                  <a:latin typeface="MS PGothic" panose="020B0600070205080204" pitchFamily="34" charset="-128"/>
                  <a:ea typeface="MS PGothic" panose="020B0600070205080204" pitchFamily="34" charset="-128"/>
                </a:rPr>
                <a:t>…</a:t>
              </a:r>
              <a:endParaRPr kumimoji="1" lang="ja-JP" altLang="en-US" sz="2400" b="1" dirty="0">
                <a:solidFill>
                  <a:srgbClr val="E94520"/>
                </a:solidFill>
              </a:endParaRPr>
            </a:p>
          </p:txBody>
        </p:sp>
        <p:sp>
          <p:nvSpPr>
            <p:cNvPr id="12" name="二等辺三角形 11">
              <a:extLst>
                <a:ext uri="{FF2B5EF4-FFF2-40B4-BE49-F238E27FC236}">
                  <a16:creationId xmlns:a16="http://schemas.microsoft.com/office/drawing/2014/main" id="{42F427A8-1424-E422-CB99-8AF58BAC3039}"/>
                </a:ext>
              </a:extLst>
            </p:cNvPr>
            <p:cNvSpPr/>
            <p:nvPr/>
          </p:nvSpPr>
          <p:spPr>
            <a:xfrm flipV="1">
              <a:off x="5937739" y="2590567"/>
              <a:ext cx="328246" cy="282971"/>
            </a:xfrm>
            <a:prstGeom prst="triangle">
              <a:avLst/>
            </a:prstGeom>
            <a:solidFill>
              <a:srgbClr val="E94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図 13">
            <a:extLst>
              <a:ext uri="{FF2B5EF4-FFF2-40B4-BE49-F238E27FC236}">
                <a16:creationId xmlns:a16="http://schemas.microsoft.com/office/drawing/2014/main" id="{979ABD8A-E51E-F36F-1213-34369E4B347B}"/>
              </a:ext>
            </a:extLst>
          </p:cNvPr>
          <p:cNvPicPr>
            <a:picLocks noChangeAspect="1"/>
          </p:cNvPicPr>
          <p:nvPr/>
        </p:nvPicPr>
        <p:blipFill rotWithShape="1">
          <a:blip r:embed="rId3"/>
          <a:srcRect l="40196" r="38219" b="48289"/>
          <a:stretch/>
        </p:blipFill>
        <p:spPr>
          <a:xfrm>
            <a:off x="10308131" y="3580970"/>
            <a:ext cx="1072632" cy="2569661"/>
          </a:xfrm>
          <a:prstGeom prst="rect">
            <a:avLst/>
          </a:prstGeom>
        </p:spPr>
      </p:pic>
    </p:spTree>
    <p:extLst>
      <p:ext uri="{BB962C8B-B14F-4D97-AF65-F5344CB8AC3E}">
        <p14:creationId xmlns:p14="http://schemas.microsoft.com/office/powerpoint/2010/main" val="1875493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32DA7-AC19-4964-F2C7-212B46AD858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FFE8EDB-FA66-5083-5C75-9FE69961F31F}"/>
              </a:ext>
            </a:extLst>
          </p:cNvPr>
          <p:cNvSpPr>
            <a:spLocks noGrp="1"/>
          </p:cNvSpPr>
          <p:nvPr>
            <p:ph type="title"/>
          </p:nvPr>
        </p:nvSpPr>
        <p:spPr>
          <a:xfrm>
            <a:off x="351692" y="353962"/>
            <a:ext cx="11488616" cy="588227"/>
          </a:xfrm>
        </p:spPr>
        <p:txBody>
          <a:bodyPr/>
          <a:lstStyle/>
          <a:p>
            <a:r>
              <a:rPr lang="ja-JP" altLang="en-US">
                <a:latin typeface="MS PGothic" panose="020B0600070205080204" pitchFamily="34" charset="-128"/>
                <a:ea typeface="MS PGothic" panose="020B0600070205080204" pitchFamily="34" charset="-128"/>
              </a:rPr>
              <a:t>身近な課題を発見する</a:t>
            </a:r>
            <a:r>
              <a:rPr lang="en-US" altLang="ja-JP" dirty="0">
                <a:latin typeface="MS PGothic" panose="020B0600070205080204" pitchFamily="34" charset="-128"/>
                <a:ea typeface="MS PGothic" panose="020B0600070205080204" pitchFamily="34" charset="-128"/>
              </a:rPr>
              <a:t> ② </a:t>
            </a:r>
            <a:r>
              <a:rPr kumimoji="1" lang="ja-JP" altLang="en-US" dirty="0">
                <a:latin typeface="MS PGothic" panose="020B0600070205080204" pitchFamily="34" charset="-128"/>
                <a:ea typeface="MS PGothic" panose="020B0600070205080204" pitchFamily="34" charset="-128"/>
              </a:rPr>
              <a:t>身近な人</a:t>
            </a:r>
            <a:endParaRPr kumimoji="1" lang="ja-JP" altLang="en-US" dirty="0"/>
          </a:p>
        </p:txBody>
      </p:sp>
      <p:grpSp>
        <p:nvGrpSpPr>
          <p:cNvPr id="16" name="グループ化 15">
            <a:extLst>
              <a:ext uri="{FF2B5EF4-FFF2-40B4-BE49-F238E27FC236}">
                <a16:creationId xmlns:a16="http://schemas.microsoft.com/office/drawing/2014/main" id="{FEEA61D6-3424-3E1D-941D-D918B9C9AFD0}"/>
              </a:ext>
            </a:extLst>
          </p:cNvPr>
          <p:cNvGrpSpPr/>
          <p:nvPr/>
        </p:nvGrpSpPr>
        <p:grpSpPr>
          <a:xfrm>
            <a:off x="656493" y="3429000"/>
            <a:ext cx="10890738" cy="2491154"/>
            <a:chOff x="656493" y="3429000"/>
            <a:chExt cx="10890738" cy="2491154"/>
          </a:xfrm>
        </p:grpSpPr>
        <p:sp>
          <p:nvSpPr>
            <p:cNvPr id="13" name="正方形/長方形 12">
              <a:extLst>
                <a:ext uri="{FF2B5EF4-FFF2-40B4-BE49-F238E27FC236}">
                  <a16:creationId xmlns:a16="http://schemas.microsoft.com/office/drawing/2014/main" id="{64076240-F69B-1990-FD9B-7975C3734923}"/>
                </a:ext>
              </a:extLst>
            </p:cNvPr>
            <p:cNvSpPr/>
            <p:nvPr/>
          </p:nvSpPr>
          <p:spPr>
            <a:xfrm>
              <a:off x="656493" y="3429000"/>
              <a:ext cx="10890738" cy="2491154"/>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01AB727-D923-6790-9B10-09D27C988736}"/>
                </a:ext>
              </a:extLst>
            </p:cNvPr>
            <p:cNvSpPr txBox="1"/>
            <p:nvPr/>
          </p:nvSpPr>
          <p:spPr>
            <a:xfrm>
              <a:off x="656493" y="3828192"/>
              <a:ext cx="10890738" cy="1631216"/>
            </a:xfrm>
            <a:prstGeom prst="rect">
              <a:avLst/>
            </a:prstGeom>
            <a:noFill/>
          </p:spPr>
          <p:txBody>
            <a:bodyPr wrap="square" rtlCol="0">
              <a:spAutoFit/>
            </a:bodyPr>
            <a:lstStyle/>
            <a:p>
              <a:pPr marL="269875" indent="-269875">
                <a:spcAft>
                  <a:spcPts val="1200"/>
                </a:spcAft>
                <a:buFont typeface="Arial" panose="020B0604020202020204" pitchFamily="34" charset="0"/>
                <a:buChar char="•"/>
              </a:pPr>
              <a:r>
                <a:rPr lang="ja-JP" altLang="en-US" sz="2600" b="1" dirty="0">
                  <a:latin typeface="MS PGothic" panose="020B0600070205080204" pitchFamily="34" charset="-128"/>
                  <a:ea typeface="MS PGothic" panose="020B0600070205080204" pitchFamily="34" charset="-128"/>
                </a:rPr>
                <a:t>家族が、ペットと泊まれるホテルが少ないことを不便に</a:t>
              </a:r>
              <a:r>
                <a:rPr lang="ja-JP" altLang="en-US" sz="2600" b="1">
                  <a:latin typeface="MS PGothic" panose="020B0600070205080204" pitchFamily="34" charset="-128"/>
                  <a:ea typeface="MS PGothic" panose="020B0600070205080204" pitchFamily="34" charset="-128"/>
                </a:rPr>
                <a:t>感じている。</a:t>
              </a:r>
              <a:endParaRPr lang="ja-JP" altLang="en-US" sz="2600" b="1" dirty="0">
                <a:latin typeface="MS PGothic" panose="020B0600070205080204" pitchFamily="34" charset="-128"/>
                <a:ea typeface="MS PGothic" panose="020B0600070205080204" pitchFamily="34" charset="-128"/>
              </a:endParaRPr>
            </a:p>
            <a:p>
              <a:pPr marL="269875" indent="-269875">
                <a:spcAft>
                  <a:spcPts val="1200"/>
                </a:spcAft>
                <a:buFont typeface="Arial" panose="020B0604020202020204" pitchFamily="34" charset="0"/>
                <a:buChar char="•"/>
              </a:pPr>
              <a:r>
                <a:rPr lang="ja-JP" altLang="en-US" sz="2600" b="1" dirty="0">
                  <a:latin typeface="MS PGothic" panose="020B0600070205080204" pitchFamily="34" charset="-128"/>
                  <a:ea typeface="MS PGothic" panose="020B0600070205080204" pitchFamily="34" charset="-128"/>
                </a:rPr>
                <a:t>友人が、自宅で勉強に集中できないという不満を</a:t>
              </a:r>
              <a:r>
                <a:rPr lang="ja-JP" altLang="en-US" sz="2600" b="1">
                  <a:latin typeface="MS PGothic" panose="020B0600070205080204" pitchFamily="34" charset="-128"/>
                  <a:ea typeface="MS PGothic" panose="020B0600070205080204" pitchFamily="34" charset="-128"/>
                </a:rPr>
                <a:t>持っている。</a:t>
              </a:r>
              <a:endParaRPr lang="ja-JP" altLang="en-US" sz="2600" b="1" dirty="0">
                <a:latin typeface="MS PGothic" panose="020B0600070205080204" pitchFamily="34" charset="-128"/>
                <a:ea typeface="MS PGothic" panose="020B0600070205080204" pitchFamily="34" charset="-128"/>
              </a:endParaRPr>
            </a:p>
            <a:p>
              <a:pPr marL="269875" indent="-269875">
                <a:spcAft>
                  <a:spcPts val="1200"/>
                </a:spcAft>
                <a:buFont typeface="Arial" panose="020B0604020202020204" pitchFamily="34" charset="0"/>
                <a:buChar char="•"/>
              </a:pPr>
              <a:r>
                <a:rPr lang="ja-JP" altLang="en-US" sz="2600" b="1" dirty="0">
                  <a:latin typeface="MS PGothic" panose="020B0600070205080204" pitchFamily="34" charset="-128"/>
                  <a:ea typeface="MS PGothic" panose="020B0600070205080204" pitchFamily="34" charset="-128"/>
                </a:rPr>
                <a:t>祖母が、通院に時間がかかり、不便と</a:t>
              </a:r>
              <a:r>
                <a:rPr lang="ja-JP" altLang="en-US" sz="2600" b="1">
                  <a:latin typeface="MS PGothic" panose="020B0600070205080204" pitchFamily="34" charset="-128"/>
                  <a:ea typeface="MS PGothic" panose="020B0600070205080204" pitchFamily="34" charset="-128"/>
                </a:rPr>
                <a:t>感じている。</a:t>
              </a:r>
              <a:endParaRPr lang="ja-JP" altLang="en-US" sz="2600" b="1" dirty="0">
                <a:latin typeface="MS PGothic" panose="020B0600070205080204" pitchFamily="34" charset="-128"/>
                <a:ea typeface="MS PGothic" panose="020B0600070205080204" pitchFamily="34" charset="-128"/>
              </a:endParaRPr>
            </a:p>
          </p:txBody>
        </p:sp>
      </p:grpSp>
      <p:sp>
        <p:nvSpPr>
          <p:cNvPr id="5" name="テキスト ボックス 4">
            <a:extLst>
              <a:ext uri="{FF2B5EF4-FFF2-40B4-BE49-F238E27FC236}">
                <a16:creationId xmlns:a16="http://schemas.microsoft.com/office/drawing/2014/main" id="{8BCCF7D9-10A1-6E7C-D1AB-C462DC8CAAC1}"/>
              </a:ext>
            </a:extLst>
          </p:cNvPr>
          <p:cNvSpPr txBox="1"/>
          <p:nvPr/>
        </p:nvSpPr>
        <p:spPr>
          <a:xfrm>
            <a:off x="1056650" y="1275878"/>
            <a:ext cx="10090424" cy="1200329"/>
          </a:xfrm>
          <a:prstGeom prst="rect">
            <a:avLst/>
          </a:prstGeom>
          <a:noFill/>
          <a:ln w="19050">
            <a:solidFill>
              <a:srgbClr val="E94520"/>
            </a:solidFill>
          </a:ln>
        </p:spPr>
        <p:txBody>
          <a:bodyPr wrap="square" rtlCol="0">
            <a:spAutoFit/>
          </a:bodyPr>
          <a:lstStyle/>
          <a:p>
            <a:pPr algn="ctr"/>
            <a:r>
              <a:rPr lang="ja-JP" altLang="en-US" sz="3600" b="1" dirty="0">
                <a:solidFill>
                  <a:srgbClr val="E94520"/>
                </a:solidFill>
                <a:latin typeface="MS PGothic" panose="020B0600070205080204" pitchFamily="34" charset="-128"/>
                <a:ea typeface="MS PGothic" panose="020B0600070205080204" pitchFamily="34" charset="-128"/>
              </a:rPr>
              <a:t>家族や友人などが</a:t>
            </a:r>
            <a:r>
              <a:rPr kumimoji="1" lang="ja-JP" altLang="en-US" sz="3600" b="1" dirty="0">
                <a:solidFill>
                  <a:srgbClr val="E94520"/>
                </a:solidFill>
                <a:latin typeface="MS PGothic" panose="020B0600070205080204" pitchFamily="34" charset="-128"/>
                <a:ea typeface="MS PGothic" panose="020B0600070205080204" pitchFamily="34" charset="-128"/>
              </a:rPr>
              <a:t>感じる</a:t>
            </a:r>
            <a:endParaRPr kumimoji="1" lang="en-US" altLang="ja-JP" sz="3600" b="1" dirty="0">
              <a:solidFill>
                <a:srgbClr val="E94520"/>
              </a:solidFill>
              <a:latin typeface="MS PGothic" panose="020B0600070205080204" pitchFamily="34" charset="-128"/>
              <a:ea typeface="MS PGothic" panose="020B0600070205080204" pitchFamily="34" charset="-128"/>
            </a:endParaRPr>
          </a:p>
          <a:p>
            <a:pPr algn="ctr"/>
            <a:r>
              <a:rPr kumimoji="1" lang="ja-JP" altLang="en-US" sz="3600" b="1" dirty="0">
                <a:solidFill>
                  <a:srgbClr val="E94520"/>
                </a:solidFill>
                <a:latin typeface="MS PGothic" panose="020B0600070205080204" pitchFamily="34" charset="-128"/>
                <a:ea typeface="MS PGothic" panose="020B0600070205080204" pitchFamily="34" charset="-128"/>
              </a:rPr>
              <a:t>「不便」 「不満」 「</a:t>
            </a:r>
            <a:r>
              <a:rPr kumimoji="1" lang="ja-JP" altLang="en-US" sz="3600" b="1">
                <a:solidFill>
                  <a:srgbClr val="E94520"/>
                </a:solidFill>
                <a:latin typeface="MS PGothic" panose="020B0600070205080204" pitchFamily="34" charset="-128"/>
                <a:ea typeface="MS PGothic" panose="020B0600070205080204" pitchFamily="34" charset="-128"/>
              </a:rPr>
              <a:t>不足」</a:t>
            </a:r>
            <a:r>
              <a:rPr kumimoji="1" lang="en-US" altLang="ja-JP" sz="3600" b="1" dirty="0">
                <a:solidFill>
                  <a:srgbClr val="E94520"/>
                </a:solidFill>
                <a:latin typeface="MS PGothic" panose="020B0600070205080204" pitchFamily="34" charset="-128"/>
                <a:ea typeface="MS PGothic" panose="020B0600070205080204" pitchFamily="34" charset="-128"/>
              </a:rPr>
              <a:t> </a:t>
            </a:r>
            <a:r>
              <a:rPr kumimoji="1" lang="ja-JP" altLang="en-US" sz="3600" b="1">
                <a:solidFill>
                  <a:srgbClr val="E94520"/>
                </a:solidFill>
                <a:latin typeface="MS PGothic" panose="020B0600070205080204" pitchFamily="34" charset="-128"/>
                <a:ea typeface="MS PGothic" panose="020B0600070205080204" pitchFamily="34" charset="-128"/>
              </a:rPr>
              <a:t>「</a:t>
            </a:r>
            <a:r>
              <a:rPr kumimoji="1" lang="ja-JP" altLang="en-US" sz="3600" b="1" dirty="0">
                <a:solidFill>
                  <a:srgbClr val="E94520"/>
                </a:solidFill>
                <a:latin typeface="MS PGothic" panose="020B0600070205080204" pitchFamily="34" charset="-128"/>
                <a:ea typeface="MS PGothic" panose="020B0600070205080204" pitchFamily="34" charset="-128"/>
              </a:rPr>
              <a:t>不快</a:t>
            </a:r>
            <a:r>
              <a:rPr kumimoji="1" lang="ja-JP" altLang="en-US" sz="3600" b="1">
                <a:solidFill>
                  <a:srgbClr val="E94520"/>
                </a:solidFill>
                <a:latin typeface="MS PGothic" panose="020B0600070205080204" pitchFamily="34" charset="-128"/>
                <a:ea typeface="MS PGothic" panose="020B0600070205080204" pitchFamily="34" charset="-128"/>
              </a:rPr>
              <a:t>」を考える</a:t>
            </a:r>
            <a:endParaRPr kumimoji="1" lang="ja-JP" altLang="en-US" sz="3600" b="1" dirty="0">
              <a:solidFill>
                <a:srgbClr val="E94520"/>
              </a:solidFill>
              <a:latin typeface="MS PGothic" panose="020B0600070205080204" pitchFamily="34" charset="-128"/>
              <a:ea typeface="MS PGothic" panose="020B0600070205080204" pitchFamily="34" charset="-128"/>
            </a:endParaRPr>
          </a:p>
        </p:txBody>
      </p:sp>
      <p:grpSp>
        <p:nvGrpSpPr>
          <p:cNvPr id="15" name="グループ化 14">
            <a:extLst>
              <a:ext uri="{FF2B5EF4-FFF2-40B4-BE49-F238E27FC236}">
                <a16:creationId xmlns:a16="http://schemas.microsoft.com/office/drawing/2014/main" id="{9046E7E8-4FDD-5909-7142-6E9F4D294BC9}"/>
              </a:ext>
            </a:extLst>
          </p:cNvPr>
          <p:cNvGrpSpPr/>
          <p:nvPr/>
        </p:nvGrpSpPr>
        <p:grpSpPr>
          <a:xfrm>
            <a:off x="5396380" y="2590567"/>
            <a:ext cx="1410964" cy="800381"/>
            <a:chOff x="5396380" y="2590567"/>
            <a:chExt cx="1410964" cy="800381"/>
          </a:xfrm>
        </p:grpSpPr>
        <p:sp>
          <p:nvSpPr>
            <p:cNvPr id="11" name="テキスト ボックス 10">
              <a:extLst>
                <a:ext uri="{FF2B5EF4-FFF2-40B4-BE49-F238E27FC236}">
                  <a16:creationId xmlns:a16="http://schemas.microsoft.com/office/drawing/2014/main" id="{7027C721-3214-7E51-9041-A5F6E39E97C8}"/>
                </a:ext>
              </a:extLst>
            </p:cNvPr>
            <p:cNvSpPr txBox="1"/>
            <p:nvPr/>
          </p:nvSpPr>
          <p:spPr>
            <a:xfrm>
              <a:off x="5396380" y="2929283"/>
              <a:ext cx="1410964" cy="461665"/>
            </a:xfrm>
            <a:prstGeom prst="rect">
              <a:avLst/>
            </a:prstGeom>
            <a:noFill/>
          </p:spPr>
          <p:txBody>
            <a:bodyPr wrap="none" rtlCol="0">
              <a:spAutoFit/>
            </a:bodyPr>
            <a:lstStyle/>
            <a:p>
              <a:pPr algn="ctr"/>
              <a:r>
                <a:rPr lang="ja-JP" altLang="en-US" sz="2400" b="1" dirty="0">
                  <a:solidFill>
                    <a:srgbClr val="E94520"/>
                  </a:solidFill>
                  <a:latin typeface="MS PGothic" panose="020B0600070205080204" pitchFamily="34" charset="-128"/>
                  <a:ea typeface="MS PGothic" panose="020B0600070205080204" pitchFamily="34" charset="-128"/>
                </a:rPr>
                <a:t>例えば</a:t>
              </a:r>
              <a:r>
                <a:rPr lang="en-US" altLang="ja-JP" sz="2400" b="1" dirty="0">
                  <a:solidFill>
                    <a:srgbClr val="E94520"/>
                  </a:solidFill>
                  <a:latin typeface="MS PGothic" panose="020B0600070205080204" pitchFamily="34" charset="-128"/>
                  <a:ea typeface="MS PGothic" panose="020B0600070205080204" pitchFamily="34" charset="-128"/>
                </a:rPr>
                <a:t>…</a:t>
              </a:r>
              <a:endParaRPr kumimoji="1" lang="ja-JP" altLang="en-US" sz="2400" b="1" dirty="0">
                <a:solidFill>
                  <a:srgbClr val="E94520"/>
                </a:solidFill>
              </a:endParaRPr>
            </a:p>
          </p:txBody>
        </p:sp>
        <p:sp>
          <p:nvSpPr>
            <p:cNvPr id="12" name="二等辺三角形 11">
              <a:extLst>
                <a:ext uri="{FF2B5EF4-FFF2-40B4-BE49-F238E27FC236}">
                  <a16:creationId xmlns:a16="http://schemas.microsoft.com/office/drawing/2014/main" id="{9B9FB0B1-AB9E-8E46-153F-ABCD7739834D}"/>
                </a:ext>
              </a:extLst>
            </p:cNvPr>
            <p:cNvSpPr/>
            <p:nvPr/>
          </p:nvSpPr>
          <p:spPr>
            <a:xfrm flipV="1">
              <a:off x="5937739" y="2590567"/>
              <a:ext cx="328246" cy="282971"/>
            </a:xfrm>
            <a:prstGeom prst="triangle">
              <a:avLst/>
            </a:prstGeom>
            <a:solidFill>
              <a:srgbClr val="E94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a:extLst>
              <a:ext uri="{FF2B5EF4-FFF2-40B4-BE49-F238E27FC236}">
                <a16:creationId xmlns:a16="http://schemas.microsoft.com/office/drawing/2014/main" id="{53D3F486-FCAF-3389-20A7-7EE05641383C}"/>
              </a:ext>
            </a:extLst>
          </p:cNvPr>
          <p:cNvPicPr>
            <a:picLocks noChangeAspect="1"/>
          </p:cNvPicPr>
          <p:nvPr/>
        </p:nvPicPr>
        <p:blipFill>
          <a:blip r:embed="rId3"/>
          <a:stretch>
            <a:fillRect/>
          </a:stretch>
        </p:blipFill>
        <p:spPr>
          <a:xfrm>
            <a:off x="9482162" y="4254530"/>
            <a:ext cx="2358146" cy="2064816"/>
          </a:xfrm>
          <a:prstGeom prst="rect">
            <a:avLst/>
          </a:prstGeom>
        </p:spPr>
      </p:pic>
    </p:spTree>
    <p:extLst>
      <p:ext uri="{BB962C8B-B14F-4D97-AF65-F5344CB8AC3E}">
        <p14:creationId xmlns:p14="http://schemas.microsoft.com/office/powerpoint/2010/main" val="750660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3C7CD-D031-262C-00F3-A6AA283433C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2E7AE64-2B09-85AB-1D92-BE69F0D1B432}"/>
              </a:ext>
            </a:extLst>
          </p:cNvPr>
          <p:cNvSpPr>
            <a:spLocks noGrp="1"/>
          </p:cNvSpPr>
          <p:nvPr>
            <p:ph type="title"/>
          </p:nvPr>
        </p:nvSpPr>
        <p:spPr>
          <a:xfrm>
            <a:off x="351692" y="353962"/>
            <a:ext cx="11488616" cy="588227"/>
          </a:xfrm>
        </p:spPr>
        <p:txBody>
          <a:bodyPr/>
          <a:lstStyle/>
          <a:p>
            <a:r>
              <a:rPr lang="ja-JP" altLang="en-US" dirty="0">
                <a:latin typeface="MS PGothic" panose="020B0600070205080204" pitchFamily="34" charset="-128"/>
                <a:ea typeface="MS PGothic" panose="020B0600070205080204" pitchFamily="34" charset="-128"/>
              </a:rPr>
              <a:t>身近な</a:t>
            </a:r>
            <a:r>
              <a:rPr lang="ja-JP" altLang="en-US">
                <a:latin typeface="MS PGothic" panose="020B0600070205080204" pitchFamily="34" charset="-128"/>
                <a:ea typeface="MS PGothic" panose="020B0600070205080204" pitchFamily="34" charset="-128"/>
              </a:rPr>
              <a:t>課題を発見する</a:t>
            </a:r>
            <a:r>
              <a:rPr lang="en-US" altLang="ja-JP" dirty="0">
                <a:latin typeface="MS PGothic" panose="020B0600070205080204" pitchFamily="34" charset="-128"/>
                <a:ea typeface="MS PGothic" panose="020B0600070205080204" pitchFamily="34" charset="-128"/>
              </a:rPr>
              <a:t> ③ </a:t>
            </a:r>
            <a:r>
              <a:rPr lang="ja-JP" altLang="en-US" dirty="0">
                <a:latin typeface="MS PGothic" panose="020B0600070205080204" pitchFamily="34" charset="-128"/>
                <a:ea typeface="MS PGothic" panose="020B0600070205080204" pitchFamily="34" charset="-128"/>
              </a:rPr>
              <a:t>社会</a:t>
            </a:r>
            <a:endParaRPr kumimoji="1" lang="ja-JP" altLang="en-US" dirty="0"/>
          </a:p>
        </p:txBody>
      </p:sp>
      <p:grpSp>
        <p:nvGrpSpPr>
          <p:cNvPr id="16" name="グループ化 15">
            <a:extLst>
              <a:ext uri="{FF2B5EF4-FFF2-40B4-BE49-F238E27FC236}">
                <a16:creationId xmlns:a16="http://schemas.microsoft.com/office/drawing/2014/main" id="{171EBEE3-5024-D5C0-9F1E-3A5F1DFEFA03}"/>
              </a:ext>
            </a:extLst>
          </p:cNvPr>
          <p:cNvGrpSpPr/>
          <p:nvPr/>
        </p:nvGrpSpPr>
        <p:grpSpPr>
          <a:xfrm>
            <a:off x="656493" y="3429000"/>
            <a:ext cx="10890738" cy="2491154"/>
            <a:chOff x="656493" y="3429000"/>
            <a:chExt cx="10890738" cy="2491154"/>
          </a:xfrm>
        </p:grpSpPr>
        <p:sp>
          <p:nvSpPr>
            <p:cNvPr id="13" name="正方形/長方形 12">
              <a:extLst>
                <a:ext uri="{FF2B5EF4-FFF2-40B4-BE49-F238E27FC236}">
                  <a16:creationId xmlns:a16="http://schemas.microsoft.com/office/drawing/2014/main" id="{D8EAAB64-5E89-F9D3-008C-9238A1BD8B5B}"/>
                </a:ext>
              </a:extLst>
            </p:cNvPr>
            <p:cNvSpPr/>
            <p:nvPr/>
          </p:nvSpPr>
          <p:spPr>
            <a:xfrm>
              <a:off x="656493" y="3429000"/>
              <a:ext cx="10890738" cy="2491154"/>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373EF0D-5DB5-70E2-A895-0A5C5A1B57BD}"/>
                </a:ext>
              </a:extLst>
            </p:cNvPr>
            <p:cNvSpPr txBox="1"/>
            <p:nvPr/>
          </p:nvSpPr>
          <p:spPr>
            <a:xfrm>
              <a:off x="656493" y="3828192"/>
              <a:ext cx="10890738" cy="1600438"/>
            </a:xfrm>
            <a:prstGeom prst="rect">
              <a:avLst/>
            </a:prstGeom>
            <a:noFill/>
          </p:spPr>
          <p:txBody>
            <a:bodyPr wrap="square" rtlCol="0">
              <a:spAutoFit/>
            </a:bodyPr>
            <a:lstStyle/>
            <a:p>
              <a:pPr marL="269875" indent="-269875">
                <a:spcAft>
                  <a:spcPts val="1200"/>
                </a:spcAft>
                <a:buFont typeface="Arial" panose="020B0604020202020204" pitchFamily="34" charset="0"/>
                <a:buChar char="•"/>
              </a:pPr>
              <a:r>
                <a:rPr lang="ja-JP" altLang="en-US" sz="2600" b="1" dirty="0">
                  <a:latin typeface="MS PGothic" panose="020B0600070205080204" pitchFamily="34" charset="-128"/>
                  <a:ea typeface="MS PGothic" panose="020B0600070205080204" pitchFamily="34" charset="-128"/>
                </a:rPr>
                <a:t>公共でのマナー違反（ゴミのポイ捨て、</a:t>
              </a:r>
              <a:r>
                <a:rPr lang="ja-JP" altLang="en-US" sz="2600" b="1">
                  <a:latin typeface="MS PGothic" panose="020B0600070205080204" pitchFamily="34" charset="-128"/>
                  <a:ea typeface="MS PGothic" panose="020B0600070205080204" pitchFamily="34" charset="-128"/>
                </a:rPr>
                <a:t>喫煙マナー）。</a:t>
              </a:r>
              <a:endParaRPr lang="ja-JP" altLang="en-US" sz="2600" b="1" dirty="0">
                <a:latin typeface="MS PGothic" panose="020B0600070205080204" pitchFamily="34" charset="-128"/>
                <a:ea typeface="MS PGothic" panose="020B0600070205080204" pitchFamily="34" charset="-128"/>
              </a:endParaRPr>
            </a:p>
            <a:p>
              <a:pPr marL="269875" indent="-269875">
                <a:spcAft>
                  <a:spcPts val="1200"/>
                </a:spcAft>
                <a:buFont typeface="Arial" panose="020B0604020202020204" pitchFamily="34" charset="0"/>
                <a:buChar char="•"/>
              </a:pPr>
              <a:r>
                <a:rPr lang="ja-JP" altLang="en-US" sz="2600" b="1" dirty="0">
                  <a:latin typeface="MS PGothic" panose="020B0600070205080204" pitchFamily="34" charset="-128"/>
                  <a:ea typeface="MS PGothic" panose="020B0600070205080204" pitchFamily="34" charset="-128"/>
                </a:rPr>
                <a:t>朝の満員電車が社会問題に</a:t>
              </a:r>
              <a:r>
                <a:rPr lang="ja-JP" altLang="en-US" sz="2600" b="1">
                  <a:latin typeface="MS PGothic" panose="020B0600070205080204" pitchFamily="34" charset="-128"/>
                  <a:ea typeface="MS PGothic" panose="020B0600070205080204" pitchFamily="34" charset="-128"/>
                </a:rPr>
                <a:t>なっている。</a:t>
              </a:r>
              <a:endParaRPr lang="ja-JP" altLang="en-US" sz="2600" b="1" dirty="0">
                <a:latin typeface="MS PGothic" panose="020B0600070205080204" pitchFamily="34" charset="-128"/>
                <a:ea typeface="MS PGothic" panose="020B0600070205080204" pitchFamily="34" charset="-128"/>
              </a:endParaRPr>
            </a:p>
            <a:p>
              <a:pPr marL="269875" indent="-269875">
                <a:spcAft>
                  <a:spcPts val="1200"/>
                </a:spcAft>
                <a:buFont typeface="Arial" panose="020B0604020202020204" pitchFamily="34" charset="0"/>
                <a:buChar char="•"/>
              </a:pPr>
              <a:r>
                <a:rPr lang="ja-JP" altLang="en-US" sz="2600" b="1" dirty="0">
                  <a:latin typeface="MS PGothic" panose="020B0600070205080204" pitchFamily="34" charset="-128"/>
                  <a:ea typeface="MS PGothic" panose="020B0600070205080204" pitchFamily="34" charset="-128"/>
                </a:rPr>
                <a:t>街の</a:t>
              </a:r>
              <a:r>
                <a:rPr lang="ja-JP" altLang="en-US" sz="2600" b="1">
                  <a:latin typeface="MS PGothic" panose="020B0600070205080204" pitchFamily="34" charset="-128"/>
                  <a:ea typeface="MS PGothic" panose="020B0600070205080204" pitchFamily="34" charset="-128"/>
                </a:rPr>
                <a:t>公共</a:t>
              </a:r>
              <a:r>
                <a:rPr lang="en-US" altLang="ja-JP" sz="2600" b="1" dirty="0">
                  <a:latin typeface="MS PGothic" panose="020B0600070205080204" pitchFamily="34" charset="-128"/>
                  <a:ea typeface="MS PGothic" panose="020B0600070205080204" pitchFamily="34" charset="-128"/>
                </a:rPr>
                <a:t>Wi-Fi</a:t>
              </a:r>
              <a:r>
                <a:rPr lang="ja-JP" altLang="en-US" sz="2600" b="1" dirty="0">
                  <a:latin typeface="MS PGothic" panose="020B0600070205080204" pitchFamily="34" charset="-128"/>
                  <a:ea typeface="MS PGothic" panose="020B0600070205080204" pitchFamily="34" charset="-128"/>
                </a:rPr>
                <a:t>の接続速度が遅く、回線</a:t>
              </a:r>
              <a:r>
                <a:rPr lang="ja-JP" altLang="en-US" sz="2600" b="1">
                  <a:latin typeface="MS PGothic" panose="020B0600070205080204" pitchFamily="34" charset="-128"/>
                  <a:ea typeface="MS PGothic" panose="020B0600070205080204" pitchFamily="34" charset="-128"/>
                </a:rPr>
                <a:t>が不安定。</a:t>
              </a:r>
              <a:endParaRPr lang="ja-JP" altLang="en-US" sz="2600" b="1" dirty="0">
                <a:latin typeface="MS PGothic" panose="020B0600070205080204" pitchFamily="34" charset="-128"/>
                <a:ea typeface="MS PGothic" panose="020B0600070205080204" pitchFamily="34" charset="-128"/>
              </a:endParaRPr>
            </a:p>
          </p:txBody>
        </p:sp>
      </p:grpSp>
      <p:sp>
        <p:nvSpPr>
          <p:cNvPr id="5" name="テキスト ボックス 4">
            <a:extLst>
              <a:ext uri="{FF2B5EF4-FFF2-40B4-BE49-F238E27FC236}">
                <a16:creationId xmlns:a16="http://schemas.microsoft.com/office/drawing/2014/main" id="{ED53B804-19F3-C7E1-D020-05B217187804}"/>
              </a:ext>
            </a:extLst>
          </p:cNvPr>
          <p:cNvSpPr txBox="1"/>
          <p:nvPr/>
        </p:nvSpPr>
        <p:spPr>
          <a:xfrm>
            <a:off x="1056650" y="1275878"/>
            <a:ext cx="10090424" cy="1200329"/>
          </a:xfrm>
          <a:prstGeom prst="rect">
            <a:avLst/>
          </a:prstGeom>
          <a:noFill/>
          <a:ln w="19050">
            <a:solidFill>
              <a:srgbClr val="E94520"/>
            </a:solidFill>
          </a:ln>
        </p:spPr>
        <p:txBody>
          <a:bodyPr wrap="square" rtlCol="0">
            <a:spAutoFit/>
          </a:bodyPr>
          <a:lstStyle/>
          <a:p>
            <a:pPr algn="ctr"/>
            <a:r>
              <a:rPr lang="ja-JP" altLang="en-US" sz="3600" b="1" dirty="0">
                <a:solidFill>
                  <a:srgbClr val="E94520"/>
                </a:solidFill>
                <a:latin typeface="MS PGothic" panose="020B0600070205080204" pitchFamily="34" charset="-128"/>
                <a:ea typeface="MS PGothic" panose="020B0600070205080204" pitchFamily="34" charset="-128"/>
              </a:rPr>
              <a:t>社会に目を向けて</a:t>
            </a:r>
            <a:r>
              <a:rPr kumimoji="1" lang="ja-JP" altLang="en-US" sz="3600" b="1" dirty="0">
                <a:solidFill>
                  <a:srgbClr val="E94520"/>
                </a:solidFill>
                <a:latin typeface="MS PGothic" panose="020B0600070205080204" pitchFamily="34" charset="-128"/>
                <a:ea typeface="MS PGothic" panose="020B0600070205080204" pitchFamily="34" charset="-128"/>
              </a:rPr>
              <a:t>感じる</a:t>
            </a:r>
            <a:endParaRPr kumimoji="1" lang="en-US" altLang="ja-JP" sz="3600" b="1" dirty="0">
              <a:solidFill>
                <a:srgbClr val="E94520"/>
              </a:solidFill>
              <a:latin typeface="MS PGothic" panose="020B0600070205080204" pitchFamily="34" charset="-128"/>
              <a:ea typeface="MS PGothic" panose="020B0600070205080204" pitchFamily="34" charset="-128"/>
            </a:endParaRPr>
          </a:p>
          <a:p>
            <a:pPr algn="ctr"/>
            <a:r>
              <a:rPr kumimoji="1" lang="ja-JP" altLang="en-US" sz="3600" b="1" dirty="0">
                <a:solidFill>
                  <a:srgbClr val="E94520"/>
                </a:solidFill>
                <a:latin typeface="MS PGothic" panose="020B0600070205080204" pitchFamily="34" charset="-128"/>
                <a:ea typeface="MS PGothic" panose="020B0600070205080204" pitchFamily="34" charset="-128"/>
              </a:rPr>
              <a:t>「不便」 「不満」 「</a:t>
            </a:r>
            <a:r>
              <a:rPr kumimoji="1" lang="ja-JP" altLang="en-US" sz="3600" b="1">
                <a:solidFill>
                  <a:srgbClr val="E94520"/>
                </a:solidFill>
                <a:latin typeface="MS PGothic" panose="020B0600070205080204" pitchFamily="34" charset="-128"/>
                <a:ea typeface="MS PGothic" panose="020B0600070205080204" pitchFamily="34" charset="-128"/>
              </a:rPr>
              <a:t>不足」</a:t>
            </a:r>
            <a:r>
              <a:rPr kumimoji="1" lang="en-US" altLang="ja-JP" sz="3600" b="1" dirty="0">
                <a:solidFill>
                  <a:srgbClr val="E94520"/>
                </a:solidFill>
                <a:latin typeface="MS PGothic" panose="020B0600070205080204" pitchFamily="34" charset="-128"/>
                <a:ea typeface="MS PGothic" panose="020B0600070205080204" pitchFamily="34" charset="-128"/>
              </a:rPr>
              <a:t> </a:t>
            </a:r>
            <a:r>
              <a:rPr kumimoji="1" lang="ja-JP" altLang="en-US" sz="3600" b="1">
                <a:solidFill>
                  <a:srgbClr val="E94520"/>
                </a:solidFill>
                <a:latin typeface="MS PGothic" panose="020B0600070205080204" pitchFamily="34" charset="-128"/>
                <a:ea typeface="MS PGothic" panose="020B0600070205080204" pitchFamily="34" charset="-128"/>
              </a:rPr>
              <a:t>「</a:t>
            </a:r>
            <a:r>
              <a:rPr kumimoji="1" lang="ja-JP" altLang="en-US" sz="3600" b="1" dirty="0">
                <a:solidFill>
                  <a:srgbClr val="E94520"/>
                </a:solidFill>
                <a:latin typeface="MS PGothic" panose="020B0600070205080204" pitchFamily="34" charset="-128"/>
                <a:ea typeface="MS PGothic" panose="020B0600070205080204" pitchFamily="34" charset="-128"/>
              </a:rPr>
              <a:t>不快」を考える</a:t>
            </a:r>
          </a:p>
        </p:txBody>
      </p:sp>
      <p:grpSp>
        <p:nvGrpSpPr>
          <p:cNvPr id="15" name="グループ化 14">
            <a:extLst>
              <a:ext uri="{FF2B5EF4-FFF2-40B4-BE49-F238E27FC236}">
                <a16:creationId xmlns:a16="http://schemas.microsoft.com/office/drawing/2014/main" id="{9CD036CD-AA88-AEDF-ED24-9E609453C71B}"/>
              </a:ext>
            </a:extLst>
          </p:cNvPr>
          <p:cNvGrpSpPr/>
          <p:nvPr/>
        </p:nvGrpSpPr>
        <p:grpSpPr>
          <a:xfrm>
            <a:off x="5396380" y="2590567"/>
            <a:ext cx="1410964" cy="800381"/>
            <a:chOff x="5396380" y="2590567"/>
            <a:chExt cx="1410964" cy="800381"/>
          </a:xfrm>
        </p:grpSpPr>
        <p:sp>
          <p:nvSpPr>
            <p:cNvPr id="11" name="テキスト ボックス 10">
              <a:extLst>
                <a:ext uri="{FF2B5EF4-FFF2-40B4-BE49-F238E27FC236}">
                  <a16:creationId xmlns:a16="http://schemas.microsoft.com/office/drawing/2014/main" id="{10A73051-1253-86F5-C2E4-9275E33862BA}"/>
                </a:ext>
              </a:extLst>
            </p:cNvPr>
            <p:cNvSpPr txBox="1"/>
            <p:nvPr/>
          </p:nvSpPr>
          <p:spPr>
            <a:xfrm>
              <a:off x="5396380" y="2929283"/>
              <a:ext cx="1410964" cy="461665"/>
            </a:xfrm>
            <a:prstGeom prst="rect">
              <a:avLst/>
            </a:prstGeom>
            <a:noFill/>
          </p:spPr>
          <p:txBody>
            <a:bodyPr wrap="none" rtlCol="0">
              <a:spAutoFit/>
            </a:bodyPr>
            <a:lstStyle/>
            <a:p>
              <a:pPr algn="ctr"/>
              <a:r>
                <a:rPr lang="ja-JP" altLang="en-US" sz="2400" b="1" dirty="0">
                  <a:solidFill>
                    <a:srgbClr val="E94520"/>
                  </a:solidFill>
                  <a:latin typeface="MS PGothic" panose="020B0600070205080204" pitchFamily="34" charset="-128"/>
                  <a:ea typeface="MS PGothic" panose="020B0600070205080204" pitchFamily="34" charset="-128"/>
                </a:rPr>
                <a:t>例えば</a:t>
              </a:r>
              <a:r>
                <a:rPr lang="en-US" altLang="ja-JP" sz="2400" b="1" dirty="0">
                  <a:solidFill>
                    <a:srgbClr val="E94520"/>
                  </a:solidFill>
                  <a:latin typeface="MS PGothic" panose="020B0600070205080204" pitchFamily="34" charset="-128"/>
                  <a:ea typeface="MS PGothic" panose="020B0600070205080204" pitchFamily="34" charset="-128"/>
                </a:rPr>
                <a:t>…</a:t>
              </a:r>
              <a:endParaRPr kumimoji="1" lang="ja-JP" altLang="en-US" sz="2400" b="1" dirty="0">
                <a:solidFill>
                  <a:srgbClr val="E94520"/>
                </a:solidFill>
              </a:endParaRPr>
            </a:p>
          </p:txBody>
        </p:sp>
        <p:sp>
          <p:nvSpPr>
            <p:cNvPr id="12" name="二等辺三角形 11">
              <a:extLst>
                <a:ext uri="{FF2B5EF4-FFF2-40B4-BE49-F238E27FC236}">
                  <a16:creationId xmlns:a16="http://schemas.microsoft.com/office/drawing/2014/main" id="{A1B7B21C-9972-D07F-F0A5-723F5B520C7B}"/>
                </a:ext>
              </a:extLst>
            </p:cNvPr>
            <p:cNvSpPr/>
            <p:nvPr/>
          </p:nvSpPr>
          <p:spPr>
            <a:xfrm flipV="1">
              <a:off x="5937739" y="2590567"/>
              <a:ext cx="328246" cy="282971"/>
            </a:xfrm>
            <a:prstGeom prst="triangle">
              <a:avLst/>
            </a:prstGeom>
            <a:solidFill>
              <a:srgbClr val="E94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 name="図 5">
            <a:extLst>
              <a:ext uri="{FF2B5EF4-FFF2-40B4-BE49-F238E27FC236}">
                <a16:creationId xmlns:a16="http://schemas.microsoft.com/office/drawing/2014/main" id="{C0D010F9-8E4C-EA4B-380F-3FC3F8FC0451}"/>
              </a:ext>
            </a:extLst>
          </p:cNvPr>
          <p:cNvPicPr>
            <a:picLocks noChangeAspect="1"/>
          </p:cNvPicPr>
          <p:nvPr/>
        </p:nvPicPr>
        <p:blipFill>
          <a:blip r:embed="rId3"/>
          <a:stretch>
            <a:fillRect/>
          </a:stretch>
        </p:blipFill>
        <p:spPr>
          <a:xfrm>
            <a:off x="9228317" y="4400427"/>
            <a:ext cx="2160407" cy="1848517"/>
          </a:xfrm>
          <a:prstGeom prst="rect">
            <a:avLst/>
          </a:prstGeom>
        </p:spPr>
      </p:pic>
    </p:spTree>
    <p:extLst>
      <p:ext uri="{BB962C8B-B14F-4D97-AF65-F5344CB8AC3E}">
        <p14:creationId xmlns:p14="http://schemas.microsoft.com/office/powerpoint/2010/main" val="3127517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F0148-E300-289B-CA4E-0C31776133B0}"/>
            </a:ext>
          </a:extLst>
        </p:cNvPr>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F94F00FE-ABE6-42A4-736A-BCDF68EA172E}"/>
              </a:ext>
            </a:extLst>
          </p:cNvPr>
          <p:cNvGrpSpPr/>
          <p:nvPr/>
        </p:nvGrpSpPr>
        <p:grpSpPr>
          <a:xfrm>
            <a:off x="3042888" y="1119672"/>
            <a:ext cx="2129353" cy="648000"/>
            <a:chOff x="3447535" y="814871"/>
            <a:chExt cx="2129353" cy="648000"/>
          </a:xfrm>
        </p:grpSpPr>
        <p:sp>
          <p:nvSpPr>
            <p:cNvPr id="11" name="四角形: 角を丸くする 10">
              <a:extLst>
                <a:ext uri="{FF2B5EF4-FFF2-40B4-BE49-F238E27FC236}">
                  <a16:creationId xmlns:a16="http://schemas.microsoft.com/office/drawing/2014/main" id="{6DAFD988-1B29-245F-BF2C-96698D6AA136}"/>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8</a:t>
              </a:r>
              <a:r>
                <a:rPr lang="ja-JP" altLang="en-US" sz="2400" b="1">
                  <a:solidFill>
                    <a:schemeClr val="bg1"/>
                  </a:solidFill>
                  <a:latin typeface="MS PGothic" panose="020B0600070205080204" pitchFamily="34" charset="-128"/>
                  <a:ea typeface="MS PGothic" panose="020B0600070205080204" pitchFamily="34" charset="-128"/>
                </a:rPr>
                <a:t>分</a:t>
              </a:r>
              <a:endParaRPr lang="ja-JP" altLang="en-US" sz="2400" b="1" dirty="0">
                <a:solidFill>
                  <a:schemeClr val="bg1"/>
                </a:solidFill>
                <a:latin typeface="MS PGothic" panose="020B0600070205080204" pitchFamily="34" charset="-128"/>
                <a:ea typeface="MS PGothic" panose="020B0600070205080204" pitchFamily="34" charset="-128"/>
              </a:endParaRPr>
            </a:p>
          </p:txBody>
        </p:sp>
        <p:pic>
          <p:nvPicPr>
            <p:cNvPr id="13" name="グラフィックス 12" descr="砂時計: 終了 単色塗りつぶし">
              <a:extLst>
                <a:ext uri="{FF2B5EF4-FFF2-40B4-BE49-F238E27FC236}">
                  <a16:creationId xmlns:a16="http://schemas.microsoft.com/office/drawing/2014/main" id="{3A0D861E-225B-B3E6-A7FF-B9720AAB5B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7941" y="870229"/>
              <a:ext cx="550798" cy="550798"/>
            </a:xfrm>
            <a:prstGeom prst="rect">
              <a:avLst/>
            </a:prstGeom>
          </p:spPr>
        </p:pic>
      </p:grpSp>
      <p:sp>
        <p:nvSpPr>
          <p:cNvPr id="21" name="正方形/長方形 20">
            <a:extLst>
              <a:ext uri="{FF2B5EF4-FFF2-40B4-BE49-F238E27FC236}">
                <a16:creationId xmlns:a16="http://schemas.microsoft.com/office/drawing/2014/main" id="{B0873FBE-74F9-A6D5-A26A-36571593BD2D}"/>
              </a:ext>
            </a:extLst>
          </p:cNvPr>
          <p:cNvSpPr/>
          <p:nvPr/>
        </p:nvSpPr>
        <p:spPr>
          <a:xfrm>
            <a:off x="550983" y="2247192"/>
            <a:ext cx="11078310" cy="2376000"/>
          </a:xfrm>
          <a:prstGeom prst="rect">
            <a:avLst/>
          </a:prstGeom>
          <a:solidFill>
            <a:schemeClr val="bg1"/>
          </a:solidFill>
          <a:ln>
            <a:solidFill>
              <a:schemeClr val="tx1"/>
            </a:solidFill>
          </a:ln>
          <a:effectLst>
            <a:outerShdw dist="2413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ja-JP" altLang="en-US" sz="4000" b="1">
                <a:solidFill>
                  <a:schemeClr val="tx1"/>
                </a:solidFill>
                <a:latin typeface="MS PGothic" panose="020B0600070205080204" pitchFamily="34" charset="-128"/>
                <a:ea typeface="MS PGothic" panose="020B0600070205080204" pitchFamily="34" charset="-128"/>
              </a:rPr>
              <a:t>個人で課題を発見する</a:t>
            </a:r>
            <a:endParaRPr kumimoji="1" lang="ja-JP" altLang="en-US" sz="4000" b="1"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grpSp>
        <p:nvGrpSpPr>
          <p:cNvPr id="4" name="グループ化 3">
            <a:extLst>
              <a:ext uri="{FF2B5EF4-FFF2-40B4-BE49-F238E27FC236}">
                <a16:creationId xmlns:a16="http://schemas.microsoft.com/office/drawing/2014/main" id="{04F199FF-2382-F953-BAE0-4AC5D369D2AD}"/>
              </a:ext>
            </a:extLst>
          </p:cNvPr>
          <p:cNvGrpSpPr/>
          <p:nvPr/>
        </p:nvGrpSpPr>
        <p:grpSpPr>
          <a:xfrm>
            <a:off x="609602" y="1119672"/>
            <a:ext cx="2304000" cy="648000"/>
            <a:chOff x="1031630" y="1201733"/>
            <a:chExt cx="2304000" cy="648000"/>
          </a:xfrm>
        </p:grpSpPr>
        <p:sp>
          <p:nvSpPr>
            <p:cNvPr id="16" name="四角形: 角を丸くする 15">
              <a:extLst>
                <a:ext uri="{FF2B5EF4-FFF2-40B4-BE49-F238E27FC236}">
                  <a16:creationId xmlns:a16="http://schemas.microsoft.com/office/drawing/2014/main" id="{473577C9-168E-3058-53D6-FFEC294DEE7D}"/>
                </a:ext>
              </a:extLst>
            </p:cNvPr>
            <p:cNvSpPr/>
            <p:nvPr/>
          </p:nvSpPr>
          <p:spPr>
            <a:xfrm>
              <a:off x="1031630" y="1201733"/>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ワーク </a:t>
              </a:r>
              <a:r>
                <a:rPr lang="en-US" altLang="ja-JP" sz="2400" b="1" dirty="0">
                  <a:solidFill>
                    <a:schemeClr val="bg1"/>
                  </a:solidFill>
                  <a:latin typeface="MS PGothic" panose="020B0600070205080204" pitchFamily="34" charset="-128"/>
                  <a:ea typeface="MS PGothic" panose="020B0600070205080204" pitchFamily="34" charset="-128"/>
                </a:rPr>
                <a:t>[1]</a:t>
              </a:r>
            </a:p>
          </p:txBody>
        </p:sp>
        <p:pic>
          <p:nvPicPr>
            <p:cNvPr id="3" name="グラフィックス 2" descr="鉛筆 単色塗りつぶし">
              <a:extLst>
                <a:ext uri="{FF2B5EF4-FFF2-40B4-BE49-F238E27FC236}">
                  <a16:creationId xmlns:a16="http://schemas.microsoft.com/office/drawing/2014/main" id="{E59680EC-1F3B-DBDD-2011-F7C435E434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7477" y="1257090"/>
              <a:ext cx="533213" cy="533213"/>
            </a:xfrm>
            <a:prstGeom prst="rect">
              <a:avLst/>
            </a:prstGeom>
          </p:spPr>
        </p:pic>
      </p:grpSp>
    </p:spTree>
    <p:extLst>
      <p:ext uri="{BB962C8B-B14F-4D97-AF65-F5344CB8AC3E}">
        <p14:creationId xmlns:p14="http://schemas.microsoft.com/office/powerpoint/2010/main" val="2897099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744F9-CE88-CA94-3CDF-7DDD47B020F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37A914C-CC36-A91E-2291-678DADF9A4C8}"/>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起業家教育カリキュラムで学ぶこと</a:t>
            </a:r>
            <a:endParaRPr kumimoji="1" lang="ja-JP" altLang="en-US" dirty="0"/>
          </a:p>
        </p:txBody>
      </p:sp>
      <p:sp>
        <p:nvSpPr>
          <p:cNvPr id="16" name="テキスト ボックス 15">
            <a:extLst>
              <a:ext uri="{FF2B5EF4-FFF2-40B4-BE49-F238E27FC236}">
                <a16:creationId xmlns:a16="http://schemas.microsoft.com/office/drawing/2014/main" id="{6E3CDDCF-BDAF-EE8B-28A4-E622CE06D68A}"/>
              </a:ext>
            </a:extLst>
          </p:cNvPr>
          <p:cNvSpPr txBox="1"/>
          <p:nvPr/>
        </p:nvSpPr>
        <p:spPr>
          <a:xfrm>
            <a:off x="1452281" y="1252314"/>
            <a:ext cx="9742393"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全体像</a:t>
            </a:r>
          </a:p>
        </p:txBody>
      </p:sp>
      <p:grpSp>
        <p:nvGrpSpPr>
          <p:cNvPr id="6" name="グループ化 5">
            <a:extLst>
              <a:ext uri="{FF2B5EF4-FFF2-40B4-BE49-F238E27FC236}">
                <a16:creationId xmlns:a16="http://schemas.microsoft.com/office/drawing/2014/main" id="{4A593715-5212-CE8D-6C61-1D6C19B75A42}"/>
              </a:ext>
            </a:extLst>
          </p:cNvPr>
          <p:cNvGrpSpPr/>
          <p:nvPr/>
        </p:nvGrpSpPr>
        <p:grpSpPr>
          <a:xfrm>
            <a:off x="779514" y="1279600"/>
            <a:ext cx="10415162" cy="521617"/>
            <a:chOff x="779514" y="1279600"/>
            <a:chExt cx="10415162" cy="521617"/>
          </a:xfrm>
        </p:grpSpPr>
        <p:cxnSp>
          <p:nvCxnSpPr>
            <p:cNvPr id="5" name="直線コネクタ 4">
              <a:extLst>
                <a:ext uri="{FF2B5EF4-FFF2-40B4-BE49-F238E27FC236}">
                  <a16:creationId xmlns:a16="http://schemas.microsoft.com/office/drawing/2014/main" id="{69BB0757-D24A-15BC-6B93-49553F1B02E1}"/>
                </a:ext>
              </a:extLst>
            </p:cNvPr>
            <p:cNvCxnSpPr>
              <a:cxnSpLocks/>
            </p:cNvCxnSpPr>
            <p:nvPr/>
          </p:nvCxnSpPr>
          <p:spPr>
            <a:xfrm>
              <a:off x="779515" y="1801217"/>
              <a:ext cx="10415161" cy="0"/>
            </a:xfrm>
            <a:prstGeom prst="line">
              <a:avLst/>
            </a:prstGeom>
            <a:ln>
              <a:solidFill>
                <a:srgbClr val="E94520"/>
              </a:solidFill>
            </a:ln>
          </p:spPr>
          <p:style>
            <a:lnRef idx="2">
              <a:schemeClr val="accent1"/>
            </a:lnRef>
            <a:fillRef idx="0">
              <a:schemeClr val="accent1"/>
            </a:fillRef>
            <a:effectRef idx="1">
              <a:schemeClr val="accent1"/>
            </a:effectRef>
            <a:fontRef idx="minor">
              <a:schemeClr val="tx1"/>
            </a:fontRef>
          </p:style>
        </p:cxnSp>
        <p:sp>
          <p:nvSpPr>
            <p:cNvPr id="17" name="正方形/長方形 16">
              <a:extLst>
                <a:ext uri="{FF2B5EF4-FFF2-40B4-BE49-F238E27FC236}">
                  <a16:creationId xmlns:a16="http://schemas.microsoft.com/office/drawing/2014/main" id="{F9950B13-46C6-DB01-EFF1-4EFC32CD3987}"/>
                </a:ext>
              </a:extLst>
            </p:cNvPr>
            <p:cNvSpPr/>
            <p:nvPr/>
          </p:nvSpPr>
          <p:spPr>
            <a:xfrm>
              <a:off x="779514" y="1279600"/>
              <a:ext cx="521617" cy="521617"/>
            </a:xfrm>
            <a:prstGeom prst="rect">
              <a:avLst/>
            </a:prstGeom>
            <a:solidFill>
              <a:srgbClr val="E94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52D4C106-F070-156F-6486-F65AD038B1DF}"/>
              </a:ext>
            </a:extLst>
          </p:cNvPr>
          <p:cNvSpPr txBox="1"/>
          <p:nvPr/>
        </p:nvSpPr>
        <p:spPr>
          <a:xfrm>
            <a:off x="1452281" y="4249581"/>
            <a:ext cx="9742393"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800" b="1" dirty="0">
                <a:solidFill>
                  <a:srgbClr val="E94520"/>
                </a:solidFill>
                <a:latin typeface="MS PGothic" panose="020B0600070205080204" pitchFamily="34" charset="-128"/>
                <a:ea typeface="MS PGothic" panose="020B0600070205080204" pitchFamily="34" charset="-128"/>
              </a:rPr>
              <a:t>ゴール</a:t>
            </a:r>
            <a:endParaRPr kumimoji="1" lang="ja-JP" altLang="en-US" sz="2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endParaRPr>
          </a:p>
        </p:txBody>
      </p:sp>
      <p:grpSp>
        <p:nvGrpSpPr>
          <p:cNvPr id="8" name="グループ化 7">
            <a:extLst>
              <a:ext uri="{FF2B5EF4-FFF2-40B4-BE49-F238E27FC236}">
                <a16:creationId xmlns:a16="http://schemas.microsoft.com/office/drawing/2014/main" id="{7C063D0E-2B7D-0E8C-95B2-D249C57FE948}"/>
              </a:ext>
            </a:extLst>
          </p:cNvPr>
          <p:cNvGrpSpPr/>
          <p:nvPr/>
        </p:nvGrpSpPr>
        <p:grpSpPr>
          <a:xfrm>
            <a:off x="779514" y="4269336"/>
            <a:ext cx="10415162" cy="521617"/>
            <a:chOff x="779514" y="4019956"/>
            <a:chExt cx="10415162" cy="521617"/>
          </a:xfrm>
        </p:grpSpPr>
        <p:cxnSp>
          <p:nvCxnSpPr>
            <p:cNvPr id="7" name="直線コネクタ 6">
              <a:extLst>
                <a:ext uri="{FF2B5EF4-FFF2-40B4-BE49-F238E27FC236}">
                  <a16:creationId xmlns:a16="http://schemas.microsoft.com/office/drawing/2014/main" id="{AC94010B-ED16-30C0-90F1-4E06628FB572}"/>
                </a:ext>
              </a:extLst>
            </p:cNvPr>
            <p:cNvCxnSpPr>
              <a:cxnSpLocks/>
            </p:cNvCxnSpPr>
            <p:nvPr/>
          </p:nvCxnSpPr>
          <p:spPr>
            <a:xfrm>
              <a:off x="779515" y="4541573"/>
              <a:ext cx="10415161" cy="0"/>
            </a:xfrm>
            <a:prstGeom prst="line">
              <a:avLst/>
            </a:prstGeom>
            <a:ln>
              <a:solidFill>
                <a:srgbClr val="E94520"/>
              </a:solidFill>
            </a:ln>
          </p:spPr>
          <p:style>
            <a:lnRef idx="2">
              <a:schemeClr val="accent1"/>
            </a:lnRef>
            <a:fillRef idx="0">
              <a:schemeClr val="accent1"/>
            </a:fillRef>
            <a:effectRef idx="1">
              <a:schemeClr val="accent1"/>
            </a:effectRef>
            <a:fontRef idx="minor">
              <a:schemeClr val="tx1"/>
            </a:fontRef>
          </p:style>
        </p:cxnSp>
        <p:sp>
          <p:nvSpPr>
            <p:cNvPr id="20" name="正方形/長方形 19">
              <a:extLst>
                <a:ext uri="{FF2B5EF4-FFF2-40B4-BE49-F238E27FC236}">
                  <a16:creationId xmlns:a16="http://schemas.microsoft.com/office/drawing/2014/main" id="{BB7F5C3B-1A7A-A2AF-7BD1-79B015ED64E0}"/>
                </a:ext>
              </a:extLst>
            </p:cNvPr>
            <p:cNvSpPr/>
            <p:nvPr/>
          </p:nvSpPr>
          <p:spPr>
            <a:xfrm>
              <a:off x="779514" y="4019956"/>
              <a:ext cx="521617" cy="521617"/>
            </a:xfrm>
            <a:prstGeom prst="rect">
              <a:avLst/>
            </a:prstGeom>
            <a:solidFill>
              <a:srgbClr val="E94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a:extLst>
              <a:ext uri="{FF2B5EF4-FFF2-40B4-BE49-F238E27FC236}">
                <a16:creationId xmlns:a16="http://schemas.microsoft.com/office/drawing/2014/main" id="{74A854EA-9AC1-654A-EF27-6C3C1D55C3AF}"/>
              </a:ext>
            </a:extLst>
          </p:cNvPr>
          <p:cNvPicPr>
            <a:picLocks noChangeAspect="1"/>
          </p:cNvPicPr>
          <p:nvPr/>
        </p:nvPicPr>
        <p:blipFill>
          <a:blip r:embed="rId3"/>
          <a:srcRect b="38171"/>
          <a:stretch/>
        </p:blipFill>
        <p:spPr>
          <a:xfrm>
            <a:off x="10290156" y="3748644"/>
            <a:ext cx="1476149" cy="2458802"/>
          </a:xfrm>
          <a:prstGeom prst="rect">
            <a:avLst/>
          </a:prstGeom>
        </p:spPr>
      </p:pic>
      <p:sp>
        <p:nvSpPr>
          <p:cNvPr id="21" name="タイトル 4">
            <a:extLst>
              <a:ext uri="{FF2B5EF4-FFF2-40B4-BE49-F238E27FC236}">
                <a16:creationId xmlns:a16="http://schemas.microsoft.com/office/drawing/2014/main" id="{EB4AD11F-FE84-4200-D9F9-0C123A06A687}"/>
              </a:ext>
            </a:extLst>
          </p:cNvPr>
          <p:cNvSpPr txBox="1">
            <a:spLocks/>
          </p:cNvSpPr>
          <p:nvPr/>
        </p:nvSpPr>
        <p:spPr>
          <a:xfrm>
            <a:off x="715288" y="4988569"/>
            <a:ext cx="10268269" cy="855234"/>
          </a:xfrm>
          <a:prstGeom prst="rect">
            <a:avLst/>
          </a:prstGeom>
          <a:noFill/>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pPr algn="l">
              <a:lnSpc>
                <a:spcPct val="110000"/>
              </a:lnSpc>
            </a:pPr>
            <a:r>
              <a:rPr lang="ja-JP" altLang="en-US" sz="2400">
                <a:solidFill>
                  <a:schemeClr val="tx1"/>
                </a:solidFill>
                <a:latin typeface="MS PGothic" panose="020B0600070205080204" pitchFamily="34" charset="-128"/>
                <a:ea typeface="MS PGothic" panose="020B0600070205080204" pitchFamily="34" charset="-128"/>
              </a:rPr>
              <a:t>アントレプレナーシップを身につけ、新しいアイデアや価値を生み出し、</a:t>
            </a:r>
            <a:endParaRPr lang="en-US" altLang="ja-JP" sz="2400" dirty="0">
              <a:solidFill>
                <a:schemeClr val="tx1"/>
              </a:solidFill>
              <a:latin typeface="MS PGothic" panose="020B0600070205080204" pitchFamily="34" charset="-128"/>
              <a:ea typeface="MS PGothic" panose="020B0600070205080204" pitchFamily="34" charset="-128"/>
            </a:endParaRPr>
          </a:p>
          <a:p>
            <a:pPr algn="l">
              <a:lnSpc>
                <a:spcPct val="110000"/>
              </a:lnSpc>
            </a:pPr>
            <a:r>
              <a:rPr lang="ja-JP" altLang="en-US" sz="2400">
                <a:solidFill>
                  <a:schemeClr val="tx1"/>
                </a:solidFill>
                <a:latin typeface="MS PGothic" panose="020B0600070205080204" pitchFamily="34" charset="-128"/>
                <a:ea typeface="MS PGothic" panose="020B0600070205080204" pitchFamily="34" charset="-128"/>
              </a:rPr>
              <a:t>実現するための行動する力を育みます。</a:t>
            </a:r>
            <a:endParaRPr lang="en-US" altLang="ja-JP" sz="2400" dirty="0">
              <a:solidFill>
                <a:schemeClr val="tx1"/>
              </a:solidFill>
              <a:latin typeface="MS PGothic" panose="020B0600070205080204" pitchFamily="34" charset="-128"/>
              <a:ea typeface="MS PGothic" panose="020B0600070205080204" pitchFamily="34" charset="-128"/>
            </a:endParaRPr>
          </a:p>
        </p:txBody>
      </p:sp>
      <p:sp>
        <p:nvSpPr>
          <p:cNvPr id="9" name="タイトル 4">
            <a:extLst>
              <a:ext uri="{FF2B5EF4-FFF2-40B4-BE49-F238E27FC236}">
                <a16:creationId xmlns:a16="http://schemas.microsoft.com/office/drawing/2014/main" id="{4A696AC5-31C8-2778-FE9B-DFFFA68DB313}"/>
              </a:ext>
            </a:extLst>
          </p:cNvPr>
          <p:cNvSpPr txBox="1">
            <a:spLocks/>
          </p:cNvSpPr>
          <p:nvPr/>
        </p:nvSpPr>
        <p:spPr>
          <a:xfrm>
            <a:off x="715289" y="2000647"/>
            <a:ext cx="10479385" cy="2074029"/>
          </a:xfrm>
          <a:prstGeom prst="rect">
            <a:avLst/>
          </a:prstGeom>
          <a:noFill/>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pPr algn="l">
              <a:lnSpc>
                <a:spcPct val="110000"/>
              </a:lnSpc>
            </a:pPr>
            <a:r>
              <a:rPr lang="ja-JP" altLang="en-US" sz="2400">
                <a:solidFill>
                  <a:schemeClr val="tx1"/>
                </a:solidFill>
                <a:latin typeface="MS PGothic" panose="020B0600070205080204" pitchFamily="34" charset="-128"/>
                <a:ea typeface="MS PGothic" panose="020B0600070205080204" pitchFamily="34" charset="-128"/>
              </a:rPr>
              <a:t>課題やニーズを発見し、解決するためのビジネスプランを考えます。アイデアが顧客に伝わるように発表するという、ビジネスの基本的な流れを実践的に学習します。ビジネスにはお金を稼ぐだけではなく、社会に価値を提供できる力があることを理解すると同時に、チャレンジ精神や創造性などのアントレプレナーシップを育みます。</a:t>
            </a:r>
            <a:endParaRPr lang="ja-JP" altLang="en-US" sz="2400" dirty="0">
              <a:solidFill>
                <a:schemeClr val="tx1"/>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038670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25F9A-3591-B76A-4E6D-7E853BF647C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20D96F5-07CB-8FA8-664E-49F84445606F}"/>
              </a:ext>
            </a:extLst>
          </p:cNvPr>
          <p:cNvSpPr>
            <a:spLocks noGrp="1"/>
          </p:cNvSpPr>
          <p:nvPr>
            <p:ph type="title"/>
          </p:nvPr>
        </p:nvSpPr>
        <p:spPr/>
        <p:txBody>
          <a:bodyPr/>
          <a:lstStyle/>
          <a:p>
            <a:r>
              <a:rPr lang="ja-JP" altLang="en-US">
                <a:latin typeface="MS PGothic" panose="020B0600070205080204" pitchFamily="34" charset="-128"/>
                <a:ea typeface="MS PGothic" panose="020B0600070205080204" pitchFamily="34" charset="-128"/>
              </a:rPr>
              <a:t>ワーク</a:t>
            </a:r>
            <a:r>
              <a:rPr lang="en-US" altLang="ja-JP" dirty="0">
                <a:latin typeface="MS PGothic" panose="020B0600070205080204" pitchFamily="34" charset="-128"/>
                <a:ea typeface="MS PGothic" panose="020B0600070205080204" pitchFamily="34" charset="-128"/>
              </a:rPr>
              <a:t> [1] </a:t>
            </a:r>
            <a:r>
              <a:rPr lang="ja-JP" altLang="en-US">
                <a:latin typeface="MS PGothic" panose="020B0600070205080204" pitchFamily="34" charset="-128"/>
                <a:ea typeface="MS PGothic" panose="020B0600070205080204" pitchFamily="34" charset="-128"/>
              </a:rPr>
              <a:t>個人</a:t>
            </a:r>
            <a:r>
              <a:rPr lang="ja-JP" altLang="en-US" dirty="0">
                <a:latin typeface="MS PGothic" panose="020B0600070205080204" pitchFamily="34" charset="-128"/>
                <a:ea typeface="MS PGothic" panose="020B0600070205080204" pitchFamily="34" charset="-128"/>
              </a:rPr>
              <a:t>で</a:t>
            </a:r>
            <a:r>
              <a:rPr lang="ja-JP" altLang="en-US">
                <a:latin typeface="MS PGothic" panose="020B0600070205080204" pitchFamily="34" charset="-128"/>
                <a:ea typeface="MS PGothic" panose="020B0600070205080204" pitchFamily="34" charset="-128"/>
              </a:rPr>
              <a:t>課題を発見する</a:t>
            </a:r>
            <a:r>
              <a:rPr lang="en-US" altLang="ja-JP" dirty="0">
                <a:latin typeface="MS PGothic" panose="020B0600070205080204" pitchFamily="34" charset="-128"/>
                <a:ea typeface="MS PGothic" panose="020B0600070205080204" pitchFamily="34" charset="-128"/>
              </a:rPr>
              <a:t> (8</a:t>
            </a:r>
            <a:r>
              <a:rPr lang="ja-JP" altLang="en-US">
                <a:latin typeface="MS PGothic" panose="020B0600070205080204" pitchFamily="34" charset="-128"/>
                <a:ea typeface="MS PGothic" panose="020B0600070205080204" pitchFamily="34" charset="-128"/>
              </a:rPr>
              <a:t>分</a:t>
            </a:r>
            <a:r>
              <a:rPr lang="en-US" altLang="ja-JP" dirty="0">
                <a:latin typeface="MS PGothic" panose="020B0600070205080204" pitchFamily="34" charset="-128"/>
                <a:ea typeface="MS PGothic" panose="020B0600070205080204" pitchFamily="34" charset="-128"/>
              </a:rPr>
              <a:t>)</a:t>
            </a:r>
            <a:endParaRPr kumimoji="1" lang="ja-JP" altLang="en-US" dirty="0"/>
          </a:p>
        </p:txBody>
      </p:sp>
      <p:sp>
        <p:nvSpPr>
          <p:cNvPr id="4" name="角丸四角形 3">
            <a:extLst>
              <a:ext uri="{FF2B5EF4-FFF2-40B4-BE49-F238E27FC236}">
                <a16:creationId xmlns:a16="http://schemas.microsoft.com/office/drawing/2014/main" id="{DCA5E087-495D-ACE0-DCF8-9FF8B3008287}"/>
              </a:ext>
            </a:extLst>
          </p:cNvPr>
          <p:cNvSpPr/>
          <p:nvPr/>
        </p:nvSpPr>
        <p:spPr>
          <a:xfrm>
            <a:off x="1031631" y="2165467"/>
            <a:ext cx="10128738" cy="2520000"/>
          </a:xfrm>
          <a:prstGeom prst="roundRect">
            <a:avLst/>
          </a:prstGeom>
          <a:solidFill>
            <a:schemeClr val="bg1"/>
          </a:solidFill>
          <a:ln w="3810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自分や身近な人、社会に目を向けて感じる</a:t>
            </a:r>
            <a:endParaRPr kumimoji="1" lang="en-US" altLang="ja-JP"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「不便」</a:t>
            </a:r>
            <a:r>
              <a:rPr kumimoji="1" lang="en-US" altLang="ja-JP"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 </a:t>
            </a: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「不満」</a:t>
            </a:r>
            <a:r>
              <a:rPr kumimoji="1" lang="en-US" altLang="ja-JP"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 </a:t>
            </a: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「不足」</a:t>
            </a:r>
            <a:r>
              <a:rPr kumimoji="1" lang="en-US" altLang="ja-JP"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 </a:t>
            </a: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「不快」について、</a:t>
            </a:r>
            <a:endParaRPr lang="en-US" altLang="ja-JP" sz="4000" b="1" dirty="0">
              <a:solidFill>
                <a:prstClr val="black"/>
              </a:solidFill>
              <a:latin typeface="MS PGothic" panose="020B0600070205080204" pitchFamily="34" charset="-128"/>
              <a:ea typeface="MS PGothic" panose="020B0600070205080204" pitchFamily="34" charset="-128"/>
              <a:cs typeface="+mj-cs"/>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課題を書き出す</a:t>
            </a:r>
            <a:endPar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F35A2D94-C967-15EF-2B09-09E06668B193}"/>
              </a:ext>
            </a:extLst>
          </p:cNvPr>
          <p:cNvPicPr>
            <a:picLocks noChangeAspect="1"/>
          </p:cNvPicPr>
          <p:nvPr/>
        </p:nvPicPr>
        <p:blipFill rotWithShape="1">
          <a:blip r:embed="rId2"/>
          <a:srcRect l="40196" r="38219" b="48289"/>
          <a:stretch/>
        </p:blipFill>
        <p:spPr>
          <a:xfrm>
            <a:off x="10448965" y="2997200"/>
            <a:ext cx="1329229" cy="3184380"/>
          </a:xfrm>
          <a:prstGeom prst="rect">
            <a:avLst/>
          </a:prstGeom>
        </p:spPr>
      </p:pic>
    </p:spTree>
    <p:extLst>
      <p:ext uri="{BB962C8B-B14F-4D97-AF65-F5344CB8AC3E}">
        <p14:creationId xmlns:p14="http://schemas.microsoft.com/office/powerpoint/2010/main" val="943502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44DAF-3F23-ABB4-1FCD-D7F2FE571BE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89BE8E7-25BB-D228-2943-AF19DBF86AA1}"/>
              </a:ext>
            </a:extLst>
          </p:cNvPr>
          <p:cNvSpPr>
            <a:spLocks noGrp="1"/>
          </p:cNvSpPr>
          <p:nvPr>
            <p:ph type="title"/>
          </p:nvPr>
        </p:nvSpPr>
        <p:spPr>
          <a:xfrm>
            <a:off x="838200" y="353962"/>
            <a:ext cx="10515600" cy="588227"/>
          </a:xfrm>
        </p:spPr>
        <p:txBody>
          <a:bodyPr/>
          <a:lstStyle/>
          <a:p>
            <a:r>
              <a:rPr lang="ja-JP" altLang="en-US">
                <a:latin typeface="MS PGothic" panose="020B0600070205080204" pitchFamily="34" charset="-128"/>
                <a:ea typeface="MS PGothic" panose="020B0600070205080204" pitchFamily="34" charset="-128"/>
              </a:rPr>
              <a:t>ワーク</a:t>
            </a:r>
            <a:r>
              <a:rPr lang="en-US" altLang="ja-JP" dirty="0">
                <a:latin typeface="MS PGothic" panose="020B0600070205080204" pitchFamily="34" charset="-128"/>
                <a:ea typeface="MS PGothic" panose="020B0600070205080204" pitchFamily="34" charset="-128"/>
              </a:rPr>
              <a:t> [1] </a:t>
            </a:r>
            <a:r>
              <a:rPr lang="ja-JP" altLang="en-US">
                <a:latin typeface="MS PGothic" panose="020B0600070205080204" pitchFamily="34" charset="-128"/>
                <a:ea typeface="MS PGothic" panose="020B0600070205080204" pitchFamily="34" charset="-128"/>
              </a:rPr>
              <a:t>個人で課題を発見する</a:t>
            </a:r>
            <a:r>
              <a:rPr lang="en-US" altLang="ja-JP" dirty="0">
                <a:latin typeface="MS PGothic" panose="020B0600070205080204" pitchFamily="34" charset="-128"/>
                <a:ea typeface="MS PGothic" panose="020B0600070205080204" pitchFamily="34" charset="-128"/>
              </a:rPr>
              <a:t> (8</a:t>
            </a:r>
            <a:r>
              <a:rPr lang="ja-JP" altLang="en-US">
                <a:latin typeface="MS PGothic" panose="020B0600070205080204" pitchFamily="34" charset="-128"/>
                <a:ea typeface="MS PGothic" panose="020B0600070205080204" pitchFamily="34" charset="-128"/>
              </a:rPr>
              <a:t>分</a:t>
            </a:r>
            <a:r>
              <a:rPr lang="en-US" altLang="ja-JP" dirty="0">
                <a:latin typeface="MS PGothic" panose="020B0600070205080204" pitchFamily="34" charset="-128"/>
                <a:ea typeface="MS PGothic" panose="020B0600070205080204" pitchFamily="34" charset="-128"/>
              </a:rPr>
              <a:t>)</a:t>
            </a:r>
            <a:endParaRPr kumimoji="1" lang="ja-JP" altLang="en-US" dirty="0"/>
          </a:p>
        </p:txBody>
      </p:sp>
      <p:sp>
        <p:nvSpPr>
          <p:cNvPr id="3" name="テキスト ボックス 2">
            <a:extLst>
              <a:ext uri="{FF2B5EF4-FFF2-40B4-BE49-F238E27FC236}">
                <a16:creationId xmlns:a16="http://schemas.microsoft.com/office/drawing/2014/main" id="{E6BC9D1A-8977-570A-DD38-B858255B8E78}"/>
              </a:ext>
            </a:extLst>
          </p:cNvPr>
          <p:cNvSpPr txBox="1"/>
          <p:nvPr/>
        </p:nvSpPr>
        <p:spPr>
          <a:xfrm>
            <a:off x="327082" y="1099060"/>
            <a:ext cx="11542644" cy="95410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自分や身近な人、社会に目を向けて感じる</a:t>
            </a:r>
            <a:endPar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「不便」</a:t>
            </a:r>
            <a:r>
              <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 </a:t>
            </a: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「不満」</a:t>
            </a:r>
            <a:r>
              <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 </a:t>
            </a: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「不足」</a:t>
            </a:r>
            <a:r>
              <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 </a:t>
            </a: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「不快」について、課題を書き出す。</a:t>
            </a:r>
            <a:endParaRPr kumimoji="1" lang="ja-JP" altLang="en-US" sz="11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C06FBCD6-4A62-B37F-287A-46632A22FADD}"/>
              </a:ext>
            </a:extLst>
          </p:cNvPr>
          <p:cNvSpPr txBox="1"/>
          <p:nvPr/>
        </p:nvSpPr>
        <p:spPr>
          <a:xfrm>
            <a:off x="10761784" y="457575"/>
            <a:ext cx="945992" cy="381000"/>
          </a:xfrm>
          <a:prstGeom prst="rect">
            <a:avLst/>
          </a:prstGeom>
          <a:solidFill>
            <a:schemeClr val="bg1"/>
          </a:solidFill>
          <a:ln w="28575">
            <a:noFill/>
          </a:ln>
        </p:spPr>
        <p:txBody>
          <a:bodyPr wrap="square" anchor="ctr" anchorCtr="0">
            <a:noAutofit/>
          </a:bodyPr>
          <a:lstStyle/>
          <a:p>
            <a:pPr algn="ctr"/>
            <a:r>
              <a:rPr kumimoji="1" lang="ja-JP" altLang="en-US" sz="1600" b="1" dirty="0">
                <a:solidFill>
                  <a:schemeClr val="tx1"/>
                </a:solidFill>
                <a:latin typeface="MS PGothic" panose="020B0600070205080204" pitchFamily="34" charset="-128"/>
                <a:ea typeface="MS PGothic" panose="020B0600070205080204" pitchFamily="34" charset="-128"/>
              </a:rPr>
              <a:t>記入例</a:t>
            </a:r>
          </a:p>
        </p:txBody>
      </p:sp>
      <p:sp>
        <p:nvSpPr>
          <p:cNvPr id="6" name="正方形/長方形 5">
            <a:extLst>
              <a:ext uri="{FF2B5EF4-FFF2-40B4-BE49-F238E27FC236}">
                <a16:creationId xmlns:a16="http://schemas.microsoft.com/office/drawing/2014/main" id="{99C1340B-4AF3-3B8C-C845-F423F265CF39}"/>
              </a:ext>
            </a:extLst>
          </p:cNvPr>
          <p:cNvSpPr/>
          <p:nvPr/>
        </p:nvSpPr>
        <p:spPr>
          <a:xfrm>
            <a:off x="484224" y="431373"/>
            <a:ext cx="1296000" cy="4334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bg1"/>
                </a:solidFill>
                <a:latin typeface="MS PGothic" panose="020B0600070205080204" pitchFamily="34" charset="-128"/>
                <a:ea typeface="MS PGothic" panose="020B0600070205080204" pitchFamily="34" charset="-128"/>
              </a:rPr>
              <a:t>ワークシート</a:t>
            </a:r>
            <a:endParaRPr lang="en-US" altLang="ja-JP" sz="1400" b="1" dirty="0">
              <a:solidFill>
                <a:schemeClr val="bg1"/>
              </a:solidFill>
              <a:latin typeface="MS PGothic" panose="020B0600070205080204" pitchFamily="34" charset="-128"/>
              <a:ea typeface="MS PGothic" panose="020B0600070205080204" pitchFamily="34" charset="-128"/>
            </a:endParaRPr>
          </a:p>
          <a:p>
            <a:pPr algn="ctr"/>
            <a:r>
              <a:rPr lang="pt-PT" altLang="ja-JP" sz="1400" b="1" dirty="0">
                <a:solidFill>
                  <a:schemeClr val="bg1"/>
                </a:solidFill>
                <a:latin typeface="MS PGothic" panose="020B0600070205080204" pitchFamily="34" charset="-128"/>
                <a:ea typeface="MS PGothic" panose="020B0600070205080204" pitchFamily="34" charset="-128"/>
              </a:rPr>
              <a:t>BC01-①-1</a:t>
            </a:r>
          </a:p>
        </p:txBody>
      </p:sp>
      <p:grpSp>
        <p:nvGrpSpPr>
          <p:cNvPr id="4" name="グループ化 3">
            <a:extLst>
              <a:ext uri="{FF2B5EF4-FFF2-40B4-BE49-F238E27FC236}">
                <a16:creationId xmlns:a16="http://schemas.microsoft.com/office/drawing/2014/main" id="{9028EEAE-DE60-F3BD-0711-1EBEAD22D835}"/>
              </a:ext>
            </a:extLst>
          </p:cNvPr>
          <p:cNvGrpSpPr/>
          <p:nvPr/>
        </p:nvGrpSpPr>
        <p:grpSpPr>
          <a:xfrm>
            <a:off x="791308" y="2184699"/>
            <a:ext cx="10597110" cy="1200328"/>
            <a:chOff x="838200" y="2313652"/>
            <a:chExt cx="10597110" cy="1200328"/>
          </a:xfrm>
        </p:grpSpPr>
        <p:sp>
          <p:nvSpPr>
            <p:cNvPr id="7" name="正方形/長方形 6">
              <a:extLst>
                <a:ext uri="{FF2B5EF4-FFF2-40B4-BE49-F238E27FC236}">
                  <a16:creationId xmlns:a16="http://schemas.microsoft.com/office/drawing/2014/main" id="{18F31926-98BF-8E4C-63C3-C8DACF8D0273}"/>
                </a:ext>
              </a:extLst>
            </p:cNvPr>
            <p:cNvSpPr/>
            <p:nvPr/>
          </p:nvSpPr>
          <p:spPr>
            <a:xfrm>
              <a:off x="2228023" y="2313652"/>
              <a:ext cx="9207287" cy="1200328"/>
            </a:xfrm>
            <a:prstGeom prst="rect">
              <a:avLst/>
            </a:prstGeom>
            <a:solidFill>
              <a:schemeClr val="bg1"/>
            </a:solidFill>
            <a:ln>
              <a:solidFill>
                <a:schemeClr val="tx1">
                  <a:lumMod val="75000"/>
                  <a:lumOff val="25000"/>
                </a:schemeClr>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a:t>
              </a:r>
              <a:r>
                <a:rPr kumimoji="1" lang="en-US" altLang="ja-JP" sz="20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 </a:t>
              </a:r>
              <a:r>
                <a:rPr kumimoji="1" lang="ja-JP" altLang="en-US" sz="20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通学時に教科書やノートなどの荷物が多くてカバンが重い。</a:t>
              </a:r>
            </a:p>
            <a:p>
              <a:pPr marL="17621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a:t>
              </a:r>
              <a:r>
                <a:rPr kumimoji="1" lang="en-US" altLang="ja-JP" sz="20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 </a:t>
              </a:r>
              <a:r>
                <a:rPr kumimoji="1" lang="ja-JP" altLang="en-US" sz="20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学食や購買が混みすぎて昼休みの時間が足りないことがある。</a:t>
              </a:r>
            </a:p>
            <a:p>
              <a:pPr marL="17621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a:t>
              </a:r>
              <a:r>
                <a:rPr kumimoji="1" lang="en-US" altLang="ja-JP" sz="20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 </a:t>
              </a:r>
              <a:r>
                <a:rPr kumimoji="1" lang="ja-JP" altLang="en-US" sz="20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雨の日に傘を差してもリュックやカバンが濡れてしまう。</a:t>
              </a:r>
            </a:p>
          </p:txBody>
        </p:sp>
        <p:sp>
          <p:nvSpPr>
            <p:cNvPr id="11" name="正方形/長方形 10">
              <a:extLst>
                <a:ext uri="{FF2B5EF4-FFF2-40B4-BE49-F238E27FC236}">
                  <a16:creationId xmlns:a16="http://schemas.microsoft.com/office/drawing/2014/main" id="{893F7C0A-4DC7-F217-AA0D-B3F6525713D8}"/>
                </a:ext>
              </a:extLst>
            </p:cNvPr>
            <p:cNvSpPr/>
            <p:nvPr/>
          </p:nvSpPr>
          <p:spPr>
            <a:xfrm>
              <a:off x="838200" y="2313652"/>
              <a:ext cx="1296000" cy="1200328"/>
            </a:xfrm>
            <a:prstGeom prst="rect">
              <a:avLst/>
            </a:prstGeom>
            <a:solidFill>
              <a:schemeClr val="tx1"/>
            </a:solidFill>
            <a:ln w="19050">
              <a:solidFill>
                <a:schemeClr val="tx1"/>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S PGothic" panose="020B0600070205080204" pitchFamily="34" charset="-128"/>
                  <a:ea typeface="MS PGothic" panose="020B0600070205080204" pitchFamily="34" charset="-128"/>
                </a:rPr>
                <a:t>自分</a:t>
              </a:r>
            </a:p>
          </p:txBody>
        </p:sp>
      </p:grpSp>
      <p:grpSp>
        <p:nvGrpSpPr>
          <p:cNvPr id="12" name="グループ化 11">
            <a:extLst>
              <a:ext uri="{FF2B5EF4-FFF2-40B4-BE49-F238E27FC236}">
                <a16:creationId xmlns:a16="http://schemas.microsoft.com/office/drawing/2014/main" id="{C83461F3-20FC-190E-6579-605BA668855F}"/>
              </a:ext>
            </a:extLst>
          </p:cNvPr>
          <p:cNvGrpSpPr/>
          <p:nvPr/>
        </p:nvGrpSpPr>
        <p:grpSpPr>
          <a:xfrm>
            <a:off x="791308" y="3498633"/>
            <a:ext cx="10597110" cy="1200328"/>
            <a:chOff x="791308" y="3498633"/>
            <a:chExt cx="10597110" cy="1200328"/>
          </a:xfrm>
        </p:grpSpPr>
        <p:sp>
          <p:nvSpPr>
            <p:cNvPr id="13" name="正方形/長方形 12">
              <a:extLst>
                <a:ext uri="{FF2B5EF4-FFF2-40B4-BE49-F238E27FC236}">
                  <a16:creationId xmlns:a16="http://schemas.microsoft.com/office/drawing/2014/main" id="{3BD0E4E6-2AC5-09A7-6C28-B23A879F9746}"/>
                </a:ext>
              </a:extLst>
            </p:cNvPr>
            <p:cNvSpPr/>
            <p:nvPr/>
          </p:nvSpPr>
          <p:spPr>
            <a:xfrm>
              <a:off x="2181131" y="3498633"/>
              <a:ext cx="9207287" cy="1200328"/>
            </a:xfrm>
            <a:prstGeom prst="rect">
              <a:avLst/>
            </a:prstGeom>
            <a:solidFill>
              <a:schemeClr val="bg1"/>
            </a:solidFill>
            <a:ln>
              <a:solidFill>
                <a:schemeClr val="tx1">
                  <a:lumMod val="75000"/>
                  <a:lumOff val="25000"/>
                </a:schemeClr>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a:r>
                <a:rPr lang="ja-JP" altLang="en-US" sz="2000" b="1" dirty="0">
                  <a:solidFill>
                    <a:srgbClr val="E94520"/>
                  </a:solidFill>
                  <a:latin typeface="MS PGothic" panose="020B0600070205080204" pitchFamily="34" charset="-128"/>
                  <a:ea typeface="MS PGothic" panose="020B0600070205080204" pitchFamily="34" charset="-128"/>
                </a:rPr>
                <a:t>・</a:t>
              </a:r>
              <a:r>
                <a:rPr lang="en-US" altLang="ja-JP" sz="2000" b="1" dirty="0">
                  <a:solidFill>
                    <a:srgbClr val="E94520"/>
                  </a:solidFill>
                  <a:latin typeface="MS PGothic" panose="020B0600070205080204" pitchFamily="34" charset="-128"/>
                  <a:ea typeface="MS PGothic" panose="020B0600070205080204" pitchFamily="34" charset="-128"/>
                </a:rPr>
                <a:t> </a:t>
              </a:r>
              <a:r>
                <a:rPr kumimoji="1" lang="ja-JP" altLang="en-US" sz="2000" b="1" dirty="0">
                  <a:solidFill>
                    <a:srgbClr val="E94520"/>
                  </a:solidFill>
                  <a:latin typeface="MS PGothic" panose="020B0600070205080204" pitchFamily="34" charset="-128"/>
                  <a:ea typeface="MS PGothic" panose="020B0600070205080204" pitchFamily="34" charset="-128"/>
                </a:rPr>
                <a:t>家族が、ペットと泊まれるホテルが少ない</a:t>
              </a:r>
              <a:r>
                <a:rPr lang="ja-JP" altLang="en-US" sz="2000" b="1" dirty="0">
                  <a:solidFill>
                    <a:srgbClr val="E94520"/>
                  </a:solidFill>
                  <a:latin typeface="MS PGothic" panose="020B0600070205080204" pitchFamily="34" charset="-128"/>
                  <a:ea typeface="MS PGothic" panose="020B0600070205080204" pitchFamily="34" charset="-128"/>
                </a:rPr>
                <a:t>ことを</a:t>
              </a:r>
              <a:r>
                <a:rPr kumimoji="1" lang="ja-JP" altLang="en-US" sz="2000" b="1" dirty="0">
                  <a:solidFill>
                    <a:srgbClr val="E94520"/>
                  </a:solidFill>
                  <a:latin typeface="MS PGothic" panose="020B0600070205080204" pitchFamily="34" charset="-128"/>
                  <a:ea typeface="MS PGothic" panose="020B0600070205080204" pitchFamily="34" charset="-128"/>
                </a:rPr>
                <a:t>不便に感じている。</a:t>
              </a:r>
            </a:p>
            <a:p>
              <a:pPr marL="176213"/>
              <a:r>
                <a:rPr lang="ja-JP" altLang="en-US" sz="2000" b="1" dirty="0">
                  <a:solidFill>
                    <a:srgbClr val="E94520"/>
                  </a:solidFill>
                  <a:latin typeface="MS PGothic" panose="020B0600070205080204" pitchFamily="34" charset="-128"/>
                  <a:ea typeface="MS PGothic" panose="020B0600070205080204" pitchFamily="34" charset="-128"/>
                </a:rPr>
                <a:t>・</a:t>
              </a:r>
              <a:r>
                <a:rPr lang="en-US" altLang="ja-JP" sz="2000" b="1" dirty="0">
                  <a:solidFill>
                    <a:srgbClr val="E94520"/>
                  </a:solidFill>
                  <a:latin typeface="MS PGothic" panose="020B0600070205080204" pitchFamily="34" charset="-128"/>
                  <a:ea typeface="MS PGothic" panose="020B0600070205080204" pitchFamily="34" charset="-128"/>
                </a:rPr>
                <a:t> </a:t>
              </a:r>
              <a:r>
                <a:rPr kumimoji="1" lang="ja-JP" altLang="en-US" sz="2000" b="1" dirty="0">
                  <a:solidFill>
                    <a:srgbClr val="E94520"/>
                  </a:solidFill>
                  <a:latin typeface="MS PGothic" panose="020B0600070205080204" pitchFamily="34" charset="-128"/>
                  <a:ea typeface="MS PGothic" panose="020B0600070205080204" pitchFamily="34" charset="-128"/>
                </a:rPr>
                <a:t>友人が、自宅で勉強に集中できないという不満を持っている。</a:t>
              </a:r>
            </a:p>
            <a:p>
              <a:pPr marL="176213"/>
              <a:r>
                <a:rPr lang="ja-JP" altLang="en-US" sz="2000" b="1" dirty="0">
                  <a:solidFill>
                    <a:srgbClr val="E94520"/>
                  </a:solidFill>
                  <a:latin typeface="MS PGothic" panose="020B0600070205080204" pitchFamily="34" charset="-128"/>
                  <a:ea typeface="MS PGothic" panose="020B0600070205080204" pitchFamily="34" charset="-128"/>
                </a:rPr>
                <a:t>・</a:t>
              </a:r>
              <a:r>
                <a:rPr lang="en-US" altLang="ja-JP" sz="2000" b="1" dirty="0">
                  <a:solidFill>
                    <a:srgbClr val="E94520"/>
                  </a:solidFill>
                  <a:latin typeface="MS PGothic" panose="020B0600070205080204" pitchFamily="34" charset="-128"/>
                  <a:ea typeface="MS PGothic" panose="020B0600070205080204" pitchFamily="34" charset="-128"/>
                </a:rPr>
                <a:t> </a:t>
              </a:r>
              <a:r>
                <a:rPr kumimoji="1" lang="ja-JP" altLang="en-US" sz="2000" b="1" dirty="0">
                  <a:solidFill>
                    <a:srgbClr val="E94520"/>
                  </a:solidFill>
                  <a:latin typeface="MS PGothic" panose="020B0600070205080204" pitchFamily="34" charset="-128"/>
                  <a:ea typeface="MS PGothic" panose="020B0600070205080204" pitchFamily="34" charset="-128"/>
                </a:rPr>
                <a:t>祖母が、通院に時間がかかり、不便と感じている。</a:t>
              </a:r>
            </a:p>
          </p:txBody>
        </p:sp>
        <p:sp>
          <p:nvSpPr>
            <p:cNvPr id="20" name="正方形/長方形 19">
              <a:extLst>
                <a:ext uri="{FF2B5EF4-FFF2-40B4-BE49-F238E27FC236}">
                  <a16:creationId xmlns:a16="http://schemas.microsoft.com/office/drawing/2014/main" id="{86679317-EFB2-0CDD-239E-FFDEBECAB5A1}"/>
                </a:ext>
              </a:extLst>
            </p:cNvPr>
            <p:cNvSpPr/>
            <p:nvPr/>
          </p:nvSpPr>
          <p:spPr>
            <a:xfrm>
              <a:off x="791308" y="3498633"/>
              <a:ext cx="1296000" cy="1200328"/>
            </a:xfrm>
            <a:prstGeom prst="rect">
              <a:avLst/>
            </a:prstGeom>
            <a:solidFill>
              <a:schemeClr val="tx1"/>
            </a:solidFill>
            <a:ln w="19050">
              <a:solidFill>
                <a:schemeClr val="tx1"/>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ja-JP" altLang="en-US" sz="2400" b="1" dirty="0">
                  <a:latin typeface="MS PGothic" panose="020B0600070205080204" pitchFamily="34" charset="-128"/>
                  <a:ea typeface="MS PGothic" panose="020B0600070205080204" pitchFamily="34" charset="-128"/>
                </a:rPr>
                <a:t>身近な人</a:t>
              </a:r>
            </a:p>
          </p:txBody>
        </p:sp>
      </p:grpSp>
      <p:grpSp>
        <p:nvGrpSpPr>
          <p:cNvPr id="21" name="グループ化 20">
            <a:extLst>
              <a:ext uri="{FF2B5EF4-FFF2-40B4-BE49-F238E27FC236}">
                <a16:creationId xmlns:a16="http://schemas.microsoft.com/office/drawing/2014/main" id="{ABE65BC9-57DA-31FB-B0AA-63615E9DEB01}"/>
              </a:ext>
            </a:extLst>
          </p:cNvPr>
          <p:cNvGrpSpPr/>
          <p:nvPr/>
        </p:nvGrpSpPr>
        <p:grpSpPr>
          <a:xfrm>
            <a:off x="791308" y="4812567"/>
            <a:ext cx="10597110" cy="1200328"/>
            <a:chOff x="791308" y="4812567"/>
            <a:chExt cx="10597110" cy="1200328"/>
          </a:xfrm>
        </p:grpSpPr>
        <p:sp>
          <p:nvSpPr>
            <p:cNvPr id="22" name="正方形/長方形 21">
              <a:extLst>
                <a:ext uri="{FF2B5EF4-FFF2-40B4-BE49-F238E27FC236}">
                  <a16:creationId xmlns:a16="http://schemas.microsoft.com/office/drawing/2014/main" id="{78CF2347-F72E-69A3-31CA-7788EA634F23}"/>
                </a:ext>
              </a:extLst>
            </p:cNvPr>
            <p:cNvSpPr/>
            <p:nvPr/>
          </p:nvSpPr>
          <p:spPr>
            <a:xfrm>
              <a:off x="2181131" y="4812567"/>
              <a:ext cx="9207287" cy="1200328"/>
            </a:xfrm>
            <a:prstGeom prst="rect">
              <a:avLst/>
            </a:prstGeom>
            <a:solidFill>
              <a:schemeClr val="bg1"/>
            </a:solidFill>
            <a:ln>
              <a:solidFill>
                <a:schemeClr val="tx1">
                  <a:lumMod val="75000"/>
                  <a:lumOff val="25000"/>
                </a:schemeClr>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a:r>
                <a:rPr lang="ja-JP" altLang="en-US" sz="2000" b="1" dirty="0">
                  <a:solidFill>
                    <a:srgbClr val="E94520"/>
                  </a:solidFill>
                  <a:latin typeface="MS PGothic" panose="020B0600070205080204" pitchFamily="34" charset="-128"/>
                  <a:ea typeface="MS PGothic" panose="020B0600070205080204" pitchFamily="34" charset="-128"/>
                </a:rPr>
                <a:t>・</a:t>
              </a:r>
              <a:r>
                <a:rPr lang="en-US" altLang="ja-JP" sz="2000" b="1" dirty="0">
                  <a:solidFill>
                    <a:srgbClr val="E94520"/>
                  </a:solidFill>
                  <a:latin typeface="MS PGothic" panose="020B0600070205080204" pitchFamily="34" charset="-128"/>
                  <a:ea typeface="MS PGothic" panose="020B0600070205080204" pitchFamily="34" charset="-128"/>
                </a:rPr>
                <a:t> </a:t>
              </a:r>
              <a:r>
                <a:rPr kumimoji="1" lang="ja-JP" altLang="en-US" sz="2000" b="1" dirty="0">
                  <a:solidFill>
                    <a:srgbClr val="E94520"/>
                  </a:solidFill>
                  <a:latin typeface="MS PGothic" panose="020B0600070205080204" pitchFamily="34" charset="-128"/>
                  <a:ea typeface="MS PGothic" panose="020B0600070205080204" pitchFamily="34" charset="-128"/>
                </a:rPr>
                <a:t>公共でのマナー違反（ゴミのポイ捨て、喫煙マナー）。</a:t>
              </a:r>
            </a:p>
            <a:p>
              <a:pPr marL="176213"/>
              <a:r>
                <a:rPr lang="ja-JP" altLang="en-US" sz="2000" b="1" dirty="0">
                  <a:solidFill>
                    <a:srgbClr val="E94520"/>
                  </a:solidFill>
                  <a:latin typeface="MS PGothic" panose="020B0600070205080204" pitchFamily="34" charset="-128"/>
                  <a:ea typeface="MS PGothic" panose="020B0600070205080204" pitchFamily="34" charset="-128"/>
                </a:rPr>
                <a:t>・</a:t>
              </a:r>
              <a:r>
                <a:rPr lang="en-US" altLang="ja-JP" sz="2000" b="1" dirty="0">
                  <a:solidFill>
                    <a:srgbClr val="E94520"/>
                  </a:solidFill>
                  <a:latin typeface="MS PGothic" panose="020B0600070205080204" pitchFamily="34" charset="-128"/>
                  <a:ea typeface="MS PGothic" panose="020B0600070205080204" pitchFamily="34" charset="-128"/>
                </a:rPr>
                <a:t> </a:t>
              </a:r>
              <a:r>
                <a:rPr kumimoji="1" lang="ja-JP" altLang="en-US" sz="2000" b="1" dirty="0">
                  <a:solidFill>
                    <a:srgbClr val="E94520"/>
                  </a:solidFill>
                  <a:latin typeface="MS PGothic" panose="020B0600070205080204" pitchFamily="34" charset="-128"/>
                  <a:ea typeface="MS PGothic" panose="020B0600070205080204" pitchFamily="34" charset="-128"/>
                </a:rPr>
                <a:t>朝の満員電車が社会問題になっている。</a:t>
              </a:r>
            </a:p>
            <a:p>
              <a:pPr marL="176213"/>
              <a:r>
                <a:rPr lang="ja-JP" altLang="en-US" sz="2000" b="1" dirty="0">
                  <a:solidFill>
                    <a:srgbClr val="E94520"/>
                  </a:solidFill>
                  <a:latin typeface="MS PGothic" panose="020B0600070205080204" pitchFamily="34" charset="-128"/>
                  <a:ea typeface="MS PGothic" panose="020B0600070205080204" pitchFamily="34" charset="-128"/>
                </a:rPr>
                <a:t>・</a:t>
              </a:r>
              <a:r>
                <a:rPr lang="en-US" altLang="ja-JP" sz="2000" b="1" dirty="0">
                  <a:solidFill>
                    <a:srgbClr val="E94520"/>
                  </a:solidFill>
                  <a:latin typeface="MS PGothic" panose="020B0600070205080204" pitchFamily="34" charset="-128"/>
                  <a:ea typeface="MS PGothic" panose="020B0600070205080204" pitchFamily="34" charset="-128"/>
                </a:rPr>
                <a:t> </a:t>
              </a:r>
              <a:r>
                <a:rPr kumimoji="1" lang="ja-JP" altLang="en-US" sz="2000" b="1" dirty="0">
                  <a:solidFill>
                    <a:srgbClr val="E94520"/>
                  </a:solidFill>
                  <a:latin typeface="MS PGothic" panose="020B0600070205080204" pitchFamily="34" charset="-128"/>
                  <a:ea typeface="MS PGothic" panose="020B0600070205080204" pitchFamily="34" charset="-128"/>
                </a:rPr>
                <a:t>街の公共</a:t>
              </a:r>
              <a:r>
                <a:rPr kumimoji="1" lang="en-US" altLang="ja-JP" sz="2000" b="1" dirty="0">
                  <a:solidFill>
                    <a:srgbClr val="E94520"/>
                  </a:solidFill>
                  <a:latin typeface="MS PGothic" panose="020B0600070205080204" pitchFamily="34" charset="-128"/>
                  <a:ea typeface="MS PGothic" panose="020B0600070205080204" pitchFamily="34" charset="-128"/>
                </a:rPr>
                <a:t>Wi-Fi</a:t>
              </a:r>
              <a:r>
                <a:rPr kumimoji="1" lang="ja-JP" altLang="en-US" sz="2000" b="1" dirty="0">
                  <a:solidFill>
                    <a:srgbClr val="E94520"/>
                  </a:solidFill>
                  <a:latin typeface="MS PGothic" panose="020B0600070205080204" pitchFamily="34" charset="-128"/>
                  <a:ea typeface="MS PGothic" panose="020B0600070205080204" pitchFamily="34" charset="-128"/>
                </a:rPr>
                <a:t>の接続速度が遅く、回線が不安定。</a:t>
              </a:r>
            </a:p>
          </p:txBody>
        </p:sp>
        <p:sp>
          <p:nvSpPr>
            <p:cNvPr id="23" name="正方形/長方形 22">
              <a:extLst>
                <a:ext uri="{FF2B5EF4-FFF2-40B4-BE49-F238E27FC236}">
                  <a16:creationId xmlns:a16="http://schemas.microsoft.com/office/drawing/2014/main" id="{25D4CF1C-51BF-5B73-C490-AECCD948C353}"/>
                </a:ext>
              </a:extLst>
            </p:cNvPr>
            <p:cNvSpPr/>
            <p:nvPr/>
          </p:nvSpPr>
          <p:spPr>
            <a:xfrm>
              <a:off x="791308" y="4812567"/>
              <a:ext cx="1296000" cy="1200328"/>
            </a:xfrm>
            <a:prstGeom prst="rect">
              <a:avLst/>
            </a:prstGeom>
            <a:solidFill>
              <a:schemeClr val="tx1"/>
            </a:solidFill>
            <a:ln w="19050">
              <a:solidFill>
                <a:schemeClr val="tx1"/>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MS PGothic" panose="020B0600070205080204" pitchFamily="34" charset="-128"/>
                  <a:ea typeface="MS PGothic" panose="020B0600070205080204" pitchFamily="34" charset="-128"/>
                </a:rPr>
                <a:t>社会</a:t>
              </a:r>
            </a:p>
          </p:txBody>
        </p:sp>
      </p:grpSp>
    </p:spTree>
    <p:extLst>
      <p:ext uri="{BB962C8B-B14F-4D97-AF65-F5344CB8AC3E}">
        <p14:creationId xmlns:p14="http://schemas.microsoft.com/office/powerpoint/2010/main" val="2194437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A0043-7F2B-718C-1775-99F37DB318E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B172605-00FB-F4BC-69FB-76F62E4F3D18}"/>
              </a:ext>
            </a:extLst>
          </p:cNvPr>
          <p:cNvSpPr>
            <a:spLocks noGrp="1"/>
          </p:cNvSpPr>
          <p:nvPr>
            <p:ph type="title"/>
          </p:nvPr>
        </p:nvSpPr>
        <p:spPr>
          <a:xfrm>
            <a:off x="838200" y="353962"/>
            <a:ext cx="10515600" cy="588227"/>
          </a:xfrm>
        </p:spPr>
        <p:txBody>
          <a:bodyPr/>
          <a:lstStyle/>
          <a:p>
            <a:r>
              <a:rPr lang="ja-JP" altLang="en-US">
                <a:latin typeface="MS PGothic" panose="020B0600070205080204" pitchFamily="34" charset="-128"/>
                <a:ea typeface="MS PGothic" panose="020B0600070205080204" pitchFamily="34" charset="-128"/>
              </a:rPr>
              <a:t>ワーク</a:t>
            </a:r>
            <a:r>
              <a:rPr lang="en-US" altLang="ja-JP" dirty="0">
                <a:latin typeface="MS PGothic" panose="020B0600070205080204" pitchFamily="34" charset="-128"/>
                <a:ea typeface="MS PGothic" panose="020B0600070205080204" pitchFamily="34" charset="-128"/>
              </a:rPr>
              <a:t> [1] </a:t>
            </a:r>
            <a:r>
              <a:rPr lang="ja-JP" altLang="en-US">
                <a:latin typeface="MS PGothic" panose="020B0600070205080204" pitchFamily="34" charset="-128"/>
                <a:ea typeface="MS PGothic" panose="020B0600070205080204" pitchFamily="34" charset="-128"/>
              </a:rPr>
              <a:t>個人で課題を発見する</a:t>
            </a:r>
            <a:r>
              <a:rPr lang="en-US" altLang="ja-JP" dirty="0">
                <a:latin typeface="MS PGothic" panose="020B0600070205080204" pitchFamily="34" charset="-128"/>
                <a:ea typeface="MS PGothic" panose="020B0600070205080204" pitchFamily="34" charset="-128"/>
              </a:rPr>
              <a:t> (8</a:t>
            </a:r>
            <a:r>
              <a:rPr lang="ja-JP" altLang="en-US">
                <a:latin typeface="MS PGothic" panose="020B0600070205080204" pitchFamily="34" charset="-128"/>
                <a:ea typeface="MS PGothic" panose="020B0600070205080204" pitchFamily="34" charset="-128"/>
              </a:rPr>
              <a:t>分</a:t>
            </a:r>
            <a:r>
              <a:rPr lang="en-US" altLang="ja-JP" dirty="0">
                <a:latin typeface="MS PGothic" panose="020B0600070205080204" pitchFamily="34" charset="-128"/>
                <a:ea typeface="MS PGothic" panose="020B0600070205080204" pitchFamily="34" charset="-128"/>
              </a:rPr>
              <a:t>)</a:t>
            </a:r>
            <a:endParaRPr kumimoji="1" lang="ja-JP" altLang="en-US" dirty="0"/>
          </a:p>
        </p:txBody>
      </p:sp>
      <p:sp>
        <p:nvSpPr>
          <p:cNvPr id="3" name="テキスト ボックス 2">
            <a:extLst>
              <a:ext uri="{FF2B5EF4-FFF2-40B4-BE49-F238E27FC236}">
                <a16:creationId xmlns:a16="http://schemas.microsoft.com/office/drawing/2014/main" id="{E913D49E-A106-62C9-6C21-C8DB1A5B8E17}"/>
              </a:ext>
            </a:extLst>
          </p:cNvPr>
          <p:cNvSpPr txBox="1"/>
          <p:nvPr/>
        </p:nvSpPr>
        <p:spPr>
          <a:xfrm>
            <a:off x="327082" y="1099060"/>
            <a:ext cx="11542644" cy="95410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自分や身近な人、社会に目を向けて感じる</a:t>
            </a:r>
            <a:endPar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「不便」</a:t>
            </a:r>
            <a:r>
              <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 </a:t>
            </a: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「不満」</a:t>
            </a:r>
            <a:r>
              <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 </a:t>
            </a: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「不足」</a:t>
            </a:r>
            <a:r>
              <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 </a:t>
            </a: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「不快」について、課題を書き出す。</a:t>
            </a:r>
            <a:endParaRPr kumimoji="1" lang="ja-JP" altLang="en-US" sz="11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 name="正方形/長方形 5">
            <a:extLst>
              <a:ext uri="{FF2B5EF4-FFF2-40B4-BE49-F238E27FC236}">
                <a16:creationId xmlns:a16="http://schemas.microsoft.com/office/drawing/2014/main" id="{55ECE842-C86F-A875-ED19-72FBF717AC24}"/>
              </a:ext>
            </a:extLst>
          </p:cNvPr>
          <p:cNvSpPr/>
          <p:nvPr/>
        </p:nvSpPr>
        <p:spPr>
          <a:xfrm>
            <a:off x="484224" y="431373"/>
            <a:ext cx="1296000" cy="4334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bg1"/>
                </a:solidFill>
                <a:latin typeface="MS PGothic" panose="020B0600070205080204" pitchFamily="34" charset="-128"/>
                <a:ea typeface="MS PGothic" panose="020B0600070205080204" pitchFamily="34" charset="-128"/>
              </a:rPr>
              <a:t>ワークシート</a:t>
            </a:r>
            <a:endParaRPr lang="en-US" altLang="ja-JP" sz="1400" b="1" dirty="0">
              <a:solidFill>
                <a:schemeClr val="bg1"/>
              </a:solidFill>
              <a:latin typeface="MS PGothic" panose="020B0600070205080204" pitchFamily="34" charset="-128"/>
              <a:ea typeface="MS PGothic" panose="020B0600070205080204" pitchFamily="34" charset="-128"/>
            </a:endParaRPr>
          </a:p>
          <a:p>
            <a:pPr algn="ctr"/>
            <a:r>
              <a:rPr lang="pt-PT" altLang="ja-JP" sz="1400" b="1" dirty="0">
                <a:solidFill>
                  <a:schemeClr val="bg1"/>
                </a:solidFill>
                <a:latin typeface="MS PGothic" panose="020B0600070205080204" pitchFamily="34" charset="-128"/>
                <a:ea typeface="MS PGothic" panose="020B0600070205080204" pitchFamily="34" charset="-128"/>
              </a:rPr>
              <a:t>BC01-①-1</a:t>
            </a:r>
          </a:p>
        </p:txBody>
      </p:sp>
      <p:grpSp>
        <p:nvGrpSpPr>
          <p:cNvPr id="10" name="グループ化 9">
            <a:extLst>
              <a:ext uri="{FF2B5EF4-FFF2-40B4-BE49-F238E27FC236}">
                <a16:creationId xmlns:a16="http://schemas.microsoft.com/office/drawing/2014/main" id="{58BEB4C7-C105-A6E6-C35B-D419870FDE33}"/>
              </a:ext>
            </a:extLst>
          </p:cNvPr>
          <p:cNvGrpSpPr/>
          <p:nvPr/>
        </p:nvGrpSpPr>
        <p:grpSpPr>
          <a:xfrm>
            <a:off x="791308" y="2184699"/>
            <a:ext cx="10597110" cy="1200328"/>
            <a:chOff x="838200" y="2313652"/>
            <a:chExt cx="10597110" cy="1200328"/>
          </a:xfrm>
        </p:grpSpPr>
        <p:sp>
          <p:nvSpPr>
            <p:cNvPr id="8" name="正方形/長方形 7">
              <a:extLst>
                <a:ext uri="{FF2B5EF4-FFF2-40B4-BE49-F238E27FC236}">
                  <a16:creationId xmlns:a16="http://schemas.microsoft.com/office/drawing/2014/main" id="{BE116C8C-526B-7A19-19F6-C994E27855A8}"/>
                </a:ext>
              </a:extLst>
            </p:cNvPr>
            <p:cNvSpPr/>
            <p:nvPr/>
          </p:nvSpPr>
          <p:spPr>
            <a:xfrm>
              <a:off x="2228023" y="2313652"/>
              <a:ext cx="9207287" cy="1200328"/>
            </a:xfrm>
            <a:prstGeom prst="rect">
              <a:avLst/>
            </a:prstGeom>
            <a:solidFill>
              <a:schemeClr val="bg1"/>
            </a:solidFill>
            <a:ln>
              <a:solidFill>
                <a:schemeClr val="tx1">
                  <a:lumMod val="75000"/>
                  <a:lumOff val="25000"/>
                </a:schemeClr>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a:endParaRPr kumimoji="1" lang="ja-JP" altLang="en-US" sz="2000" b="1" dirty="0">
                <a:solidFill>
                  <a:srgbClr val="E94520"/>
                </a:solidFill>
                <a:latin typeface="MS PGothic" panose="020B0600070205080204" pitchFamily="34" charset="-128"/>
                <a:ea typeface="MS PGothic" panose="020B0600070205080204" pitchFamily="34" charset="-128"/>
              </a:endParaRPr>
            </a:p>
          </p:txBody>
        </p:sp>
        <p:sp>
          <p:nvSpPr>
            <p:cNvPr id="9" name="正方形/長方形 8">
              <a:extLst>
                <a:ext uri="{FF2B5EF4-FFF2-40B4-BE49-F238E27FC236}">
                  <a16:creationId xmlns:a16="http://schemas.microsoft.com/office/drawing/2014/main" id="{C9A7361A-DF43-FB03-3737-624D8747DD08}"/>
                </a:ext>
              </a:extLst>
            </p:cNvPr>
            <p:cNvSpPr/>
            <p:nvPr/>
          </p:nvSpPr>
          <p:spPr>
            <a:xfrm>
              <a:off x="838200" y="2313652"/>
              <a:ext cx="1296000" cy="1200328"/>
            </a:xfrm>
            <a:prstGeom prst="rect">
              <a:avLst/>
            </a:prstGeom>
            <a:solidFill>
              <a:schemeClr val="tx1"/>
            </a:solidFill>
            <a:ln w="19050">
              <a:solidFill>
                <a:schemeClr val="tx1"/>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MS PGothic" panose="020B0600070205080204" pitchFamily="34" charset="-128"/>
                  <a:ea typeface="MS PGothic" panose="020B0600070205080204" pitchFamily="34" charset="-128"/>
                </a:rPr>
                <a:t>自分</a:t>
              </a:r>
            </a:p>
          </p:txBody>
        </p:sp>
      </p:grpSp>
      <p:grpSp>
        <p:nvGrpSpPr>
          <p:cNvPr id="7" name="グループ化 6">
            <a:extLst>
              <a:ext uri="{FF2B5EF4-FFF2-40B4-BE49-F238E27FC236}">
                <a16:creationId xmlns:a16="http://schemas.microsoft.com/office/drawing/2014/main" id="{14B3937D-8228-A70B-69DE-102FF9AF70E7}"/>
              </a:ext>
            </a:extLst>
          </p:cNvPr>
          <p:cNvGrpSpPr/>
          <p:nvPr/>
        </p:nvGrpSpPr>
        <p:grpSpPr>
          <a:xfrm>
            <a:off x="791308" y="3498633"/>
            <a:ext cx="10597110" cy="1200328"/>
            <a:chOff x="791308" y="3498633"/>
            <a:chExt cx="10597110" cy="1200328"/>
          </a:xfrm>
        </p:grpSpPr>
        <p:sp>
          <p:nvSpPr>
            <p:cNvPr id="15" name="正方形/長方形 14">
              <a:extLst>
                <a:ext uri="{FF2B5EF4-FFF2-40B4-BE49-F238E27FC236}">
                  <a16:creationId xmlns:a16="http://schemas.microsoft.com/office/drawing/2014/main" id="{6A022D6B-3799-6040-BEE7-1A90165F4D0C}"/>
                </a:ext>
              </a:extLst>
            </p:cNvPr>
            <p:cNvSpPr/>
            <p:nvPr/>
          </p:nvSpPr>
          <p:spPr>
            <a:xfrm>
              <a:off x="2181131" y="3498633"/>
              <a:ext cx="9207287" cy="1200328"/>
            </a:xfrm>
            <a:prstGeom prst="rect">
              <a:avLst/>
            </a:prstGeom>
            <a:solidFill>
              <a:schemeClr val="bg1"/>
            </a:solidFill>
            <a:ln>
              <a:solidFill>
                <a:schemeClr val="tx1">
                  <a:lumMod val="75000"/>
                  <a:lumOff val="25000"/>
                </a:schemeClr>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a:endParaRPr lang="ja-JP" altLang="en-US" sz="2000" b="1" dirty="0">
                <a:solidFill>
                  <a:srgbClr val="E94520"/>
                </a:solidFill>
                <a:latin typeface="MS PGothic" panose="020B0600070205080204" pitchFamily="34" charset="-128"/>
                <a:ea typeface="MS PGothic" panose="020B0600070205080204" pitchFamily="34" charset="-128"/>
              </a:endParaRPr>
            </a:p>
          </p:txBody>
        </p:sp>
        <p:sp>
          <p:nvSpPr>
            <p:cNvPr id="16" name="正方形/長方形 15">
              <a:extLst>
                <a:ext uri="{FF2B5EF4-FFF2-40B4-BE49-F238E27FC236}">
                  <a16:creationId xmlns:a16="http://schemas.microsoft.com/office/drawing/2014/main" id="{DA6B4A3C-5657-2FC2-D4CB-389C459A5FEF}"/>
                </a:ext>
              </a:extLst>
            </p:cNvPr>
            <p:cNvSpPr/>
            <p:nvPr/>
          </p:nvSpPr>
          <p:spPr>
            <a:xfrm>
              <a:off x="791308" y="3498633"/>
              <a:ext cx="1296000" cy="1200328"/>
            </a:xfrm>
            <a:prstGeom prst="rect">
              <a:avLst/>
            </a:prstGeom>
            <a:solidFill>
              <a:schemeClr val="tx1"/>
            </a:solidFill>
            <a:ln w="19050">
              <a:solidFill>
                <a:schemeClr val="tx1"/>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ja-JP" altLang="en-US" sz="2400" b="1" dirty="0">
                  <a:latin typeface="MS PGothic" panose="020B0600070205080204" pitchFamily="34" charset="-128"/>
                  <a:ea typeface="MS PGothic" panose="020B0600070205080204" pitchFamily="34" charset="-128"/>
                </a:rPr>
                <a:t>身近な人</a:t>
              </a:r>
            </a:p>
          </p:txBody>
        </p:sp>
      </p:grpSp>
      <p:grpSp>
        <p:nvGrpSpPr>
          <p:cNvPr id="13" name="グループ化 12">
            <a:extLst>
              <a:ext uri="{FF2B5EF4-FFF2-40B4-BE49-F238E27FC236}">
                <a16:creationId xmlns:a16="http://schemas.microsoft.com/office/drawing/2014/main" id="{D4493E2A-8630-3813-C518-7BF6ACD47B49}"/>
              </a:ext>
            </a:extLst>
          </p:cNvPr>
          <p:cNvGrpSpPr/>
          <p:nvPr/>
        </p:nvGrpSpPr>
        <p:grpSpPr>
          <a:xfrm>
            <a:off x="791308" y="4812567"/>
            <a:ext cx="10597110" cy="1200328"/>
            <a:chOff x="791308" y="4812567"/>
            <a:chExt cx="10597110" cy="1200328"/>
          </a:xfrm>
        </p:grpSpPr>
        <p:sp>
          <p:nvSpPr>
            <p:cNvPr id="18" name="正方形/長方形 17">
              <a:extLst>
                <a:ext uri="{FF2B5EF4-FFF2-40B4-BE49-F238E27FC236}">
                  <a16:creationId xmlns:a16="http://schemas.microsoft.com/office/drawing/2014/main" id="{7D90B51E-8E69-A295-D1FE-AFEAC13DB390}"/>
                </a:ext>
              </a:extLst>
            </p:cNvPr>
            <p:cNvSpPr/>
            <p:nvPr/>
          </p:nvSpPr>
          <p:spPr>
            <a:xfrm>
              <a:off x="2181131" y="4812567"/>
              <a:ext cx="9207287" cy="1200328"/>
            </a:xfrm>
            <a:prstGeom prst="rect">
              <a:avLst/>
            </a:prstGeom>
            <a:solidFill>
              <a:schemeClr val="bg1"/>
            </a:solidFill>
            <a:ln>
              <a:solidFill>
                <a:schemeClr val="tx1">
                  <a:lumMod val="75000"/>
                  <a:lumOff val="25000"/>
                </a:schemeClr>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a:endParaRPr lang="ja-JP" altLang="en-US" sz="2000" b="1" dirty="0">
                <a:solidFill>
                  <a:srgbClr val="E94520"/>
                </a:solidFill>
                <a:latin typeface="MS PGothic" panose="020B0600070205080204" pitchFamily="34" charset="-128"/>
                <a:ea typeface="MS PGothic" panose="020B0600070205080204" pitchFamily="34" charset="-128"/>
              </a:endParaRPr>
            </a:p>
          </p:txBody>
        </p:sp>
        <p:sp>
          <p:nvSpPr>
            <p:cNvPr id="19" name="正方形/長方形 18">
              <a:extLst>
                <a:ext uri="{FF2B5EF4-FFF2-40B4-BE49-F238E27FC236}">
                  <a16:creationId xmlns:a16="http://schemas.microsoft.com/office/drawing/2014/main" id="{05F71E5E-26BA-65ED-1480-F4A8384D153E}"/>
                </a:ext>
              </a:extLst>
            </p:cNvPr>
            <p:cNvSpPr/>
            <p:nvPr/>
          </p:nvSpPr>
          <p:spPr>
            <a:xfrm>
              <a:off x="791308" y="4812567"/>
              <a:ext cx="1296000" cy="1200328"/>
            </a:xfrm>
            <a:prstGeom prst="rect">
              <a:avLst/>
            </a:prstGeom>
            <a:solidFill>
              <a:schemeClr val="tx1"/>
            </a:solidFill>
            <a:ln w="19050">
              <a:solidFill>
                <a:schemeClr val="tx1"/>
              </a:solidFill>
            </a:ln>
            <a:effectLst>
              <a:outerShdw dist="88900" dir="2700000" algn="ctr" rotWithShape="0">
                <a:schemeClr val="bg2">
                  <a:lumMod val="9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MS PGothic" panose="020B0600070205080204" pitchFamily="34" charset="-128"/>
                  <a:ea typeface="MS PGothic" panose="020B0600070205080204" pitchFamily="34" charset="-128"/>
                </a:rPr>
                <a:t>社会</a:t>
              </a:r>
            </a:p>
          </p:txBody>
        </p:sp>
      </p:grpSp>
    </p:spTree>
    <p:extLst>
      <p:ext uri="{BB962C8B-B14F-4D97-AF65-F5344CB8AC3E}">
        <p14:creationId xmlns:p14="http://schemas.microsoft.com/office/powerpoint/2010/main" val="769475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0E36D-82E7-FA73-2B96-4539673E4478}"/>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6771D03D-A3BA-3279-41AB-A95608E3B9F5}"/>
              </a:ext>
            </a:extLst>
          </p:cNvPr>
          <p:cNvGrpSpPr/>
          <p:nvPr/>
        </p:nvGrpSpPr>
        <p:grpSpPr>
          <a:xfrm>
            <a:off x="3042888" y="1119672"/>
            <a:ext cx="2129353" cy="648000"/>
            <a:chOff x="3447535" y="814871"/>
            <a:chExt cx="2129353" cy="648000"/>
          </a:xfrm>
        </p:grpSpPr>
        <p:sp>
          <p:nvSpPr>
            <p:cNvPr id="3" name="四角形: 角を丸くする 2">
              <a:extLst>
                <a:ext uri="{FF2B5EF4-FFF2-40B4-BE49-F238E27FC236}">
                  <a16:creationId xmlns:a16="http://schemas.microsoft.com/office/drawing/2014/main" id="{DEBDED09-DD6F-1A7D-C64A-95693E6BD6E1}"/>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dirty="0">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5</a:t>
              </a:r>
              <a:r>
                <a:rPr lang="ja-JP" altLang="en-US" sz="2400" b="1" dirty="0">
                  <a:solidFill>
                    <a:schemeClr val="bg1"/>
                  </a:solidFill>
                  <a:latin typeface="MS PGothic" panose="020B0600070205080204" pitchFamily="34" charset="-128"/>
                  <a:ea typeface="MS PGothic" panose="020B0600070205080204" pitchFamily="34" charset="-128"/>
                </a:rPr>
                <a:t>分</a:t>
              </a:r>
            </a:p>
          </p:txBody>
        </p:sp>
        <p:pic>
          <p:nvPicPr>
            <p:cNvPr id="4" name="グラフィックス 3" descr="砂時計: 終了 単色塗りつぶし">
              <a:extLst>
                <a:ext uri="{FF2B5EF4-FFF2-40B4-BE49-F238E27FC236}">
                  <a16:creationId xmlns:a16="http://schemas.microsoft.com/office/drawing/2014/main" id="{CBAFCC97-2C36-0590-B62D-1D55638AFA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sp>
        <p:nvSpPr>
          <p:cNvPr id="5" name="正方形/長方形 4">
            <a:extLst>
              <a:ext uri="{FF2B5EF4-FFF2-40B4-BE49-F238E27FC236}">
                <a16:creationId xmlns:a16="http://schemas.microsoft.com/office/drawing/2014/main" id="{918EBABB-B06E-3701-2825-B20BD930569D}"/>
              </a:ext>
            </a:extLst>
          </p:cNvPr>
          <p:cNvSpPr/>
          <p:nvPr/>
        </p:nvSpPr>
        <p:spPr>
          <a:xfrm>
            <a:off x="550983" y="2223746"/>
            <a:ext cx="11078310" cy="2594440"/>
          </a:xfrm>
          <a:prstGeom prst="rect">
            <a:avLst/>
          </a:prstGeom>
          <a:solidFill>
            <a:schemeClr val="bg1"/>
          </a:solidFill>
          <a:ln>
            <a:solidFill>
              <a:srgbClr val="E94520"/>
            </a:solidFill>
          </a:ln>
          <a:effectLst>
            <a:outerShdw dist="2413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チーム</a:t>
            </a: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を決める</a:t>
            </a:r>
            <a:endPar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nvGrpSpPr>
          <p:cNvPr id="10" name="グループ化 9">
            <a:extLst>
              <a:ext uri="{FF2B5EF4-FFF2-40B4-BE49-F238E27FC236}">
                <a16:creationId xmlns:a16="http://schemas.microsoft.com/office/drawing/2014/main" id="{514A1338-4C89-82EA-4C48-6C38FB472885}"/>
              </a:ext>
            </a:extLst>
          </p:cNvPr>
          <p:cNvGrpSpPr/>
          <p:nvPr/>
        </p:nvGrpSpPr>
        <p:grpSpPr>
          <a:xfrm>
            <a:off x="609602" y="1119672"/>
            <a:ext cx="2304000" cy="648000"/>
            <a:chOff x="609602" y="1119672"/>
            <a:chExt cx="2304000" cy="648000"/>
          </a:xfrm>
        </p:grpSpPr>
        <p:sp>
          <p:nvSpPr>
            <p:cNvPr id="7" name="四角形: 角を丸くする 6">
              <a:extLst>
                <a:ext uri="{FF2B5EF4-FFF2-40B4-BE49-F238E27FC236}">
                  <a16:creationId xmlns:a16="http://schemas.microsoft.com/office/drawing/2014/main" id="{3849F89F-1561-3BE8-F5C7-2FC4549030D4}"/>
                </a:ext>
              </a:extLst>
            </p:cNvPr>
            <p:cNvSpPr/>
            <p:nvPr/>
          </p:nvSpPr>
          <p:spPr>
            <a:xfrm>
              <a:off x="609602" y="1119672"/>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授業 </a:t>
              </a:r>
              <a:r>
                <a:rPr lang="en-US" altLang="ja-JP" sz="2400" b="1" dirty="0">
                  <a:solidFill>
                    <a:schemeClr val="bg1"/>
                  </a:solidFill>
                  <a:latin typeface="MS PGothic" panose="020B0600070205080204" pitchFamily="34" charset="-128"/>
                  <a:ea typeface="MS PGothic" panose="020B0600070205080204" pitchFamily="34" charset="-128"/>
                </a:rPr>
                <a:t>[3]</a:t>
              </a:r>
            </a:p>
          </p:txBody>
        </p:sp>
        <p:pic>
          <p:nvPicPr>
            <p:cNvPr id="9" name="図 8">
              <a:extLst>
                <a:ext uri="{FF2B5EF4-FFF2-40B4-BE49-F238E27FC236}">
                  <a16:creationId xmlns:a16="http://schemas.microsoft.com/office/drawing/2014/main" id="{91F2966D-EE2C-45BA-02CA-91C2ED1CB40D}"/>
                </a:ext>
              </a:extLst>
            </p:cNvPr>
            <p:cNvPicPr>
              <a:picLocks noChangeAspect="1"/>
            </p:cNvPicPr>
            <p:nvPr/>
          </p:nvPicPr>
          <p:blipFill>
            <a:blip r:embed="rId4">
              <a:clrChange>
                <a:clrFrom>
                  <a:srgbClr val="FFFFFF"/>
                </a:clrFrom>
                <a:clrTo>
                  <a:srgbClr val="FFFFFF">
                    <a:alpha val="0"/>
                  </a:srgbClr>
                </a:clrTo>
              </a:clrChange>
              <a:alphaModFix/>
              <a:biLevel thresh="25000"/>
              <a:extLst>
                <a:ext uri="{28A0092B-C50C-407E-A947-70E740481C1C}">
                  <a14:useLocalDpi xmlns:a14="http://schemas.microsoft.com/office/drawing/2010/main" val="0"/>
                </a:ext>
              </a:extLst>
            </a:blip>
            <a:srcRect l="603" r="1132"/>
            <a:stretch/>
          </p:blipFill>
          <p:spPr>
            <a:xfrm>
              <a:off x="878488" y="1196848"/>
              <a:ext cx="498367" cy="507161"/>
            </a:xfrm>
            <a:prstGeom prst="rect">
              <a:avLst/>
            </a:prstGeom>
          </p:spPr>
        </p:pic>
      </p:grpSp>
    </p:spTree>
    <p:extLst>
      <p:ext uri="{BB962C8B-B14F-4D97-AF65-F5344CB8AC3E}">
        <p14:creationId xmlns:p14="http://schemas.microsoft.com/office/powerpoint/2010/main" val="1347188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491E-49D7-94BC-E077-30F26218BE18}"/>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B576D646-F85C-F460-5E88-137D2D0A2E4D}"/>
              </a:ext>
            </a:extLst>
          </p:cNvPr>
          <p:cNvSpPr/>
          <p:nvPr/>
        </p:nvSpPr>
        <p:spPr>
          <a:xfrm>
            <a:off x="6296809" y="1580358"/>
            <a:ext cx="5066160" cy="3816000"/>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7360106-D3CC-5EBD-5431-865D4EC3529D}"/>
              </a:ext>
            </a:extLst>
          </p:cNvPr>
          <p:cNvSpPr/>
          <p:nvPr/>
        </p:nvSpPr>
        <p:spPr>
          <a:xfrm>
            <a:off x="839788" y="1580358"/>
            <a:ext cx="5066160" cy="3816000"/>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B7F3669E-7E85-D996-9DE9-B1672A66E25E}"/>
              </a:ext>
            </a:extLst>
          </p:cNvPr>
          <p:cNvSpPr/>
          <p:nvPr/>
        </p:nvSpPr>
        <p:spPr>
          <a:xfrm>
            <a:off x="2041531" y="2946592"/>
            <a:ext cx="2347588" cy="23475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AC62322F-687F-2BC6-EA19-3A584F7C106E}"/>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チームを決めるポイント</a:t>
            </a:r>
            <a:endParaRPr kumimoji="1" lang="ja-JP" altLang="en-US" dirty="0"/>
          </a:p>
        </p:txBody>
      </p:sp>
      <p:sp>
        <p:nvSpPr>
          <p:cNvPr id="8" name="タイトル 4">
            <a:extLst>
              <a:ext uri="{FF2B5EF4-FFF2-40B4-BE49-F238E27FC236}">
                <a16:creationId xmlns:a16="http://schemas.microsoft.com/office/drawing/2014/main" id="{896F2542-D09E-90B5-9FD9-F9929724F34F}"/>
              </a:ext>
            </a:extLst>
          </p:cNvPr>
          <p:cNvSpPr txBox="1">
            <a:spLocks/>
          </p:cNvSpPr>
          <p:nvPr/>
        </p:nvSpPr>
        <p:spPr>
          <a:xfrm>
            <a:off x="838201" y="1930912"/>
            <a:ext cx="5378713" cy="954107"/>
          </a:xfrm>
          <a:prstGeom prst="rect">
            <a:avLst/>
          </a:prstGeom>
          <a:noFill/>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pPr algn="l">
              <a:lnSpc>
                <a:spcPct val="100000"/>
              </a:lnSpc>
            </a:pPr>
            <a:r>
              <a:rPr lang="en-US" altLang="ja-JP" sz="2800" dirty="0">
                <a:solidFill>
                  <a:schemeClr val="tx1"/>
                </a:solidFill>
                <a:latin typeface="MS PGothic" panose="020B0600070205080204" pitchFamily="34" charset="-128"/>
                <a:ea typeface="MS PGothic" panose="020B0600070205080204" pitchFamily="34" charset="-128"/>
              </a:rPr>
              <a:t>2</a:t>
            </a:r>
            <a:r>
              <a:rPr lang="ja-JP" altLang="en-US" sz="2800" dirty="0">
                <a:solidFill>
                  <a:schemeClr val="tx1"/>
                </a:solidFill>
                <a:latin typeface="MS PGothic" panose="020B0600070205080204" pitchFamily="34" charset="-128"/>
                <a:ea typeface="MS PGothic" panose="020B0600070205080204" pitchFamily="34" charset="-128"/>
              </a:rPr>
              <a:t>名</a:t>
            </a:r>
            <a:r>
              <a:rPr lang="en-US" altLang="ja-JP" sz="2800" dirty="0">
                <a:solidFill>
                  <a:schemeClr val="tx1"/>
                </a:solidFill>
                <a:latin typeface="MS PGothic" panose="020B0600070205080204" pitchFamily="34" charset="-128"/>
                <a:ea typeface="MS PGothic" panose="020B0600070205080204" pitchFamily="34" charset="-128"/>
              </a:rPr>
              <a:t>〜5</a:t>
            </a:r>
            <a:r>
              <a:rPr lang="ja-JP" altLang="en-US" sz="2800" dirty="0">
                <a:solidFill>
                  <a:schemeClr val="tx1"/>
                </a:solidFill>
                <a:latin typeface="MS PGothic" panose="020B0600070205080204" pitchFamily="34" charset="-128"/>
                <a:ea typeface="MS PGothic" panose="020B0600070205080204" pitchFamily="34" charset="-128"/>
              </a:rPr>
              <a:t>名のチームを推奨します。</a:t>
            </a:r>
            <a:endParaRPr lang="en-US" altLang="ja-JP" sz="2800" dirty="0">
              <a:solidFill>
                <a:schemeClr val="tx1"/>
              </a:solidFill>
              <a:latin typeface="MS PGothic" panose="020B0600070205080204" pitchFamily="34" charset="-128"/>
              <a:ea typeface="MS PGothic" panose="020B0600070205080204" pitchFamily="34" charset="-128"/>
            </a:endParaRPr>
          </a:p>
          <a:p>
            <a:pPr algn="l">
              <a:lnSpc>
                <a:spcPct val="100000"/>
              </a:lnSpc>
            </a:pPr>
            <a:r>
              <a:rPr lang="en-US" altLang="ja-JP" sz="2800" dirty="0">
                <a:solidFill>
                  <a:schemeClr val="tx1"/>
                </a:solidFill>
                <a:latin typeface="MS PGothic" panose="020B0600070205080204" pitchFamily="34" charset="-128"/>
                <a:ea typeface="MS PGothic" panose="020B0600070205080204" pitchFamily="34" charset="-128"/>
              </a:rPr>
              <a:t>※</a:t>
            </a:r>
            <a:r>
              <a:rPr lang="ja-JP" altLang="en-US" sz="2800" dirty="0">
                <a:solidFill>
                  <a:schemeClr val="tx1"/>
                </a:solidFill>
                <a:latin typeface="MS PGothic" panose="020B0600070205080204" pitchFamily="34" charset="-128"/>
                <a:ea typeface="MS PGothic" panose="020B0600070205080204" pitchFamily="34" charset="-128"/>
              </a:rPr>
              <a:t>個人での実施も可</a:t>
            </a:r>
          </a:p>
        </p:txBody>
      </p:sp>
      <p:sp>
        <p:nvSpPr>
          <p:cNvPr id="14" name="タイトル 4">
            <a:extLst>
              <a:ext uri="{FF2B5EF4-FFF2-40B4-BE49-F238E27FC236}">
                <a16:creationId xmlns:a16="http://schemas.microsoft.com/office/drawing/2014/main" id="{8606990F-689D-8A96-30DE-5481D6C9C521}"/>
              </a:ext>
            </a:extLst>
          </p:cNvPr>
          <p:cNvSpPr txBox="1">
            <a:spLocks/>
          </p:cNvSpPr>
          <p:nvPr/>
        </p:nvSpPr>
        <p:spPr>
          <a:xfrm>
            <a:off x="6350292" y="1921169"/>
            <a:ext cx="5214180" cy="954107"/>
          </a:xfrm>
          <a:prstGeom prst="rect">
            <a:avLst/>
          </a:prstGeom>
          <a:noFill/>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pPr algn="l">
              <a:lnSpc>
                <a:spcPct val="100000"/>
              </a:lnSpc>
            </a:pPr>
            <a:r>
              <a:rPr lang="ja-JP" altLang="en-US" sz="2800" dirty="0">
                <a:solidFill>
                  <a:schemeClr val="tx1"/>
                </a:solidFill>
                <a:latin typeface="MS PGothic" panose="020B0600070205080204" pitchFamily="34" charset="-128"/>
                <a:ea typeface="MS PGothic" panose="020B0600070205080204" pitchFamily="34" charset="-128"/>
              </a:rPr>
              <a:t>チームの中でどんな役割なら</a:t>
            </a:r>
            <a:endParaRPr lang="en-US" altLang="ja-JP" sz="2800" dirty="0">
              <a:solidFill>
                <a:schemeClr val="tx1"/>
              </a:solidFill>
              <a:latin typeface="MS PGothic" panose="020B0600070205080204" pitchFamily="34" charset="-128"/>
              <a:ea typeface="MS PGothic" panose="020B0600070205080204" pitchFamily="34" charset="-128"/>
            </a:endParaRPr>
          </a:p>
          <a:p>
            <a:pPr algn="l">
              <a:lnSpc>
                <a:spcPct val="100000"/>
              </a:lnSpc>
            </a:pPr>
            <a:r>
              <a:rPr lang="ja-JP" altLang="en-US" sz="2800" dirty="0">
                <a:solidFill>
                  <a:schemeClr val="tx1"/>
                </a:solidFill>
                <a:latin typeface="MS PGothic" panose="020B0600070205080204" pitchFamily="34" charset="-128"/>
                <a:ea typeface="MS PGothic" panose="020B0600070205080204" pitchFamily="34" charset="-128"/>
              </a:rPr>
              <a:t>活躍ができそうかを考えてみる。</a:t>
            </a:r>
          </a:p>
        </p:txBody>
      </p:sp>
      <p:sp>
        <p:nvSpPr>
          <p:cNvPr id="15" name="三角形 17">
            <a:extLst>
              <a:ext uri="{FF2B5EF4-FFF2-40B4-BE49-F238E27FC236}">
                <a16:creationId xmlns:a16="http://schemas.microsoft.com/office/drawing/2014/main" id="{4A8FE6E3-92C6-BBDE-1CCA-DBB4773CF4C8}"/>
              </a:ext>
            </a:extLst>
          </p:cNvPr>
          <p:cNvSpPr>
            <a:spLocks noChangeAspect="1"/>
          </p:cNvSpPr>
          <p:nvPr/>
        </p:nvSpPr>
        <p:spPr>
          <a:xfrm rot="10800000">
            <a:off x="5824555" y="5137993"/>
            <a:ext cx="542890" cy="353565"/>
          </a:xfrm>
          <a:prstGeom prst="triangle">
            <a:avLst/>
          </a:prstGeom>
          <a:solidFill>
            <a:srgbClr val="E94520"/>
          </a:solidFill>
          <a:ln>
            <a:solidFill>
              <a:srgbClr val="E945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34" charset="-128"/>
              <a:cs typeface="+mn-cs"/>
            </a:endParaRPr>
          </a:p>
        </p:txBody>
      </p:sp>
      <p:sp>
        <p:nvSpPr>
          <p:cNvPr id="16" name="テキスト ボックス 15">
            <a:extLst>
              <a:ext uri="{FF2B5EF4-FFF2-40B4-BE49-F238E27FC236}">
                <a16:creationId xmlns:a16="http://schemas.microsoft.com/office/drawing/2014/main" id="{E680237F-5D0E-CC9B-DD8C-3B0AF28144DE}"/>
              </a:ext>
            </a:extLst>
          </p:cNvPr>
          <p:cNvSpPr txBox="1"/>
          <p:nvPr/>
        </p:nvSpPr>
        <p:spPr>
          <a:xfrm>
            <a:off x="838200" y="5519870"/>
            <a:ext cx="10514013" cy="523220"/>
          </a:xfrm>
          <a:prstGeom prst="rect">
            <a:avLst/>
          </a:prstGeom>
          <a:solidFill>
            <a:srgbClr val="FCE8E8"/>
          </a:solidFill>
        </p:spPr>
        <p:txBody>
          <a:bodyPr wrap="square" rtlCol="0">
            <a:spAutoFit/>
          </a:bodyPr>
          <a:lstStyle/>
          <a:p>
            <a:pPr algn="ctr"/>
            <a:r>
              <a:rPr lang="ja-JP" altLang="en-US" sz="2800" b="1" dirty="0">
                <a:solidFill>
                  <a:srgbClr val="E94520"/>
                </a:solidFill>
                <a:latin typeface="MS PGothic" panose="020B0600070205080204" pitchFamily="34" charset="-128"/>
                <a:ea typeface="MS PGothic" panose="020B0600070205080204" pitchFamily="34" charset="-128"/>
              </a:rPr>
              <a:t>チームメンバーが決まったらチームの代表者</a:t>
            </a:r>
            <a:r>
              <a:rPr lang="ja-JP" altLang="en-US" sz="2800" b="1">
                <a:solidFill>
                  <a:srgbClr val="E94520"/>
                </a:solidFill>
                <a:latin typeface="MS PGothic" panose="020B0600070205080204" pitchFamily="34" charset="-128"/>
                <a:ea typeface="MS PGothic" panose="020B0600070205080204" pitchFamily="34" charset="-128"/>
              </a:rPr>
              <a:t>を決める。</a:t>
            </a:r>
            <a:endParaRPr lang="ja-JP" altLang="en-US" sz="2800" b="1" dirty="0">
              <a:solidFill>
                <a:srgbClr val="E94520"/>
              </a:solidFill>
              <a:latin typeface="MS PGothic" panose="020B0600070205080204" pitchFamily="34" charset="-128"/>
              <a:ea typeface="MS PGothic" panose="020B0600070205080204" pitchFamily="34" charset="-128"/>
            </a:endParaRPr>
          </a:p>
        </p:txBody>
      </p:sp>
      <p:grpSp>
        <p:nvGrpSpPr>
          <p:cNvPr id="19" name="グループ化 18">
            <a:extLst>
              <a:ext uri="{FF2B5EF4-FFF2-40B4-BE49-F238E27FC236}">
                <a16:creationId xmlns:a16="http://schemas.microsoft.com/office/drawing/2014/main" id="{2F8BFD5E-E5D5-978E-F0A9-E5ED846FBC72}"/>
              </a:ext>
            </a:extLst>
          </p:cNvPr>
          <p:cNvGrpSpPr/>
          <p:nvPr/>
        </p:nvGrpSpPr>
        <p:grpSpPr>
          <a:xfrm>
            <a:off x="2309300" y="2965600"/>
            <a:ext cx="1812051" cy="2227389"/>
            <a:chOff x="8764166" y="2549762"/>
            <a:chExt cx="2967221" cy="3766984"/>
          </a:xfrm>
        </p:grpSpPr>
        <p:pic>
          <p:nvPicPr>
            <p:cNvPr id="17" name="図 16">
              <a:extLst>
                <a:ext uri="{FF2B5EF4-FFF2-40B4-BE49-F238E27FC236}">
                  <a16:creationId xmlns:a16="http://schemas.microsoft.com/office/drawing/2014/main" id="{74B85955-8777-E18C-7767-7E572BFF24F4}"/>
                </a:ext>
              </a:extLst>
            </p:cNvPr>
            <p:cNvPicPr>
              <a:picLocks noChangeAspect="1"/>
            </p:cNvPicPr>
            <p:nvPr/>
          </p:nvPicPr>
          <p:blipFill>
            <a:blip r:embed="rId3"/>
            <a:stretch>
              <a:fillRect/>
            </a:stretch>
          </p:blipFill>
          <p:spPr>
            <a:xfrm>
              <a:off x="8876182" y="2549762"/>
              <a:ext cx="2743192" cy="3206598"/>
            </a:xfrm>
            <a:prstGeom prst="rect">
              <a:avLst/>
            </a:prstGeom>
          </p:spPr>
        </p:pic>
        <p:sp>
          <p:nvSpPr>
            <p:cNvPr id="18" name="テキスト ボックス 17">
              <a:extLst>
                <a:ext uri="{FF2B5EF4-FFF2-40B4-BE49-F238E27FC236}">
                  <a16:creationId xmlns:a16="http://schemas.microsoft.com/office/drawing/2014/main" id="{38070EBE-FBD9-7624-FEB0-9A393F03CB46}"/>
                </a:ext>
              </a:extLst>
            </p:cNvPr>
            <p:cNvSpPr txBox="1"/>
            <p:nvPr/>
          </p:nvSpPr>
          <p:spPr>
            <a:xfrm>
              <a:off x="8764166" y="5796230"/>
              <a:ext cx="2967221" cy="520516"/>
            </a:xfrm>
            <a:prstGeom prst="rect">
              <a:avLst/>
            </a:prstGeom>
            <a:noFill/>
          </p:spPr>
          <p:txBody>
            <a:bodyPr wrap="square" rtlCol="0">
              <a:spAutoFit/>
            </a:bodyPr>
            <a:lstStyle/>
            <a:p>
              <a:pPr algn="ctr"/>
              <a:r>
                <a:rPr lang="ja-JP" altLang="en-US" sz="1400" dirty="0">
                  <a:latin typeface="MS PGothic" panose="020B0600070205080204" pitchFamily="34" charset="-128"/>
                  <a:ea typeface="MS PGothic" panose="020B0600070205080204" pitchFamily="34" charset="-128"/>
                </a:rPr>
                <a:t>チームのイメージ例</a:t>
              </a:r>
              <a:endParaRPr lang="en-US" altLang="ja-JP" sz="1400" dirty="0">
                <a:latin typeface="MS PGothic" panose="020B0600070205080204" pitchFamily="34" charset="-128"/>
                <a:ea typeface="MS PGothic" panose="020B0600070205080204" pitchFamily="34" charset="-128"/>
              </a:endParaRPr>
            </a:p>
          </p:txBody>
        </p:sp>
      </p:grpSp>
      <p:sp>
        <p:nvSpPr>
          <p:cNvPr id="9" name="テキスト ボックス 8">
            <a:extLst>
              <a:ext uri="{FF2B5EF4-FFF2-40B4-BE49-F238E27FC236}">
                <a16:creationId xmlns:a16="http://schemas.microsoft.com/office/drawing/2014/main" id="{6864BA29-4BD6-F9FC-E76D-0C8B89D2F3D2}"/>
              </a:ext>
            </a:extLst>
          </p:cNvPr>
          <p:cNvSpPr txBox="1"/>
          <p:nvPr/>
        </p:nvSpPr>
        <p:spPr>
          <a:xfrm>
            <a:off x="838201" y="1274357"/>
            <a:ext cx="3093720" cy="612000"/>
          </a:xfrm>
          <a:prstGeom prst="rect">
            <a:avLst/>
          </a:prstGeom>
          <a:solidFill>
            <a:schemeClr val="bg1"/>
          </a:solidFill>
          <a:ln w="28575">
            <a:solidFill>
              <a:schemeClr val="tx1"/>
            </a:solidFill>
          </a:ln>
        </p:spPr>
        <p:txBody>
          <a:bodyPr wrap="square" anchor="ctr" anchorCtr="0">
            <a:noAutofit/>
          </a:bodyPr>
          <a:lstStyle/>
          <a:p>
            <a:pPr algn="ctr"/>
            <a:r>
              <a:rPr lang="ja-JP" altLang="en-US" sz="2800" b="1">
                <a:latin typeface="MS PGothic" panose="020B0600070205080204" pitchFamily="34" charset="-128"/>
                <a:ea typeface="MS PGothic" panose="020B0600070205080204" pitchFamily="34" charset="-128"/>
              </a:rPr>
              <a:t>①</a:t>
            </a:r>
            <a:r>
              <a:rPr lang="en-US" altLang="ja-JP" sz="2800" b="1" dirty="0">
                <a:latin typeface="MS PGothic" panose="020B0600070205080204" pitchFamily="34" charset="-128"/>
                <a:ea typeface="MS PGothic" panose="020B0600070205080204" pitchFamily="34" charset="-128"/>
              </a:rPr>
              <a:t> </a:t>
            </a:r>
            <a:r>
              <a:rPr lang="ja-JP" altLang="en-US" sz="2800" b="1" dirty="0">
                <a:latin typeface="MS PGothic" panose="020B0600070205080204" pitchFamily="34" charset="-128"/>
                <a:ea typeface="MS PGothic" panose="020B0600070205080204" pitchFamily="34" charset="-128"/>
              </a:rPr>
              <a:t>チームの人数</a:t>
            </a:r>
          </a:p>
        </p:txBody>
      </p:sp>
      <p:sp>
        <p:nvSpPr>
          <p:cNvPr id="10" name="テキスト ボックス 9">
            <a:extLst>
              <a:ext uri="{FF2B5EF4-FFF2-40B4-BE49-F238E27FC236}">
                <a16:creationId xmlns:a16="http://schemas.microsoft.com/office/drawing/2014/main" id="{4DEE30EF-FED4-75A1-AC2E-FC28FD53AB41}"/>
              </a:ext>
            </a:extLst>
          </p:cNvPr>
          <p:cNvSpPr txBox="1"/>
          <p:nvPr/>
        </p:nvSpPr>
        <p:spPr>
          <a:xfrm>
            <a:off x="6296809" y="1274357"/>
            <a:ext cx="4372292" cy="612000"/>
          </a:xfrm>
          <a:prstGeom prst="rect">
            <a:avLst/>
          </a:prstGeom>
          <a:solidFill>
            <a:schemeClr val="bg1"/>
          </a:solidFill>
          <a:ln w="28575">
            <a:solidFill>
              <a:schemeClr val="tx1"/>
            </a:solidFill>
          </a:ln>
        </p:spPr>
        <p:txBody>
          <a:bodyPr wrap="square" anchor="ctr" anchorCtr="0">
            <a:noAutofit/>
          </a:bodyPr>
          <a:lstStyle/>
          <a:p>
            <a:pPr algn="ctr"/>
            <a:r>
              <a:rPr lang="ja-JP" altLang="en-US" sz="2800" b="1" dirty="0">
                <a:latin typeface="MS PGothic" panose="020B0600070205080204" pitchFamily="34" charset="-128"/>
                <a:ea typeface="MS PGothic" panose="020B0600070205080204" pitchFamily="34" charset="-128"/>
              </a:rPr>
              <a:t>②</a:t>
            </a:r>
            <a:r>
              <a:rPr lang="en-US" altLang="ja-JP" sz="2800" b="1" dirty="0">
                <a:latin typeface="MS PGothic" panose="020B0600070205080204" pitchFamily="34" charset="-128"/>
                <a:ea typeface="MS PGothic" panose="020B0600070205080204" pitchFamily="34" charset="-128"/>
              </a:rPr>
              <a:t> </a:t>
            </a:r>
            <a:r>
              <a:rPr lang="ja-JP" altLang="en-US" sz="2800" b="1" dirty="0">
                <a:latin typeface="MS PGothic" panose="020B0600070205080204" pitchFamily="34" charset="-128"/>
                <a:ea typeface="MS PGothic" panose="020B0600070205080204" pitchFamily="34" charset="-128"/>
              </a:rPr>
              <a:t>チームメンバーの役割</a:t>
            </a:r>
          </a:p>
        </p:txBody>
      </p:sp>
      <p:sp>
        <p:nvSpPr>
          <p:cNvPr id="4" name="テキスト ボックス 3">
            <a:extLst>
              <a:ext uri="{FF2B5EF4-FFF2-40B4-BE49-F238E27FC236}">
                <a16:creationId xmlns:a16="http://schemas.microsoft.com/office/drawing/2014/main" id="{E8F08688-E39A-799C-8A2A-98B2D94A5E08}"/>
              </a:ext>
            </a:extLst>
          </p:cNvPr>
          <p:cNvSpPr txBox="1"/>
          <p:nvPr/>
        </p:nvSpPr>
        <p:spPr>
          <a:xfrm>
            <a:off x="6851705" y="2946592"/>
            <a:ext cx="4039009" cy="2304000"/>
          </a:xfrm>
          <a:prstGeom prst="rect">
            <a:avLst/>
          </a:prstGeom>
          <a:solidFill>
            <a:schemeClr val="bg1"/>
          </a:solidFill>
        </p:spPr>
        <p:txBody>
          <a:bodyPr wrap="square" anchor="ctr">
            <a:spAutoFit/>
          </a:bodyPr>
          <a:lstStyle/>
          <a:p>
            <a:r>
              <a:rPr lang="en-US" altLang="ja-JP" sz="1600" dirty="0"/>
              <a:t>【</a:t>
            </a:r>
            <a:r>
              <a:rPr lang="ja-JP" altLang="en-US" sz="1600" dirty="0"/>
              <a:t>役割例</a:t>
            </a:r>
            <a:r>
              <a:rPr lang="en-US" altLang="ja-JP" sz="1600" dirty="0"/>
              <a:t>】</a:t>
            </a:r>
          </a:p>
          <a:p>
            <a:r>
              <a:rPr lang="ja-JP" altLang="en-US" sz="1600" dirty="0"/>
              <a:t>① チームリーダー</a:t>
            </a:r>
          </a:p>
          <a:p>
            <a:r>
              <a:rPr lang="ja-JP" altLang="en-US" sz="1600" dirty="0"/>
              <a:t>② リーダー補佐</a:t>
            </a:r>
          </a:p>
          <a:p>
            <a:r>
              <a:rPr lang="ja-JP" altLang="en-US" sz="1600" dirty="0"/>
              <a:t>③ 商品・サービス開発担当</a:t>
            </a:r>
          </a:p>
          <a:p>
            <a:r>
              <a:rPr lang="ja-JP" altLang="en-US" sz="1600" dirty="0"/>
              <a:t>④ 先行事例調査、情報収集などの調査担当</a:t>
            </a:r>
          </a:p>
          <a:p>
            <a:r>
              <a:rPr lang="ja-JP" altLang="en-US" sz="1600" dirty="0"/>
              <a:t>⑤ 広報・プロモーション担当</a:t>
            </a:r>
          </a:p>
          <a:p>
            <a:r>
              <a:rPr lang="ja-JP" altLang="en-US" sz="1600" dirty="0"/>
              <a:t>⑥ 収支計算担当</a:t>
            </a:r>
          </a:p>
          <a:p>
            <a:r>
              <a:rPr lang="ja-JP" altLang="en-US" sz="1600" dirty="0"/>
              <a:t>⑦ プレゼンテーション資料作成担当</a:t>
            </a:r>
          </a:p>
          <a:p>
            <a:r>
              <a:rPr lang="ja-JP" altLang="en-US" sz="1600" dirty="0"/>
              <a:t>⑧ プレゼンテーション担当</a:t>
            </a:r>
          </a:p>
        </p:txBody>
      </p:sp>
    </p:spTree>
    <p:extLst>
      <p:ext uri="{BB962C8B-B14F-4D97-AF65-F5344CB8AC3E}">
        <p14:creationId xmlns:p14="http://schemas.microsoft.com/office/powerpoint/2010/main" val="3522241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3A98B-B049-93A0-535D-DBEF1D9E31A4}"/>
            </a:ext>
          </a:extLst>
        </p:cNvPr>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93646D15-14CD-6ACD-B36B-A61A97FE495C}"/>
              </a:ext>
            </a:extLst>
          </p:cNvPr>
          <p:cNvGrpSpPr/>
          <p:nvPr/>
        </p:nvGrpSpPr>
        <p:grpSpPr>
          <a:xfrm>
            <a:off x="3042888" y="1119672"/>
            <a:ext cx="2129353" cy="648000"/>
            <a:chOff x="3447535" y="814871"/>
            <a:chExt cx="2129353" cy="648000"/>
          </a:xfrm>
        </p:grpSpPr>
        <p:sp>
          <p:nvSpPr>
            <p:cNvPr id="11" name="四角形: 角を丸くする 10">
              <a:extLst>
                <a:ext uri="{FF2B5EF4-FFF2-40B4-BE49-F238E27FC236}">
                  <a16:creationId xmlns:a16="http://schemas.microsoft.com/office/drawing/2014/main" id="{F52A7425-25B4-3B78-8D17-45D143505186}"/>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10</a:t>
              </a:r>
              <a:r>
                <a:rPr lang="ja-JP" altLang="en-US" sz="2400" b="1">
                  <a:solidFill>
                    <a:schemeClr val="bg1"/>
                  </a:solidFill>
                  <a:latin typeface="MS PGothic" panose="020B0600070205080204" pitchFamily="34" charset="-128"/>
                  <a:ea typeface="MS PGothic" panose="020B0600070205080204" pitchFamily="34" charset="-128"/>
                </a:rPr>
                <a:t>分</a:t>
              </a:r>
              <a:endParaRPr lang="ja-JP" altLang="en-US" sz="2400" b="1" dirty="0">
                <a:solidFill>
                  <a:schemeClr val="bg1"/>
                </a:solidFill>
                <a:latin typeface="MS PGothic" panose="020B0600070205080204" pitchFamily="34" charset="-128"/>
                <a:ea typeface="MS PGothic" panose="020B0600070205080204" pitchFamily="34" charset="-128"/>
              </a:endParaRPr>
            </a:p>
          </p:txBody>
        </p:sp>
        <p:pic>
          <p:nvPicPr>
            <p:cNvPr id="13" name="グラフィックス 12" descr="砂時計: 終了 単色塗りつぶし">
              <a:extLst>
                <a:ext uri="{FF2B5EF4-FFF2-40B4-BE49-F238E27FC236}">
                  <a16:creationId xmlns:a16="http://schemas.microsoft.com/office/drawing/2014/main" id="{8E395085-1C2D-4247-82C6-E025ED3309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grpSp>
        <p:nvGrpSpPr>
          <p:cNvPr id="4" name="グループ化 3">
            <a:extLst>
              <a:ext uri="{FF2B5EF4-FFF2-40B4-BE49-F238E27FC236}">
                <a16:creationId xmlns:a16="http://schemas.microsoft.com/office/drawing/2014/main" id="{738BFE69-6402-3D85-B253-F9FE85941901}"/>
              </a:ext>
            </a:extLst>
          </p:cNvPr>
          <p:cNvGrpSpPr/>
          <p:nvPr/>
        </p:nvGrpSpPr>
        <p:grpSpPr>
          <a:xfrm>
            <a:off x="609602" y="1119672"/>
            <a:ext cx="2304000" cy="648000"/>
            <a:chOff x="1031630" y="1201733"/>
            <a:chExt cx="2304000" cy="648000"/>
          </a:xfrm>
        </p:grpSpPr>
        <p:sp>
          <p:nvSpPr>
            <p:cNvPr id="16" name="四角形: 角を丸くする 15">
              <a:extLst>
                <a:ext uri="{FF2B5EF4-FFF2-40B4-BE49-F238E27FC236}">
                  <a16:creationId xmlns:a16="http://schemas.microsoft.com/office/drawing/2014/main" id="{87B1EA8B-EF69-6C29-3764-945AA9661876}"/>
                </a:ext>
              </a:extLst>
            </p:cNvPr>
            <p:cNvSpPr/>
            <p:nvPr/>
          </p:nvSpPr>
          <p:spPr>
            <a:xfrm>
              <a:off x="1031630" y="1201733"/>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ワーク </a:t>
              </a:r>
              <a:r>
                <a:rPr lang="en-US" altLang="ja-JP" sz="2400" b="1" dirty="0">
                  <a:solidFill>
                    <a:schemeClr val="bg1"/>
                  </a:solidFill>
                  <a:latin typeface="MS PGothic" panose="020B0600070205080204" pitchFamily="34" charset="-128"/>
                  <a:ea typeface="MS PGothic" panose="020B0600070205080204" pitchFamily="34" charset="-128"/>
                </a:rPr>
                <a:t>[2]</a:t>
              </a:r>
            </a:p>
          </p:txBody>
        </p:sp>
        <p:pic>
          <p:nvPicPr>
            <p:cNvPr id="3" name="グラフィックス 2" descr="鉛筆 単色塗りつぶし">
              <a:extLst>
                <a:ext uri="{FF2B5EF4-FFF2-40B4-BE49-F238E27FC236}">
                  <a16:creationId xmlns:a16="http://schemas.microsoft.com/office/drawing/2014/main" id="{DA13F5D3-2521-79C9-E787-623CE8B9A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7477" y="1257090"/>
              <a:ext cx="533213" cy="533213"/>
            </a:xfrm>
            <a:prstGeom prst="rect">
              <a:avLst/>
            </a:prstGeom>
          </p:spPr>
        </p:pic>
      </p:grpSp>
      <p:sp>
        <p:nvSpPr>
          <p:cNvPr id="2" name="正方形/長方形 1">
            <a:extLst>
              <a:ext uri="{FF2B5EF4-FFF2-40B4-BE49-F238E27FC236}">
                <a16:creationId xmlns:a16="http://schemas.microsoft.com/office/drawing/2014/main" id="{C79C45D9-7AAD-D74E-B9CC-2BF7D9F48A2A}"/>
              </a:ext>
            </a:extLst>
          </p:cNvPr>
          <p:cNvSpPr/>
          <p:nvPr/>
        </p:nvSpPr>
        <p:spPr>
          <a:xfrm>
            <a:off x="550983" y="2247192"/>
            <a:ext cx="11078310" cy="2376000"/>
          </a:xfrm>
          <a:prstGeom prst="rect">
            <a:avLst/>
          </a:prstGeom>
          <a:solidFill>
            <a:schemeClr val="bg1"/>
          </a:solidFill>
          <a:ln>
            <a:solidFill>
              <a:schemeClr val="tx1"/>
            </a:solidFill>
          </a:ln>
          <a:effectLst>
            <a:outerShdw dist="2413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チーム</a:t>
            </a: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を決める</a:t>
            </a:r>
            <a:endParaRPr kumimoji="1" lang="en-US" altLang="ja-JP"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endParaRPr>
          </a:p>
        </p:txBody>
      </p:sp>
    </p:spTree>
    <p:extLst>
      <p:ext uri="{BB962C8B-B14F-4D97-AF65-F5344CB8AC3E}">
        <p14:creationId xmlns:p14="http://schemas.microsoft.com/office/powerpoint/2010/main" val="792013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812B4-9868-C698-AEFA-E9E6DA2A9CC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57D5A37-1E4C-FDAC-E435-14985EB58A7E}"/>
              </a:ext>
            </a:extLst>
          </p:cNvPr>
          <p:cNvSpPr>
            <a:spLocks noGrp="1"/>
          </p:cNvSpPr>
          <p:nvPr>
            <p:ph type="title"/>
          </p:nvPr>
        </p:nvSpPr>
        <p:spPr/>
        <p:txBody>
          <a:bodyPr/>
          <a:lstStyle/>
          <a:p>
            <a:r>
              <a:rPr lang="ja-JP" altLang="en-US">
                <a:latin typeface="MS PGothic" panose="020B0600070205080204" pitchFamily="34" charset="-128"/>
                <a:ea typeface="MS PGothic" panose="020B0600070205080204" pitchFamily="34" charset="-128"/>
              </a:rPr>
              <a:t>ワーク</a:t>
            </a:r>
            <a:r>
              <a:rPr lang="en-US" altLang="ja-JP" dirty="0">
                <a:latin typeface="MS PGothic" panose="020B0600070205080204" pitchFamily="34" charset="-128"/>
                <a:ea typeface="MS PGothic" panose="020B0600070205080204" pitchFamily="34" charset="-128"/>
              </a:rPr>
              <a:t> [2] </a:t>
            </a:r>
            <a:r>
              <a:rPr lang="ja-JP" altLang="en-US">
                <a:latin typeface="MS PGothic" panose="020B0600070205080204" pitchFamily="34" charset="-128"/>
                <a:ea typeface="MS PGothic" panose="020B0600070205080204" pitchFamily="34" charset="-128"/>
              </a:rPr>
              <a:t>チーム</a:t>
            </a:r>
            <a:r>
              <a:rPr lang="ja-JP" altLang="en-US" dirty="0">
                <a:latin typeface="MS PGothic" panose="020B0600070205080204" pitchFamily="34" charset="-128"/>
                <a:ea typeface="MS PGothic" panose="020B0600070205080204" pitchFamily="34" charset="-128"/>
              </a:rPr>
              <a:t>を</a:t>
            </a:r>
            <a:r>
              <a:rPr lang="ja-JP" altLang="en-US">
                <a:latin typeface="MS PGothic" panose="020B0600070205080204" pitchFamily="34" charset="-128"/>
                <a:ea typeface="MS PGothic" panose="020B0600070205080204" pitchFamily="34" charset="-128"/>
              </a:rPr>
              <a:t>決める </a:t>
            </a:r>
            <a:r>
              <a:rPr lang="en-US" altLang="ja-JP" dirty="0">
                <a:latin typeface="MS PGothic" panose="020B0600070205080204" pitchFamily="34" charset="-128"/>
                <a:ea typeface="MS PGothic" panose="020B0600070205080204" pitchFamily="34" charset="-128"/>
              </a:rPr>
              <a:t>(10</a:t>
            </a:r>
            <a:r>
              <a:rPr lang="ja-JP" altLang="en-US">
                <a:latin typeface="MS PGothic" panose="020B0600070205080204" pitchFamily="34" charset="-128"/>
                <a:ea typeface="MS PGothic" panose="020B0600070205080204" pitchFamily="34" charset="-128"/>
              </a:rPr>
              <a:t>分</a:t>
            </a:r>
            <a:r>
              <a:rPr lang="en-US" altLang="ja-JP" dirty="0">
                <a:latin typeface="MS PGothic" panose="020B0600070205080204" pitchFamily="34" charset="-128"/>
                <a:ea typeface="MS PGothic" panose="020B0600070205080204" pitchFamily="34" charset="-128"/>
              </a:rPr>
              <a:t>)</a:t>
            </a:r>
            <a:endParaRPr kumimoji="1" lang="ja-JP" altLang="en-US" dirty="0"/>
          </a:p>
        </p:txBody>
      </p:sp>
      <p:sp>
        <p:nvSpPr>
          <p:cNvPr id="4" name="角丸四角形 3">
            <a:extLst>
              <a:ext uri="{FF2B5EF4-FFF2-40B4-BE49-F238E27FC236}">
                <a16:creationId xmlns:a16="http://schemas.microsoft.com/office/drawing/2014/main" id="{A46AE60C-4CD7-C2A4-5D9F-5FA1954F6759}"/>
              </a:ext>
            </a:extLst>
          </p:cNvPr>
          <p:cNvSpPr/>
          <p:nvPr/>
        </p:nvSpPr>
        <p:spPr>
          <a:xfrm>
            <a:off x="1416000" y="2165467"/>
            <a:ext cx="9360000" cy="2520000"/>
          </a:xfrm>
          <a:prstGeom prst="roundRect">
            <a:avLst/>
          </a:prstGeom>
          <a:solidFill>
            <a:schemeClr val="bg1"/>
          </a:solidFill>
          <a:ln w="3810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活動するチームを決める。</a:t>
            </a:r>
          </a:p>
          <a:p>
            <a:pPr marL="0" marR="0" lvl="0" indent="0" algn="ctr" defTabSz="914400" rtl="0" eaLnBrk="1" fontAlgn="auto" latinLnBrk="0" hangingPunct="1">
              <a:lnSpc>
                <a:spcPts val="48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チーム</a:t>
            </a: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が決まったら</a:t>
            </a:r>
            <a:endParaRPr kumimoji="1" lang="en-US" altLang="ja-JP"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ctr" defTabSz="914400" rtl="0" eaLnBrk="1" fontAlgn="auto" latinLnBrk="0" hangingPunct="1">
              <a:lnSpc>
                <a:spcPts val="4800"/>
              </a:lnSpc>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代表者を決める</a:t>
            </a:r>
            <a:endPar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pic>
        <p:nvPicPr>
          <p:cNvPr id="3" name="図 2">
            <a:extLst>
              <a:ext uri="{FF2B5EF4-FFF2-40B4-BE49-F238E27FC236}">
                <a16:creationId xmlns:a16="http://schemas.microsoft.com/office/drawing/2014/main" id="{79EDC57C-1281-2A23-B66D-55BF260933D3}"/>
              </a:ext>
            </a:extLst>
          </p:cNvPr>
          <p:cNvPicPr>
            <a:picLocks noChangeAspect="1"/>
          </p:cNvPicPr>
          <p:nvPr/>
        </p:nvPicPr>
        <p:blipFill rotWithShape="1">
          <a:blip r:embed="rId2"/>
          <a:srcRect l="32256" t="30832" r="30128" b="27967"/>
          <a:stretch/>
        </p:blipFill>
        <p:spPr>
          <a:xfrm>
            <a:off x="9283351" y="3480157"/>
            <a:ext cx="2546502" cy="2786389"/>
          </a:xfrm>
          <a:prstGeom prst="rect">
            <a:avLst/>
          </a:prstGeom>
        </p:spPr>
      </p:pic>
    </p:spTree>
    <p:extLst>
      <p:ext uri="{BB962C8B-B14F-4D97-AF65-F5344CB8AC3E}">
        <p14:creationId xmlns:p14="http://schemas.microsoft.com/office/powerpoint/2010/main" val="1690388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8066C-9642-F48D-3A11-F5AF557AE853}"/>
            </a:ext>
          </a:extLst>
        </p:cNvPr>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279960C4-008D-9C07-3A98-64544E9EE175}"/>
              </a:ext>
            </a:extLst>
          </p:cNvPr>
          <p:cNvGrpSpPr/>
          <p:nvPr/>
        </p:nvGrpSpPr>
        <p:grpSpPr>
          <a:xfrm>
            <a:off x="3042888" y="1119672"/>
            <a:ext cx="2129353" cy="648000"/>
            <a:chOff x="3447535" y="814871"/>
            <a:chExt cx="2129353" cy="648000"/>
          </a:xfrm>
        </p:grpSpPr>
        <p:sp>
          <p:nvSpPr>
            <p:cNvPr id="11" name="四角形: 角を丸くする 10">
              <a:extLst>
                <a:ext uri="{FF2B5EF4-FFF2-40B4-BE49-F238E27FC236}">
                  <a16:creationId xmlns:a16="http://schemas.microsoft.com/office/drawing/2014/main" id="{0FCE06D5-B4E1-4844-2234-2204AF26E674}"/>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5</a:t>
              </a:r>
              <a:r>
                <a:rPr lang="ja-JP" altLang="en-US" sz="2400" b="1">
                  <a:solidFill>
                    <a:schemeClr val="bg1"/>
                  </a:solidFill>
                  <a:latin typeface="MS PGothic" panose="020B0600070205080204" pitchFamily="34" charset="-128"/>
                  <a:ea typeface="MS PGothic" panose="020B0600070205080204" pitchFamily="34" charset="-128"/>
                </a:rPr>
                <a:t>分</a:t>
              </a:r>
              <a:endParaRPr lang="ja-JP" altLang="en-US" sz="2400" b="1" dirty="0">
                <a:solidFill>
                  <a:schemeClr val="bg1"/>
                </a:solidFill>
                <a:latin typeface="MS PGothic" panose="020B0600070205080204" pitchFamily="34" charset="-128"/>
                <a:ea typeface="MS PGothic" panose="020B0600070205080204" pitchFamily="34" charset="-128"/>
              </a:endParaRPr>
            </a:p>
          </p:txBody>
        </p:sp>
        <p:pic>
          <p:nvPicPr>
            <p:cNvPr id="13" name="グラフィックス 12" descr="砂時計: 終了 単色塗りつぶし">
              <a:extLst>
                <a:ext uri="{FF2B5EF4-FFF2-40B4-BE49-F238E27FC236}">
                  <a16:creationId xmlns:a16="http://schemas.microsoft.com/office/drawing/2014/main" id="{94F5EF81-1945-9A31-4078-D7B47DBDB0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grpSp>
        <p:nvGrpSpPr>
          <p:cNvPr id="4" name="グループ化 3">
            <a:extLst>
              <a:ext uri="{FF2B5EF4-FFF2-40B4-BE49-F238E27FC236}">
                <a16:creationId xmlns:a16="http://schemas.microsoft.com/office/drawing/2014/main" id="{C4FD1746-5DA3-DAE9-9FB5-B1E990996BD0}"/>
              </a:ext>
            </a:extLst>
          </p:cNvPr>
          <p:cNvGrpSpPr/>
          <p:nvPr/>
        </p:nvGrpSpPr>
        <p:grpSpPr>
          <a:xfrm>
            <a:off x="609602" y="1119672"/>
            <a:ext cx="2304000" cy="648000"/>
            <a:chOff x="1031630" y="1201733"/>
            <a:chExt cx="2304000" cy="648000"/>
          </a:xfrm>
        </p:grpSpPr>
        <p:sp>
          <p:nvSpPr>
            <p:cNvPr id="16" name="四角形: 角を丸くする 15">
              <a:extLst>
                <a:ext uri="{FF2B5EF4-FFF2-40B4-BE49-F238E27FC236}">
                  <a16:creationId xmlns:a16="http://schemas.microsoft.com/office/drawing/2014/main" id="{D2555FDA-42B7-FA17-7D6D-A26EC0633F47}"/>
                </a:ext>
              </a:extLst>
            </p:cNvPr>
            <p:cNvSpPr/>
            <p:nvPr/>
          </p:nvSpPr>
          <p:spPr>
            <a:xfrm>
              <a:off x="1031630" y="1201733"/>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ワーク </a:t>
              </a:r>
              <a:r>
                <a:rPr lang="en-US" altLang="ja-JP" sz="2400" b="1" dirty="0">
                  <a:solidFill>
                    <a:schemeClr val="bg1"/>
                  </a:solidFill>
                  <a:latin typeface="MS PGothic" panose="020B0600070205080204" pitchFamily="34" charset="-128"/>
                  <a:ea typeface="MS PGothic" panose="020B0600070205080204" pitchFamily="34" charset="-128"/>
                </a:rPr>
                <a:t>[3]</a:t>
              </a:r>
            </a:p>
          </p:txBody>
        </p:sp>
        <p:pic>
          <p:nvPicPr>
            <p:cNvPr id="3" name="グラフィックス 2" descr="鉛筆 単色塗りつぶし">
              <a:extLst>
                <a:ext uri="{FF2B5EF4-FFF2-40B4-BE49-F238E27FC236}">
                  <a16:creationId xmlns:a16="http://schemas.microsoft.com/office/drawing/2014/main" id="{3C23D653-6726-4A2C-7C9A-8056B51D11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7477" y="1257090"/>
              <a:ext cx="533213" cy="533213"/>
            </a:xfrm>
            <a:prstGeom prst="rect">
              <a:avLst/>
            </a:prstGeom>
          </p:spPr>
        </p:pic>
      </p:grpSp>
      <p:sp>
        <p:nvSpPr>
          <p:cNvPr id="2" name="正方形/長方形 1">
            <a:extLst>
              <a:ext uri="{FF2B5EF4-FFF2-40B4-BE49-F238E27FC236}">
                <a16:creationId xmlns:a16="http://schemas.microsoft.com/office/drawing/2014/main" id="{C05260C4-47D7-B5C6-7F87-547A3451E889}"/>
              </a:ext>
            </a:extLst>
          </p:cNvPr>
          <p:cNvSpPr/>
          <p:nvPr/>
        </p:nvSpPr>
        <p:spPr>
          <a:xfrm>
            <a:off x="550983" y="2247192"/>
            <a:ext cx="11078310" cy="2376000"/>
          </a:xfrm>
          <a:prstGeom prst="rect">
            <a:avLst/>
          </a:prstGeom>
          <a:solidFill>
            <a:schemeClr val="bg1"/>
          </a:solidFill>
          <a:ln>
            <a:solidFill>
              <a:schemeClr val="tx1"/>
            </a:solidFill>
          </a:ln>
          <a:effectLst>
            <a:outerShdw dist="2413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ビジネスプランシートへ記入</a:t>
            </a: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する</a:t>
            </a:r>
            <a:endPar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43788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56B91-B597-C270-4D18-E9D033E8703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A9F6AE4-0C0C-2ABD-0F8C-6ED38D549AAA}"/>
              </a:ext>
            </a:extLst>
          </p:cNvPr>
          <p:cNvSpPr>
            <a:spLocks noGrp="1"/>
          </p:cNvSpPr>
          <p:nvPr>
            <p:ph type="title"/>
          </p:nvPr>
        </p:nvSpPr>
        <p:spPr/>
        <p:txBody>
          <a:bodyPr/>
          <a:lstStyle/>
          <a:p>
            <a:r>
              <a:rPr lang="ja-JP" altLang="en-US">
                <a:latin typeface="MS PGothic" panose="020B0600070205080204" pitchFamily="34" charset="-128"/>
                <a:ea typeface="MS PGothic" panose="020B0600070205080204" pitchFamily="34" charset="-128"/>
              </a:rPr>
              <a:t>ワーク</a:t>
            </a:r>
            <a:r>
              <a:rPr lang="en-US" altLang="ja-JP" dirty="0">
                <a:latin typeface="MS PGothic" panose="020B0600070205080204" pitchFamily="34" charset="-128"/>
                <a:ea typeface="MS PGothic" panose="020B0600070205080204" pitchFamily="34" charset="-128"/>
              </a:rPr>
              <a:t> [3] </a:t>
            </a:r>
            <a:r>
              <a:rPr lang="ja-JP" altLang="en-US">
                <a:latin typeface="MS PGothic" panose="020B0600070205080204" pitchFamily="34" charset="-128"/>
                <a:ea typeface="MS PGothic" panose="020B0600070205080204" pitchFamily="34" charset="-128"/>
              </a:rPr>
              <a:t>ビジネスプランシートへ記入する </a:t>
            </a:r>
            <a:r>
              <a:rPr lang="en-US" altLang="ja-JP" dirty="0">
                <a:latin typeface="MS PGothic" panose="020B0600070205080204" pitchFamily="34" charset="-128"/>
                <a:ea typeface="MS PGothic" panose="020B0600070205080204" pitchFamily="34" charset="-128"/>
              </a:rPr>
              <a:t>(5</a:t>
            </a:r>
            <a:r>
              <a:rPr lang="ja-JP" altLang="en-US">
                <a:latin typeface="MS PGothic" panose="020B0600070205080204" pitchFamily="34" charset="-128"/>
                <a:ea typeface="MS PGothic" panose="020B0600070205080204" pitchFamily="34" charset="-128"/>
              </a:rPr>
              <a:t>分</a:t>
            </a:r>
            <a:r>
              <a:rPr lang="en-US" altLang="ja-JP" dirty="0">
                <a:latin typeface="MS PGothic" panose="020B0600070205080204" pitchFamily="34" charset="-128"/>
                <a:ea typeface="MS PGothic" panose="020B0600070205080204" pitchFamily="34" charset="-128"/>
              </a:rPr>
              <a:t>)</a:t>
            </a:r>
            <a:endParaRPr kumimoji="1" lang="ja-JP" altLang="en-US" dirty="0"/>
          </a:p>
        </p:txBody>
      </p:sp>
      <p:sp>
        <p:nvSpPr>
          <p:cNvPr id="5" name="テキスト ボックス 4">
            <a:extLst>
              <a:ext uri="{FF2B5EF4-FFF2-40B4-BE49-F238E27FC236}">
                <a16:creationId xmlns:a16="http://schemas.microsoft.com/office/drawing/2014/main" id="{12301FCE-2769-FA14-8094-725F30E9564F}"/>
              </a:ext>
            </a:extLst>
          </p:cNvPr>
          <p:cNvSpPr txBox="1"/>
          <p:nvPr/>
        </p:nvSpPr>
        <p:spPr>
          <a:xfrm>
            <a:off x="809940" y="2160000"/>
            <a:ext cx="414000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ビジネスプランシート</a:t>
            </a:r>
            <a:r>
              <a:rPr lang="ja-JP" altLang="en-US" sz="2800" dirty="0">
                <a:solidFill>
                  <a:prstClr val="black"/>
                </a:solidFill>
                <a:latin typeface="MS PGothic" panose="020B0600070205080204" pitchFamily="34" charset="-128"/>
                <a:ea typeface="MS PGothic" panose="020B0600070205080204" pitchFamily="34" charset="-128"/>
              </a:rPr>
              <a:t>の</a:t>
            </a:r>
            <a:endParaRPr lang="en-US" altLang="ja-JP" sz="2800" dirty="0">
              <a:solidFill>
                <a:prstClr val="black"/>
              </a:solidFill>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右上に、</a:t>
            </a:r>
            <a:r>
              <a:rPr lang="ja-JP" altLang="en-US" sz="2800" dirty="0">
                <a:solidFill>
                  <a:prstClr val="black"/>
                </a:solidFill>
                <a:latin typeface="MS PGothic" panose="020B0600070205080204" pitchFamily="34" charset="-128"/>
                <a:ea typeface="MS PGothic" panose="020B0600070205080204" pitchFamily="34" charset="-128"/>
              </a:rPr>
              <a:t>氏名</a:t>
            </a:r>
            <a:r>
              <a:rPr kumimoji="1" lang="ja-JP" altLang="en-US"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とチーム名を</a:t>
            </a:r>
            <a:endParaRPr kumimoji="1" lang="en-US" altLang="ja-JP"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a:defRPr/>
            </a:pPr>
            <a:r>
              <a:rPr kumimoji="1" lang="ja-JP" altLang="en-US" sz="28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記入</a:t>
            </a:r>
            <a:r>
              <a:rPr lang="ja-JP" altLang="en-US" sz="2800">
                <a:solidFill>
                  <a:prstClr val="black"/>
                </a:solidFill>
                <a:latin typeface="MS PGothic" panose="020B0600070205080204" pitchFamily="34" charset="-128"/>
                <a:ea typeface="MS PGothic" panose="020B0600070205080204" pitchFamily="34" charset="-128"/>
              </a:rPr>
              <a:t>する</a:t>
            </a:r>
            <a:r>
              <a:rPr kumimoji="1" lang="ja-JP" altLang="en-US" sz="28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a:t>
            </a:r>
            <a:endParaRPr kumimoji="1" lang="en-US" altLang="ja-JP"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a:defRPr/>
            </a:pP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lang="ja-JP" altLang="en-US" sz="2000" dirty="0">
                <a:solidFill>
                  <a:prstClr val="black"/>
                </a:solidFill>
                <a:latin typeface="MS PGothic" panose="020B0600070205080204" pitchFamily="34" charset="-128"/>
                <a:ea typeface="MS PGothic" panose="020B0600070205080204" pitchFamily="34" charset="-128"/>
              </a:rPr>
              <a:t>チーム名は後日で</a:t>
            </a:r>
            <a:r>
              <a:rPr kumimoji="1" lang="ja-JP" altLang="en-US"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も可</a:t>
            </a:r>
            <a:endParaRPr lang="en-US" altLang="ja-JP" sz="2000" dirty="0">
              <a:latin typeface="MS PGothic" panose="020B0600070205080204" pitchFamily="34" charset="-128"/>
              <a:ea typeface="MS PGothic" panose="020B0600070205080204" pitchFamily="34" charset="-128"/>
            </a:endParaRPr>
          </a:p>
        </p:txBody>
      </p:sp>
      <p:pic>
        <p:nvPicPr>
          <p:cNvPr id="6" name="図 5">
            <a:extLst>
              <a:ext uri="{FF2B5EF4-FFF2-40B4-BE49-F238E27FC236}">
                <a16:creationId xmlns:a16="http://schemas.microsoft.com/office/drawing/2014/main" id="{280A1909-E538-1066-840E-2CE83FA71B4A}"/>
              </a:ext>
            </a:extLst>
          </p:cNvPr>
          <p:cNvPicPr>
            <a:picLocks noChangeAspect="1"/>
          </p:cNvPicPr>
          <p:nvPr/>
        </p:nvPicPr>
        <p:blipFill>
          <a:blip r:embed="rId2"/>
          <a:srcRect/>
          <a:stretch/>
        </p:blipFill>
        <p:spPr>
          <a:xfrm>
            <a:off x="5297983" y="1440000"/>
            <a:ext cx="6113343" cy="4320000"/>
          </a:xfrm>
          <a:prstGeom prst="rect">
            <a:avLst/>
          </a:prstGeom>
          <a:ln>
            <a:solidFill>
              <a:schemeClr val="bg1">
                <a:lumMod val="75000"/>
              </a:schemeClr>
            </a:solidFill>
          </a:ln>
        </p:spPr>
      </p:pic>
      <p:sp>
        <p:nvSpPr>
          <p:cNvPr id="4" name="正方形/長方形 3">
            <a:extLst>
              <a:ext uri="{FF2B5EF4-FFF2-40B4-BE49-F238E27FC236}">
                <a16:creationId xmlns:a16="http://schemas.microsoft.com/office/drawing/2014/main" id="{B167201F-01E6-789C-AC24-0A77E8452B9D}"/>
              </a:ext>
            </a:extLst>
          </p:cNvPr>
          <p:cNvSpPr/>
          <p:nvPr/>
        </p:nvSpPr>
        <p:spPr>
          <a:xfrm>
            <a:off x="7693377" y="1594613"/>
            <a:ext cx="3566523" cy="5897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2690908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2489E-C7FF-B715-9ACC-65DD1B919CE9}"/>
            </a:ext>
          </a:extLst>
        </p:cNvPr>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49A9717C-D45A-1001-A6C2-54E8037180C6}"/>
              </a:ext>
            </a:extLst>
          </p:cNvPr>
          <p:cNvGrpSpPr/>
          <p:nvPr/>
        </p:nvGrpSpPr>
        <p:grpSpPr>
          <a:xfrm>
            <a:off x="3042888" y="1119672"/>
            <a:ext cx="2129353" cy="648000"/>
            <a:chOff x="3447535" y="814871"/>
            <a:chExt cx="2129353" cy="648000"/>
          </a:xfrm>
        </p:grpSpPr>
        <p:sp>
          <p:nvSpPr>
            <p:cNvPr id="16" name="四角形: 角を丸くする 15">
              <a:extLst>
                <a:ext uri="{FF2B5EF4-FFF2-40B4-BE49-F238E27FC236}">
                  <a16:creationId xmlns:a16="http://schemas.microsoft.com/office/drawing/2014/main" id="{D37B5EE7-DA0B-9DE9-74BE-912B83BF5E00}"/>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dirty="0">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2</a:t>
              </a:r>
              <a:r>
                <a:rPr lang="ja-JP" altLang="en-US" sz="2400" b="1" dirty="0">
                  <a:solidFill>
                    <a:schemeClr val="bg1"/>
                  </a:solidFill>
                  <a:latin typeface="MS PGothic" panose="020B0600070205080204" pitchFamily="34" charset="-128"/>
                  <a:ea typeface="MS PGothic" panose="020B0600070205080204" pitchFamily="34" charset="-128"/>
                </a:rPr>
                <a:t>分</a:t>
              </a:r>
            </a:p>
          </p:txBody>
        </p:sp>
        <p:pic>
          <p:nvPicPr>
            <p:cNvPr id="17" name="グラフィックス 16" descr="砂時計: 終了 単色塗りつぶし">
              <a:extLst>
                <a:ext uri="{FF2B5EF4-FFF2-40B4-BE49-F238E27FC236}">
                  <a16:creationId xmlns:a16="http://schemas.microsoft.com/office/drawing/2014/main" id="{3B5664A7-89F0-48D6-CF30-09B74E611A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grpSp>
        <p:nvGrpSpPr>
          <p:cNvPr id="18" name="グループ化 17">
            <a:extLst>
              <a:ext uri="{FF2B5EF4-FFF2-40B4-BE49-F238E27FC236}">
                <a16:creationId xmlns:a16="http://schemas.microsoft.com/office/drawing/2014/main" id="{8ECDDC3D-599B-23FD-BBC1-88DA071CF327}"/>
              </a:ext>
            </a:extLst>
          </p:cNvPr>
          <p:cNvGrpSpPr/>
          <p:nvPr/>
        </p:nvGrpSpPr>
        <p:grpSpPr>
          <a:xfrm>
            <a:off x="609602" y="1119672"/>
            <a:ext cx="2304000" cy="648000"/>
            <a:chOff x="609602" y="1119672"/>
            <a:chExt cx="2304000" cy="648000"/>
          </a:xfrm>
        </p:grpSpPr>
        <p:sp>
          <p:nvSpPr>
            <p:cNvPr id="19" name="四角形: 角を丸くする 18">
              <a:extLst>
                <a:ext uri="{FF2B5EF4-FFF2-40B4-BE49-F238E27FC236}">
                  <a16:creationId xmlns:a16="http://schemas.microsoft.com/office/drawing/2014/main" id="{E63DE3B7-B0AC-2262-7BD4-6E94C8A29058}"/>
                </a:ext>
              </a:extLst>
            </p:cNvPr>
            <p:cNvSpPr/>
            <p:nvPr/>
          </p:nvSpPr>
          <p:spPr>
            <a:xfrm>
              <a:off x="609602" y="1119672"/>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まとめ</a:t>
              </a:r>
              <a:endParaRPr lang="en-US" altLang="ja-JP" sz="2400" b="1" dirty="0">
                <a:solidFill>
                  <a:schemeClr val="bg1"/>
                </a:solidFill>
                <a:latin typeface="MS PGothic" panose="020B0600070205080204" pitchFamily="34" charset="-128"/>
                <a:ea typeface="MS PGothic" panose="020B0600070205080204" pitchFamily="34" charset="-128"/>
              </a:endParaRPr>
            </a:p>
          </p:txBody>
        </p:sp>
        <p:pic>
          <p:nvPicPr>
            <p:cNvPr id="20" name="図 19">
              <a:extLst>
                <a:ext uri="{FF2B5EF4-FFF2-40B4-BE49-F238E27FC236}">
                  <a16:creationId xmlns:a16="http://schemas.microsoft.com/office/drawing/2014/main" id="{EBDDE12D-E2BC-70B4-E70B-3CFA9E62E05A}"/>
                </a:ext>
              </a:extLst>
            </p:cNvPr>
            <p:cNvPicPr>
              <a:picLocks noChangeAspect="1"/>
            </p:cNvPicPr>
            <p:nvPr/>
          </p:nvPicPr>
          <p:blipFill>
            <a:blip r:embed="rId4">
              <a:clrChange>
                <a:clrFrom>
                  <a:srgbClr val="FFFFFF"/>
                </a:clrFrom>
                <a:clrTo>
                  <a:srgbClr val="FFFFFF">
                    <a:alpha val="0"/>
                  </a:srgbClr>
                </a:clrTo>
              </a:clrChange>
              <a:alphaModFix/>
              <a:biLevel thresh="25000"/>
              <a:extLst>
                <a:ext uri="{28A0092B-C50C-407E-A947-70E740481C1C}">
                  <a14:useLocalDpi xmlns:a14="http://schemas.microsoft.com/office/drawing/2010/main" val="0"/>
                </a:ext>
              </a:extLst>
            </a:blip>
            <a:srcRect l="603" r="1132"/>
            <a:stretch/>
          </p:blipFill>
          <p:spPr>
            <a:xfrm>
              <a:off x="878488" y="1196848"/>
              <a:ext cx="498367" cy="507161"/>
            </a:xfrm>
            <a:prstGeom prst="rect">
              <a:avLst/>
            </a:prstGeom>
          </p:spPr>
        </p:pic>
      </p:grpSp>
      <p:sp>
        <p:nvSpPr>
          <p:cNvPr id="22" name="正方形/長方形 21">
            <a:extLst>
              <a:ext uri="{FF2B5EF4-FFF2-40B4-BE49-F238E27FC236}">
                <a16:creationId xmlns:a16="http://schemas.microsoft.com/office/drawing/2014/main" id="{9C8C0D8B-A3A1-9F4C-2659-AA8D2CB989C4}"/>
              </a:ext>
            </a:extLst>
          </p:cNvPr>
          <p:cNvSpPr/>
          <p:nvPr/>
        </p:nvSpPr>
        <p:spPr>
          <a:xfrm>
            <a:off x="550983" y="2247194"/>
            <a:ext cx="11078310" cy="2376000"/>
          </a:xfrm>
          <a:prstGeom prst="rect">
            <a:avLst/>
          </a:prstGeom>
          <a:solidFill>
            <a:schemeClr val="bg1"/>
          </a:solidFill>
          <a:ln>
            <a:solidFill>
              <a:srgbClr val="E94520"/>
            </a:solidFill>
          </a:ln>
          <a:effectLst>
            <a:outerShdw dist="2413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授業のまとめ</a:t>
            </a:r>
          </a:p>
        </p:txBody>
      </p:sp>
    </p:spTree>
    <p:extLst>
      <p:ext uri="{BB962C8B-B14F-4D97-AF65-F5344CB8AC3E}">
        <p14:creationId xmlns:p14="http://schemas.microsoft.com/office/powerpoint/2010/main" val="2610300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07E5C-C9DC-2DF0-BE75-44819DA05813}"/>
            </a:ext>
          </a:extLst>
        </p:cNvPr>
        <p:cNvGrpSpPr/>
        <p:nvPr/>
      </p:nvGrpSpPr>
      <p:grpSpPr>
        <a:xfrm>
          <a:off x="0" y="0"/>
          <a:ext cx="0" cy="0"/>
          <a:chOff x="0" y="0"/>
          <a:chExt cx="0" cy="0"/>
        </a:xfrm>
      </p:grpSpPr>
      <p:grpSp>
        <p:nvGrpSpPr>
          <p:cNvPr id="44" name="グループ化 43">
            <a:extLst>
              <a:ext uri="{FF2B5EF4-FFF2-40B4-BE49-F238E27FC236}">
                <a16:creationId xmlns:a16="http://schemas.microsoft.com/office/drawing/2014/main" id="{9071F069-6772-8B2D-4293-E8BF1A86555C}"/>
              </a:ext>
            </a:extLst>
          </p:cNvPr>
          <p:cNvGrpSpPr/>
          <p:nvPr/>
        </p:nvGrpSpPr>
        <p:grpSpPr>
          <a:xfrm>
            <a:off x="816556" y="1279116"/>
            <a:ext cx="10557687" cy="3745012"/>
            <a:chOff x="816556" y="1279116"/>
            <a:chExt cx="10557687" cy="3745012"/>
          </a:xfrm>
        </p:grpSpPr>
        <p:sp>
          <p:nvSpPr>
            <p:cNvPr id="6" name="テキスト ボックス 5">
              <a:extLst>
                <a:ext uri="{FF2B5EF4-FFF2-40B4-BE49-F238E27FC236}">
                  <a16:creationId xmlns:a16="http://schemas.microsoft.com/office/drawing/2014/main" id="{1842EEB7-6AE5-DCDB-AD6A-4E6DF4A9C611}"/>
                </a:ext>
              </a:extLst>
            </p:cNvPr>
            <p:cNvSpPr txBox="1"/>
            <p:nvPr/>
          </p:nvSpPr>
          <p:spPr>
            <a:xfrm>
              <a:off x="2545908" y="1279116"/>
              <a:ext cx="8828335" cy="612000"/>
            </a:xfrm>
            <a:prstGeom prst="rect">
              <a:avLst/>
            </a:prstGeom>
            <a:solidFill>
              <a:srgbClr val="FCE8E8"/>
            </a:solidFill>
            <a:ln>
              <a:noFill/>
            </a:ln>
          </p:spPr>
          <p:txBody>
            <a:bodyPr wrap="square" anchor="ctr">
              <a:noAutofit/>
            </a:bodyPr>
            <a:lstStyle/>
            <a:p>
              <a:pPr>
                <a:defRPr/>
              </a:pPr>
              <a:r>
                <a:rPr kumimoji="1" lang="ja-JP" altLang="en-US" sz="24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　アントレプレナーシップを知る</a:t>
              </a:r>
              <a:endPar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sp>
          <p:nvSpPr>
            <p:cNvPr id="8" name="テキスト ボックス 7">
              <a:extLst>
                <a:ext uri="{FF2B5EF4-FFF2-40B4-BE49-F238E27FC236}">
                  <a16:creationId xmlns:a16="http://schemas.microsoft.com/office/drawing/2014/main" id="{1F7CBFF0-92F4-9196-00E3-BD02B0474E1E}"/>
                </a:ext>
              </a:extLst>
            </p:cNvPr>
            <p:cNvSpPr txBox="1"/>
            <p:nvPr/>
          </p:nvSpPr>
          <p:spPr>
            <a:xfrm>
              <a:off x="2545908" y="2845622"/>
              <a:ext cx="8828335" cy="612000"/>
            </a:xfrm>
            <a:prstGeom prst="rect">
              <a:avLst/>
            </a:prstGeom>
            <a:solidFill>
              <a:srgbClr val="FCE8E8"/>
            </a:solid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アイデアを検討し、ビジネスプランを考える</a:t>
              </a:r>
            </a:p>
          </p:txBody>
        </p:sp>
        <p:sp>
          <p:nvSpPr>
            <p:cNvPr id="9" name="テキスト ボックス 8">
              <a:extLst>
                <a:ext uri="{FF2B5EF4-FFF2-40B4-BE49-F238E27FC236}">
                  <a16:creationId xmlns:a16="http://schemas.microsoft.com/office/drawing/2014/main" id="{34A80F70-41B8-84B8-FDD9-04340FCE0EDA}"/>
                </a:ext>
              </a:extLst>
            </p:cNvPr>
            <p:cNvSpPr txBox="1"/>
            <p:nvPr/>
          </p:nvSpPr>
          <p:spPr>
            <a:xfrm>
              <a:off x="2545908" y="2062369"/>
              <a:ext cx="8828335" cy="612000"/>
            </a:xfrm>
            <a:prstGeom prst="rect">
              <a:avLst/>
            </a:prstGeom>
            <a:solidFill>
              <a:srgbClr val="FCE8E8"/>
            </a:solid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a:solidFill>
                    <a:schemeClr val="tx1"/>
                  </a:solidFill>
                  <a:latin typeface="MS PGothic" panose="020B0600070205080204" pitchFamily="34" charset="-128"/>
                  <a:ea typeface="MS PGothic" panose="020B0600070205080204" pitchFamily="34" charset="-128"/>
                </a:rPr>
                <a:t>　世の中のニーズを考える</a:t>
              </a:r>
            </a:p>
          </p:txBody>
        </p:sp>
        <p:sp>
          <p:nvSpPr>
            <p:cNvPr id="11" name="テキスト ボックス 10">
              <a:extLst>
                <a:ext uri="{FF2B5EF4-FFF2-40B4-BE49-F238E27FC236}">
                  <a16:creationId xmlns:a16="http://schemas.microsoft.com/office/drawing/2014/main" id="{7B929516-8BB2-0AC9-5E8C-19EA44B92DB1}"/>
                </a:ext>
              </a:extLst>
            </p:cNvPr>
            <p:cNvSpPr txBox="1"/>
            <p:nvPr/>
          </p:nvSpPr>
          <p:spPr>
            <a:xfrm>
              <a:off x="2545908" y="4412128"/>
              <a:ext cx="8828335" cy="612000"/>
            </a:xfrm>
            <a:prstGeom prst="rect">
              <a:avLst/>
            </a:prstGeom>
            <a:solidFill>
              <a:srgbClr val="FCE8E8"/>
            </a:solid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a:solidFill>
                    <a:schemeClr val="tx1"/>
                  </a:solidFill>
                  <a:latin typeface="MS PGothic" panose="020B0600070205080204" pitchFamily="34" charset="-128"/>
                  <a:ea typeface="MS PGothic" panose="020B0600070205080204" pitchFamily="34" charset="-128"/>
                </a:rPr>
                <a:t>　ビジネスプランを発表</a:t>
              </a:r>
              <a:r>
                <a:rPr lang="ja-JP" altLang="en-US" sz="2400" b="1" dirty="0">
                  <a:latin typeface="MS PGothic" panose="020B0600070205080204" pitchFamily="34" charset="-128"/>
                  <a:ea typeface="MS PGothic" panose="020B0600070205080204" pitchFamily="34" charset="-128"/>
                </a:rPr>
                <a:t>する</a:t>
              </a:r>
              <a:endPar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endParaRPr>
            </a:p>
          </p:txBody>
        </p:sp>
        <p:sp>
          <p:nvSpPr>
            <p:cNvPr id="12" name="テキスト ボックス 11">
              <a:extLst>
                <a:ext uri="{FF2B5EF4-FFF2-40B4-BE49-F238E27FC236}">
                  <a16:creationId xmlns:a16="http://schemas.microsoft.com/office/drawing/2014/main" id="{2B0FDCCA-D49F-268D-571C-6EB94FD10B55}"/>
                </a:ext>
              </a:extLst>
            </p:cNvPr>
            <p:cNvSpPr txBox="1"/>
            <p:nvPr/>
          </p:nvSpPr>
          <p:spPr>
            <a:xfrm>
              <a:off x="2545908" y="3628875"/>
              <a:ext cx="8828335" cy="612000"/>
            </a:xfrm>
            <a:prstGeom prst="rect">
              <a:avLst/>
            </a:prstGeom>
            <a:solidFill>
              <a:srgbClr val="FCE8E8"/>
            </a:solid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a:solidFill>
                    <a:schemeClr val="tx1"/>
                  </a:solidFill>
                  <a:latin typeface="MS PGothic" panose="020B0600070205080204" pitchFamily="34" charset="-128"/>
                  <a:ea typeface="MS PGothic" panose="020B0600070205080204" pitchFamily="34" charset="-128"/>
                </a:rPr>
                <a:t>　</a:t>
              </a:r>
              <a:r>
                <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先行事例調査を実施する</a:t>
              </a:r>
              <a:endPar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endParaRPr>
            </a:p>
          </p:txBody>
        </p:sp>
        <p:grpSp>
          <p:nvGrpSpPr>
            <p:cNvPr id="15" name="グループ化 14">
              <a:extLst>
                <a:ext uri="{FF2B5EF4-FFF2-40B4-BE49-F238E27FC236}">
                  <a16:creationId xmlns:a16="http://schemas.microsoft.com/office/drawing/2014/main" id="{D2E76D3A-498B-27B5-40C8-9DCB9A8224E6}"/>
                </a:ext>
              </a:extLst>
            </p:cNvPr>
            <p:cNvGrpSpPr/>
            <p:nvPr/>
          </p:nvGrpSpPr>
          <p:grpSpPr>
            <a:xfrm>
              <a:off x="816556" y="1347517"/>
              <a:ext cx="1704260" cy="475199"/>
              <a:chOff x="1017346" y="-391775"/>
              <a:chExt cx="1704260" cy="475199"/>
            </a:xfrm>
          </p:grpSpPr>
          <p:grpSp>
            <p:nvGrpSpPr>
              <p:cNvPr id="13" name="グループ化 12">
                <a:extLst>
                  <a:ext uri="{FF2B5EF4-FFF2-40B4-BE49-F238E27FC236}">
                    <a16:creationId xmlns:a16="http://schemas.microsoft.com/office/drawing/2014/main" id="{0CFD88D0-AB7E-EADB-76A8-BB414F7836B4}"/>
                  </a:ext>
                </a:extLst>
              </p:cNvPr>
              <p:cNvGrpSpPr/>
              <p:nvPr/>
            </p:nvGrpSpPr>
            <p:grpSpPr>
              <a:xfrm>
                <a:off x="1017346" y="-391775"/>
                <a:ext cx="1578509" cy="475199"/>
                <a:chOff x="-851918" y="1088727"/>
                <a:chExt cx="1264863" cy="380778"/>
              </a:xfrm>
            </p:grpSpPr>
            <p:sp>
              <p:nvSpPr>
                <p:cNvPr id="3" name="正方形/長方形 2">
                  <a:extLst>
                    <a:ext uri="{FF2B5EF4-FFF2-40B4-BE49-F238E27FC236}">
                      <a16:creationId xmlns:a16="http://schemas.microsoft.com/office/drawing/2014/main" id="{3FC4F09B-9B7F-1713-3929-BB5987F38EC4}"/>
                    </a:ext>
                  </a:extLst>
                </p:cNvPr>
                <p:cNvSpPr/>
                <p:nvPr/>
              </p:nvSpPr>
              <p:spPr>
                <a:xfrm>
                  <a:off x="-851918" y="1088727"/>
                  <a:ext cx="1097598" cy="380778"/>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mn-ea"/>
                    </a:rPr>
                    <a:t>１</a:t>
                  </a:r>
                  <a:r>
                    <a:rPr kumimoji="1" lang="ja-JP" altLang="en-US" sz="2000" dirty="0">
                      <a:solidFill>
                        <a:schemeClr val="tx1">
                          <a:lumMod val="75000"/>
                          <a:lumOff val="25000"/>
                        </a:schemeClr>
                      </a:solidFill>
                      <a:latin typeface="+mn-ea"/>
                    </a:rPr>
                    <a:t>時間目</a:t>
                  </a:r>
                </a:p>
              </p:txBody>
            </p:sp>
            <p:sp>
              <p:nvSpPr>
                <p:cNvPr id="5" name="二等辺三角形 4">
                  <a:extLst>
                    <a:ext uri="{FF2B5EF4-FFF2-40B4-BE49-F238E27FC236}">
                      <a16:creationId xmlns:a16="http://schemas.microsoft.com/office/drawing/2014/main" id="{4A2268DC-55E4-C434-290D-4DCD1E102232}"/>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二等辺三角形 13">
                <a:extLst>
                  <a:ext uri="{FF2B5EF4-FFF2-40B4-BE49-F238E27FC236}">
                    <a16:creationId xmlns:a16="http://schemas.microsoft.com/office/drawing/2014/main" id="{9BBA8F6E-86E4-A68D-B072-5034684D9620}"/>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4BD4EDE8-ECBF-BFC0-5A2F-BA81C303F038}"/>
                </a:ext>
              </a:extLst>
            </p:cNvPr>
            <p:cNvGrpSpPr/>
            <p:nvPr/>
          </p:nvGrpSpPr>
          <p:grpSpPr>
            <a:xfrm>
              <a:off x="816556" y="4480529"/>
              <a:ext cx="1704260" cy="475199"/>
              <a:chOff x="1017346" y="-391775"/>
              <a:chExt cx="1704260" cy="475199"/>
            </a:xfrm>
          </p:grpSpPr>
          <p:grpSp>
            <p:nvGrpSpPr>
              <p:cNvPr id="17" name="グループ化 16">
                <a:extLst>
                  <a:ext uri="{FF2B5EF4-FFF2-40B4-BE49-F238E27FC236}">
                    <a16:creationId xmlns:a16="http://schemas.microsoft.com/office/drawing/2014/main" id="{BEBB4538-8FBD-02EB-F0E4-59CFB1DC2A46}"/>
                  </a:ext>
                </a:extLst>
              </p:cNvPr>
              <p:cNvGrpSpPr/>
              <p:nvPr/>
            </p:nvGrpSpPr>
            <p:grpSpPr>
              <a:xfrm>
                <a:off x="1017346" y="-391775"/>
                <a:ext cx="1578509" cy="475199"/>
                <a:chOff x="-851918" y="1088727"/>
                <a:chExt cx="1264863" cy="380778"/>
              </a:xfrm>
            </p:grpSpPr>
            <p:sp>
              <p:nvSpPr>
                <p:cNvPr id="19" name="正方形/長方形 18">
                  <a:extLst>
                    <a:ext uri="{FF2B5EF4-FFF2-40B4-BE49-F238E27FC236}">
                      <a16:creationId xmlns:a16="http://schemas.microsoft.com/office/drawing/2014/main" id="{BA46EFD0-76E9-E4F8-033E-AC01053662B2}"/>
                    </a:ext>
                  </a:extLst>
                </p:cNvPr>
                <p:cNvSpPr/>
                <p:nvPr/>
              </p:nvSpPr>
              <p:spPr>
                <a:xfrm>
                  <a:off x="-851918" y="1088727"/>
                  <a:ext cx="1097598" cy="380778"/>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mn-ea"/>
                    </a:rPr>
                    <a:t>５</a:t>
                  </a:r>
                  <a:r>
                    <a:rPr kumimoji="1" lang="ja-JP" altLang="en-US" sz="2000" dirty="0">
                      <a:solidFill>
                        <a:schemeClr val="tx1">
                          <a:lumMod val="75000"/>
                          <a:lumOff val="25000"/>
                        </a:schemeClr>
                      </a:solidFill>
                      <a:latin typeface="+mn-ea"/>
                    </a:rPr>
                    <a:t>時間目</a:t>
                  </a:r>
                </a:p>
              </p:txBody>
            </p:sp>
            <p:sp>
              <p:nvSpPr>
                <p:cNvPr id="20" name="二等辺三角形 19">
                  <a:extLst>
                    <a:ext uri="{FF2B5EF4-FFF2-40B4-BE49-F238E27FC236}">
                      <a16:creationId xmlns:a16="http://schemas.microsoft.com/office/drawing/2014/main" id="{12F3E22A-5CAA-90AA-0908-D3777A2316EE}"/>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二等辺三角形 17">
                <a:extLst>
                  <a:ext uri="{FF2B5EF4-FFF2-40B4-BE49-F238E27FC236}">
                    <a16:creationId xmlns:a16="http://schemas.microsoft.com/office/drawing/2014/main" id="{8F7F066D-0649-2475-E7F4-16D5A267608F}"/>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a:extLst>
                <a:ext uri="{FF2B5EF4-FFF2-40B4-BE49-F238E27FC236}">
                  <a16:creationId xmlns:a16="http://schemas.microsoft.com/office/drawing/2014/main" id="{5E9B7D9C-EA3D-4A78-E088-0DA0ED1E2227}"/>
                </a:ext>
              </a:extLst>
            </p:cNvPr>
            <p:cNvGrpSpPr/>
            <p:nvPr/>
          </p:nvGrpSpPr>
          <p:grpSpPr>
            <a:xfrm>
              <a:off x="816556" y="2914023"/>
              <a:ext cx="1704260" cy="475199"/>
              <a:chOff x="1017346" y="-391775"/>
              <a:chExt cx="1704260" cy="475199"/>
            </a:xfrm>
          </p:grpSpPr>
          <p:grpSp>
            <p:nvGrpSpPr>
              <p:cNvPr id="22" name="グループ化 21">
                <a:extLst>
                  <a:ext uri="{FF2B5EF4-FFF2-40B4-BE49-F238E27FC236}">
                    <a16:creationId xmlns:a16="http://schemas.microsoft.com/office/drawing/2014/main" id="{81AA1FB4-F969-FF36-68B9-A3CE6AE16B78}"/>
                  </a:ext>
                </a:extLst>
              </p:cNvPr>
              <p:cNvGrpSpPr/>
              <p:nvPr/>
            </p:nvGrpSpPr>
            <p:grpSpPr>
              <a:xfrm>
                <a:off x="1017346" y="-391775"/>
                <a:ext cx="1578509" cy="475199"/>
                <a:chOff x="-851918" y="1088727"/>
                <a:chExt cx="1264863" cy="380778"/>
              </a:xfrm>
            </p:grpSpPr>
            <p:sp>
              <p:nvSpPr>
                <p:cNvPr id="31" name="正方形/長方形 30">
                  <a:extLst>
                    <a:ext uri="{FF2B5EF4-FFF2-40B4-BE49-F238E27FC236}">
                      <a16:creationId xmlns:a16="http://schemas.microsoft.com/office/drawing/2014/main" id="{399D3352-24F4-46DC-C645-8D6B26AF0026}"/>
                    </a:ext>
                  </a:extLst>
                </p:cNvPr>
                <p:cNvSpPr/>
                <p:nvPr/>
              </p:nvSpPr>
              <p:spPr>
                <a:xfrm>
                  <a:off x="-851918" y="1088727"/>
                  <a:ext cx="1097598" cy="380778"/>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mn-ea"/>
                    </a:rPr>
                    <a:t>３</a:t>
                  </a:r>
                  <a:r>
                    <a:rPr kumimoji="1" lang="ja-JP" altLang="en-US" sz="2000" dirty="0">
                      <a:solidFill>
                        <a:schemeClr val="tx1">
                          <a:lumMod val="75000"/>
                          <a:lumOff val="25000"/>
                        </a:schemeClr>
                      </a:solidFill>
                      <a:latin typeface="+mn-ea"/>
                    </a:rPr>
                    <a:t>時間目</a:t>
                  </a:r>
                </a:p>
              </p:txBody>
            </p:sp>
            <p:sp>
              <p:nvSpPr>
                <p:cNvPr id="33" name="二等辺三角形 32">
                  <a:extLst>
                    <a:ext uri="{FF2B5EF4-FFF2-40B4-BE49-F238E27FC236}">
                      <a16:creationId xmlns:a16="http://schemas.microsoft.com/office/drawing/2014/main" id="{DFD59568-6C90-40AB-A29C-A13C2E5AABCE}"/>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二等辺三角形 28">
                <a:extLst>
                  <a:ext uri="{FF2B5EF4-FFF2-40B4-BE49-F238E27FC236}">
                    <a16:creationId xmlns:a16="http://schemas.microsoft.com/office/drawing/2014/main" id="{AA55DFF9-E9C9-5013-CDC9-E0EA80BD0384}"/>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a:extLst>
                <a:ext uri="{FF2B5EF4-FFF2-40B4-BE49-F238E27FC236}">
                  <a16:creationId xmlns:a16="http://schemas.microsoft.com/office/drawing/2014/main" id="{85BE4233-9425-924E-E05B-AB2533E78586}"/>
                </a:ext>
              </a:extLst>
            </p:cNvPr>
            <p:cNvGrpSpPr/>
            <p:nvPr/>
          </p:nvGrpSpPr>
          <p:grpSpPr>
            <a:xfrm>
              <a:off x="816556" y="3697276"/>
              <a:ext cx="1704260" cy="475199"/>
              <a:chOff x="1017346" y="-391775"/>
              <a:chExt cx="1704260" cy="475199"/>
            </a:xfrm>
          </p:grpSpPr>
          <p:grpSp>
            <p:nvGrpSpPr>
              <p:cNvPr id="35" name="グループ化 34">
                <a:extLst>
                  <a:ext uri="{FF2B5EF4-FFF2-40B4-BE49-F238E27FC236}">
                    <a16:creationId xmlns:a16="http://schemas.microsoft.com/office/drawing/2014/main" id="{62261CDA-DBE6-42DE-17F3-A828DD5171D4}"/>
                  </a:ext>
                </a:extLst>
              </p:cNvPr>
              <p:cNvGrpSpPr/>
              <p:nvPr/>
            </p:nvGrpSpPr>
            <p:grpSpPr>
              <a:xfrm>
                <a:off x="1017346" y="-391775"/>
                <a:ext cx="1578509" cy="475199"/>
                <a:chOff x="-851918" y="1088727"/>
                <a:chExt cx="1264863" cy="380778"/>
              </a:xfrm>
            </p:grpSpPr>
            <p:sp>
              <p:nvSpPr>
                <p:cNvPr id="37" name="正方形/長方形 36">
                  <a:extLst>
                    <a:ext uri="{FF2B5EF4-FFF2-40B4-BE49-F238E27FC236}">
                      <a16:creationId xmlns:a16="http://schemas.microsoft.com/office/drawing/2014/main" id="{5190FBD1-6122-9ABB-8321-13541FA43105}"/>
                    </a:ext>
                  </a:extLst>
                </p:cNvPr>
                <p:cNvSpPr/>
                <p:nvPr/>
              </p:nvSpPr>
              <p:spPr>
                <a:xfrm>
                  <a:off x="-851918" y="1088727"/>
                  <a:ext cx="1097598" cy="380778"/>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mn-ea"/>
                    </a:rPr>
                    <a:t>４</a:t>
                  </a:r>
                  <a:r>
                    <a:rPr kumimoji="1" lang="ja-JP" altLang="en-US" sz="2000" dirty="0">
                      <a:solidFill>
                        <a:schemeClr val="tx1">
                          <a:lumMod val="75000"/>
                          <a:lumOff val="25000"/>
                        </a:schemeClr>
                      </a:solidFill>
                      <a:latin typeface="+mn-ea"/>
                    </a:rPr>
                    <a:t>時間目</a:t>
                  </a:r>
                </a:p>
              </p:txBody>
            </p:sp>
            <p:sp>
              <p:nvSpPr>
                <p:cNvPr id="38" name="二等辺三角形 37">
                  <a:extLst>
                    <a:ext uri="{FF2B5EF4-FFF2-40B4-BE49-F238E27FC236}">
                      <a16:creationId xmlns:a16="http://schemas.microsoft.com/office/drawing/2014/main" id="{BEC3CC86-5F15-48D5-E663-ADC498740217}"/>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二等辺三角形 35">
                <a:extLst>
                  <a:ext uri="{FF2B5EF4-FFF2-40B4-BE49-F238E27FC236}">
                    <a16:creationId xmlns:a16="http://schemas.microsoft.com/office/drawing/2014/main" id="{D1ABDDA7-A555-6E2B-9CD6-75EA88DB1DC6}"/>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6B42184F-5506-6445-8B43-B0F1A099DFCF}"/>
                </a:ext>
              </a:extLst>
            </p:cNvPr>
            <p:cNvGrpSpPr/>
            <p:nvPr/>
          </p:nvGrpSpPr>
          <p:grpSpPr>
            <a:xfrm>
              <a:off x="816556" y="2130770"/>
              <a:ext cx="1704260" cy="475199"/>
              <a:chOff x="1017346" y="-391775"/>
              <a:chExt cx="1704260" cy="475199"/>
            </a:xfrm>
          </p:grpSpPr>
          <p:grpSp>
            <p:nvGrpSpPr>
              <p:cNvPr id="40" name="グループ化 39">
                <a:extLst>
                  <a:ext uri="{FF2B5EF4-FFF2-40B4-BE49-F238E27FC236}">
                    <a16:creationId xmlns:a16="http://schemas.microsoft.com/office/drawing/2014/main" id="{B70FDFDC-9900-3814-D139-874426841D19}"/>
                  </a:ext>
                </a:extLst>
              </p:cNvPr>
              <p:cNvGrpSpPr/>
              <p:nvPr/>
            </p:nvGrpSpPr>
            <p:grpSpPr>
              <a:xfrm>
                <a:off x="1017346" y="-391775"/>
                <a:ext cx="1578509" cy="475199"/>
                <a:chOff x="-851918" y="1088727"/>
                <a:chExt cx="1264863" cy="380778"/>
              </a:xfrm>
            </p:grpSpPr>
            <p:sp>
              <p:nvSpPr>
                <p:cNvPr id="42" name="正方形/長方形 41">
                  <a:extLst>
                    <a:ext uri="{FF2B5EF4-FFF2-40B4-BE49-F238E27FC236}">
                      <a16:creationId xmlns:a16="http://schemas.microsoft.com/office/drawing/2014/main" id="{DE120FE8-1A6E-4A40-C17E-90049DAA5858}"/>
                    </a:ext>
                  </a:extLst>
                </p:cNvPr>
                <p:cNvSpPr/>
                <p:nvPr/>
              </p:nvSpPr>
              <p:spPr>
                <a:xfrm>
                  <a:off x="-851918" y="1088727"/>
                  <a:ext cx="1097598" cy="380778"/>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mn-ea"/>
                    </a:rPr>
                    <a:t>２</a:t>
                  </a:r>
                  <a:r>
                    <a:rPr kumimoji="1" lang="ja-JP" altLang="en-US" sz="2000" dirty="0">
                      <a:solidFill>
                        <a:schemeClr val="tx1">
                          <a:lumMod val="75000"/>
                          <a:lumOff val="25000"/>
                        </a:schemeClr>
                      </a:solidFill>
                      <a:latin typeface="+mn-ea"/>
                    </a:rPr>
                    <a:t>時間目</a:t>
                  </a:r>
                </a:p>
              </p:txBody>
            </p:sp>
            <p:sp>
              <p:nvSpPr>
                <p:cNvPr id="43" name="二等辺三角形 42">
                  <a:extLst>
                    <a:ext uri="{FF2B5EF4-FFF2-40B4-BE49-F238E27FC236}">
                      <a16:creationId xmlns:a16="http://schemas.microsoft.com/office/drawing/2014/main" id="{1A9E5551-F4BF-7277-67A2-440B3477A961}"/>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二等辺三角形 40">
                <a:extLst>
                  <a:ext uri="{FF2B5EF4-FFF2-40B4-BE49-F238E27FC236}">
                    <a16:creationId xmlns:a16="http://schemas.microsoft.com/office/drawing/2014/main" id="{5AA7C36F-BB31-D410-85DD-B141D4CC2502}"/>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 name="タイトル 1">
            <a:extLst>
              <a:ext uri="{FF2B5EF4-FFF2-40B4-BE49-F238E27FC236}">
                <a16:creationId xmlns:a16="http://schemas.microsoft.com/office/drawing/2014/main" id="{6847C6A9-B1D0-A383-DBC5-9E06C8AC63EF}"/>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起業家教育カリキュラムのテーマ </a:t>
            </a:r>
            <a:r>
              <a:rPr lang="en-US" altLang="ja-JP" dirty="0">
                <a:latin typeface="MS PGothic" panose="020B0600070205080204" pitchFamily="34" charset="-128"/>
                <a:ea typeface="MS PGothic" panose="020B0600070205080204" pitchFamily="34" charset="-128"/>
              </a:rPr>
              <a:t>(</a:t>
            </a:r>
            <a:r>
              <a:rPr lang="ja-JP" altLang="en-US">
                <a:latin typeface="MS PGothic" panose="020B0600070205080204" pitchFamily="34" charset="-128"/>
                <a:ea typeface="MS PGothic" panose="020B0600070205080204" pitchFamily="34" charset="-128"/>
              </a:rPr>
              <a:t>基本</a:t>
            </a:r>
            <a:r>
              <a:rPr lang="en-US" altLang="ja-JP" dirty="0">
                <a:latin typeface="MS PGothic" panose="020B0600070205080204" pitchFamily="34" charset="-128"/>
                <a:ea typeface="MS PGothic" panose="020B0600070205080204" pitchFamily="34" charset="-128"/>
              </a:rPr>
              <a:t>5</a:t>
            </a:r>
            <a:r>
              <a:rPr lang="ja-JP" altLang="en-US">
                <a:latin typeface="MS PGothic" panose="020B0600070205080204" pitchFamily="34" charset="-128"/>
                <a:ea typeface="MS PGothic" panose="020B0600070205080204" pitchFamily="34" charset="-128"/>
              </a:rPr>
              <a:t>時間</a:t>
            </a:r>
            <a:r>
              <a:rPr lang="en-US" altLang="ja-JP" dirty="0">
                <a:latin typeface="MS PGothic" panose="020B0600070205080204" pitchFamily="34" charset="-128"/>
                <a:ea typeface="MS PGothic" panose="020B0600070205080204" pitchFamily="34" charset="-128"/>
              </a:rPr>
              <a:t>)</a:t>
            </a:r>
            <a:endParaRPr kumimoji="1" lang="ja-JP" altLang="en-US" dirty="0"/>
          </a:p>
        </p:txBody>
      </p:sp>
      <p:sp>
        <p:nvSpPr>
          <p:cNvPr id="23" name="テキスト ボックス 22">
            <a:extLst>
              <a:ext uri="{FF2B5EF4-FFF2-40B4-BE49-F238E27FC236}">
                <a16:creationId xmlns:a16="http://schemas.microsoft.com/office/drawing/2014/main" id="{C8FCF668-354F-3593-0AB5-512F0B7A3F52}"/>
              </a:ext>
            </a:extLst>
          </p:cNvPr>
          <p:cNvSpPr txBox="1"/>
          <p:nvPr/>
        </p:nvSpPr>
        <p:spPr>
          <a:xfrm>
            <a:off x="816556" y="5510607"/>
            <a:ext cx="10565488"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ゴール</a:t>
            </a:r>
            <a:r>
              <a:rPr kumimoji="1" lang="ja-JP" altLang="en-US" sz="2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 ： ビジネスプランシートを作成し発表</a:t>
            </a:r>
            <a:r>
              <a:rPr lang="ja-JP" altLang="en-US" sz="2800" b="1" dirty="0">
                <a:solidFill>
                  <a:srgbClr val="E94520"/>
                </a:solidFill>
                <a:latin typeface="MS PGothic" panose="020B0600070205080204" pitchFamily="34" charset="-128"/>
                <a:ea typeface="MS PGothic" panose="020B0600070205080204" pitchFamily="34" charset="-128"/>
              </a:rPr>
              <a:t>する</a:t>
            </a:r>
            <a:endParaRPr kumimoji="1" lang="en-US" altLang="ja-JP" sz="2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endParaRPr>
          </a:p>
        </p:txBody>
      </p:sp>
      <p:sp>
        <p:nvSpPr>
          <p:cNvPr id="24" name="三角形 13">
            <a:extLst>
              <a:ext uri="{FF2B5EF4-FFF2-40B4-BE49-F238E27FC236}">
                <a16:creationId xmlns:a16="http://schemas.microsoft.com/office/drawing/2014/main" id="{9FE00A57-BB70-FCA7-7386-679D03E4BD9A}"/>
              </a:ext>
            </a:extLst>
          </p:cNvPr>
          <p:cNvSpPr/>
          <p:nvPr/>
        </p:nvSpPr>
        <p:spPr>
          <a:xfrm rot="10800000">
            <a:off x="5631323" y="5151656"/>
            <a:ext cx="929353" cy="317930"/>
          </a:xfrm>
          <a:prstGeom prst="triangle">
            <a:avLst/>
          </a:prstGeom>
          <a:solidFill>
            <a:srgbClr val="E94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34" charset="-128"/>
              <a:cs typeface="+mn-cs"/>
            </a:endParaRPr>
          </a:p>
        </p:txBody>
      </p:sp>
      <p:pic>
        <p:nvPicPr>
          <p:cNvPr id="30" name="図 29">
            <a:extLst>
              <a:ext uri="{FF2B5EF4-FFF2-40B4-BE49-F238E27FC236}">
                <a16:creationId xmlns:a16="http://schemas.microsoft.com/office/drawing/2014/main" id="{1C2068AC-2D4D-FBB7-5C1A-8FFE876DF766}"/>
              </a:ext>
            </a:extLst>
          </p:cNvPr>
          <p:cNvPicPr>
            <a:picLocks noChangeAspect="1"/>
          </p:cNvPicPr>
          <p:nvPr/>
        </p:nvPicPr>
        <p:blipFill>
          <a:blip r:embed="rId2"/>
          <a:srcRect l="33301" t="29580" r="32354" b="27399"/>
          <a:stretch/>
        </p:blipFill>
        <p:spPr>
          <a:xfrm>
            <a:off x="10166848" y="4165398"/>
            <a:ext cx="1574780" cy="1972516"/>
          </a:xfrm>
          <a:prstGeom prst="rect">
            <a:avLst/>
          </a:prstGeom>
        </p:spPr>
      </p:pic>
      <p:pic>
        <p:nvPicPr>
          <p:cNvPr id="32" name="グラフィックス 31" descr="レース フラッグ 単色塗りつぶし">
            <a:extLst>
              <a:ext uri="{FF2B5EF4-FFF2-40B4-BE49-F238E27FC236}">
                <a16:creationId xmlns:a16="http://schemas.microsoft.com/office/drawing/2014/main" id="{33C4615A-3FB2-C1C3-1BCC-4284BE4D73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1187" y="5303973"/>
            <a:ext cx="914400" cy="914400"/>
          </a:xfrm>
          <a:prstGeom prst="rect">
            <a:avLst/>
          </a:prstGeom>
        </p:spPr>
      </p:pic>
    </p:spTree>
    <p:extLst>
      <p:ext uri="{BB962C8B-B14F-4D97-AF65-F5344CB8AC3E}">
        <p14:creationId xmlns:p14="http://schemas.microsoft.com/office/powerpoint/2010/main" val="381064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91BF4-A6C2-DAA7-5C74-65CA48912C7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A75F879-4742-70D3-8CAE-9B3A4E9EC55B}"/>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授業のまとめ</a:t>
            </a:r>
            <a:endParaRPr kumimoji="1" lang="ja-JP" altLang="en-US" dirty="0"/>
          </a:p>
        </p:txBody>
      </p:sp>
      <p:graphicFrame>
        <p:nvGraphicFramePr>
          <p:cNvPr id="3" name="表 2">
            <a:extLst>
              <a:ext uri="{FF2B5EF4-FFF2-40B4-BE49-F238E27FC236}">
                <a16:creationId xmlns:a16="http://schemas.microsoft.com/office/drawing/2014/main" id="{7927608C-CE72-9F71-3BCB-7439E5861FD9}"/>
              </a:ext>
            </a:extLst>
          </p:cNvPr>
          <p:cNvGraphicFramePr>
            <a:graphicFrameLocks noGrp="1"/>
          </p:cNvGraphicFramePr>
          <p:nvPr>
            <p:extLst>
              <p:ext uri="{D42A27DB-BD31-4B8C-83A1-F6EECF244321}">
                <p14:modId xmlns:p14="http://schemas.microsoft.com/office/powerpoint/2010/main" val="3435837831"/>
              </p:ext>
            </p:extLst>
          </p:nvPr>
        </p:nvGraphicFramePr>
        <p:xfrm>
          <a:off x="1043353" y="1884065"/>
          <a:ext cx="10136275" cy="3384000"/>
        </p:xfrm>
        <a:graphic>
          <a:graphicData uri="http://schemas.openxmlformats.org/drawingml/2006/table">
            <a:tbl>
              <a:tblPr firstRow="1" bandRow="1">
                <a:tableStyleId>{5940675A-B579-460E-94D1-54222C63F5DA}</a:tableStyleId>
              </a:tblPr>
              <a:tblGrid>
                <a:gridCol w="623228">
                  <a:extLst>
                    <a:ext uri="{9D8B030D-6E8A-4147-A177-3AD203B41FA5}">
                      <a16:colId xmlns:a16="http://schemas.microsoft.com/office/drawing/2014/main" val="2199603475"/>
                    </a:ext>
                  </a:extLst>
                </a:gridCol>
                <a:gridCol w="9513047">
                  <a:extLst>
                    <a:ext uri="{9D8B030D-6E8A-4147-A177-3AD203B41FA5}">
                      <a16:colId xmlns:a16="http://schemas.microsoft.com/office/drawing/2014/main" val="3329428891"/>
                    </a:ext>
                  </a:extLst>
                </a:gridCol>
              </a:tblGrid>
              <a:tr h="169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①</a:t>
                      </a:r>
                      <a:endParaRPr kumimoji="1" lang="ja-JP" altLang="en-US" sz="2400" b="1" i="0"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endParaRPr>
                    </a:p>
                  </a:txBody>
                  <a:tcPr anchor="ctr">
                    <a:lnL w="12700" cmpd="sng">
                      <a:noFill/>
                    </a:lnL>
                    <a:lnR w="12700" cmpd="sng">
                      <a:noFill/>
                    </a:lnR>
                    <a:lnT w="12700" cmpd="sng">
                      <a:noFill/>
                    </a:lnT>
                    <a:lnB w="12700" cap="flat" cmpd="sng" algn="ctr">
                      <a:solidFill>
                        <a:srgbClr val="E94520"/>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アントレプレナーシップは、</a:t>
                      </a:r>
                      <a:r>
                        <a:rPr kumimoji="1" lang="ja-JP" altLang="en-US" sz="2400" b="1" i="0"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起業家マインドや起業家的資質といった</a:t>
                      </a:r>
                      <a:r>
                        <a:rPr kumimoji="1" lang="ja-JP" altLang="en-US" sz="2400" b="1" i="0"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a:t>
                      </a:r>
                      <a:endParaRPr kumimoji="1" lang="en-US" altLang="ja-JP" sz="2400" b="1" i="0"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rPr>
                        <a:t>これからの時代に誰もが持つべき重要な力。</a:t>
                      </a:r>
                    </a:p>
                  </a:txBody>
                  <a:tcPr anchor="ctr">
                    <a:lnL w="12700" cmpd="sng">
                      <a:noFill/>
                    </a:lnL>
                    <a:lnR w="12700" cmpd="sng">
                      <a:noFill/>
                    </a:lnR>
                    <a:lnT w="12700" cmpd="sng">
                      <a:noFill/>
                    </a:lnT>
                    <a:lnB w="12700" cap="flat" cmpd="sng" algn="ctr">
                      <a:solidFill>
                        <a:srgbClr val="E9452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064614"/>
                  </a:ext>
                </a:extLst>
              </a:tr>
              <a:tr h="169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1" kern="0" dirty="0">
                          <a:solidFill>
                            <a:prstClr val="black"/>
                          </a:solidFill>
                          <a:latin typeface="MS PGothic" panose="020B0600070205080204" pitchFamily="34" charset="-128"/>
                          <a:ea typeface="MS PGothic" panose="020B0600070205080204" pitchFamily="34" charset="-128"/>
                        </a:rPr>
                        <a:t>②</a:t>
                      </a:r>
                      <a:endParaRPr kumimoji="0" lang="en-US" altLang="ja-JP" sz="24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txBody>
                  <a:tcPr anchor="ctr">
                    <a:lnL w="12700" cmpd="sng">
                      <a:noFill/>
                    </a:lnL>
                    <a:lnR w="12700" cmpd="sng">
                      <a:noFill/>
                    </a:lnR>
                    <a:lnT w="12700" cap="flat" cmpd="sng" algn="ctr">
                      <a:solidFill>
                        <a:srgbClr val="E94520"/>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defTabSz="914400" rtl="0" eaLnBrk="1" fontAlgn="auto" latinLnBrk="0" hangingPunct="1">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MS PGothic" panose="020B0600070205080204" pitchFamily="34" charset="-128"/>
                          <a:ea typeface="MS PGothic" panose="020B0600070205080204" pitchFamily="34" charset="-128"/>
                          <a:cs typeface="+mn-cs"/>
                        </a:rPr>
                        <a:t>自分や身近な人、社会に目を向けて感じる「不便」「不満」「不足」「不快」 について身近な課題を発見することがビジネスアイデアにつながる。</a:t>
                      </a:r>
                      <a:endParaRPr kumimoji="1" lang="ja-JP" altLang="en-US" sz="1050" b="0" i="0" u="none" strike="noStrike" kern="1200" cap="none" spc="0" normalizeH="0" baseline="0" noProof="0" dirty="0">
                        <a:ln>
                          <a:noFill/>
                        </a:ln>
                        <a:solidFill>
                          <a:schemeClr val="tx1"/>
                        </a:solidFill>
                        <a:effectLst/>
                        <a:uLnTx/>
                        <a:uFillTx/>
                        <a:latin typeface="+mn-lt"/>
                        <a:ea typeface="ＭＳ Ｐゴシック" panose="020B0600070205080204" pitchFamily="50" charset="-128"/>
                        <a:cs typeface="+mn-cs"/>
                      </a:endParaRPr>
                    </a:p>
                  </a:txBody>
                  <a:tcPr anchor="ctr">
                    <a:lnL w="12700" cmpd="sng">
                      <a:noFill/>
                    </a:lnL>
                    <a:lnR w="12700" cmpd="sng">
                      <a:noFill/>
                    </a:lnR>
                    <a:lnT w="12700" cap="flat" cmpd="sng" algn="ctr">
                      <a:solidFill>
                        <a:srgbClr val="E94520"/>
                      </a:solid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9849691"/>
                  </a:ext>
                </a:extLst>
              </a:tr>
            </a:tbl>
          </a:graphicData>
        </a:graphic>
      </p:graphicFrame>
    </p:spTree>
    <p:extLst>
      <p:ext uri="{BB962C8B-B14F-4D97-AF65-F5344CB8AC3E}">
        <p14:creationId xmlns:p14="http://schemas.microsoft.com/office/powerpoint/2010/main" val="3394075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A65FB-D59F-3B1B-5FA3-D96386A7C42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47AB5B8-C647-000E-C238-BE11A9747679}"/>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次回、</a:t>
            </a:r>
            <a:r>
              <a:rPr kumimoji="1" lang="ja-JP" altLang="en-US" dirty="0">
                <a:solidFill>
                  <a:schemeClr val="bg1"/>
                </a:solidFill>
                <a:latin typeface="MS PGothic" panose="020B0600070205080204" pitchFamily="34" charset="-128"/>
                <a:ea typeface="MS PGothic" panose="020B0600070205080204" pitchFamily="34" charset="-128"/>
              </a:rPr>
              <a:t>世の中のニーズを考える</a:t>
            </a:r>
            <a:endParaRPr kumimoji="1" lang="ja-JP" altLang="en-US" dirty="0"/>
          </a:p>
        </p:txBody>
      </p:sp>
      <p:grpSp>
        <p:nvGrpSpPr>
          <p:cNvPr id="35" name="グループ化 34">
            <a:extLst>
              <a:ext uri="{FF2B5EF4-FFF2-40B4-BE49-F238E27FC236}">
                <a16:creationId xmlns:a16="http://schemas.microsoft.com/office/drawing/2014/main" id="{2697D872-7E39-0B06-C8E0-B41B74312799}"/>
              </a:ext>
            </a:extLst>
          </p:cNvPr>
          <p:cNvGrpSpPr/>
          <p:nvPr/>
        </p:nvGrpSpPr>
        <p:grpSpPr>
          <a:xfrm>
            <a:off x="816556" y="1724590"/>
            <a:ext cx="10557687" cy="3745012"/>
            <a:chOff x="816556" y="1279116"/>
            <a:chExt cx="10557687" cy="3745012"/>
          </a:xfrm>
        </p:grpSpPr>
        <p:sp>
          <p:nvSpPr>
            <p:cNvPr id="5" name="テキスト ボックス 4">
              <a:extLst>
                <a:ext uri="{FF2B5EF4-FFF2-40B4-BE49-F238E27FC236}">
                  <a16:creationId xmlns:a16="http://schemas.microsoft.com/office/drawing/2014/main" id="{3E70B7FD-E8ED-3DC9-5518-49382E3729A8}"/>
                </a:ext>
              </a:extLst>
            </p:cNvPr>
            <p:cNvSpPr txBox="1"/>
            <p:nvPr/>
          </p:nvSpPr>
          <p:spPr>
            <a:xfrm>
              <a:off x="2545908" y="1279116"/>
              <a:ext cx="8828335" cy="612000"/>
            </a:xfrm>
            <a:prstGeom prst="rect">
              <a:avLst/>
            </a:prstGeom>
            <a:solidFill>
              <a:srgbClr val="FCE8E8"/>
            </a:solidFill>
            <a:ln>
              <a:noFill/>
            </a:ln>
          </p:spPr>
          <p:txBody>
            <a:bodyPr wrap="square" anchor="ctr">
              <a:noAutofit/>
            </a:bodyPr>
            <a:lstStyle/>
            <a:p>
              <a:pPr>
                <a:defRPr/>
              </a:pPr>
              <a:r>
                <a:rPr kumimoji="1" lang="ja-JP" altLang="en-US" sz="24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　アントレプレナーシップを知る</a:t>
              </a:r>
              <a:endPar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sp>
          <p:nvSpPr>
            <p:cNvPr id="6" name="テキスト ボックス 5">
              <a:extLst>
                <a:ext uri="{FF2B5EF4-FFF2-40B4-BE49-F238E27FC236}">
                  <a16:creationId xmlns:a16="http://schemas.microsoft.com/office/drawing/2014/main" id="{4E69F492-9184-8513-95C2-55B5D2E545BE}"/>
                </a:ext>
              </a:extLst>
            </p:cNvPr>
            <p:cNvSpPr txBox="1"/>
            <p:nvPr/>
          </p:nvSpPr>
          <p:spPr>
            <a:xfrm>
              <a:off x="2545908" y="2845622"/>
              <a:ext cx="8828335" cy="612000"/>
            </a:xfrm>
            <a:prstGeom prst="rect">
              <a:avLst/>
            </a:prstGeom>
            <a:solidFill>
              <a:srgbClr val="FCE8E8"/>
            </a:solid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アイデアを検討し、ビジネスプラン</a:t>
              </a:r>
              <a:r>
                <a:rPr kumimoji="1" lang="ja-JP" altLang="en-US" sz="24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を考える</a:t>
              </a:r>
              <a:endPar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sp>
          <p:nvSpPr>
            <p:cNvPr id="7" name="テキスト ボックス 6">
              <a:extLst>
                <a:ext uri="{FF2B5EF4-FFF2-40B4-BE49-F238E27FC236}">
                  <a16:creationId xmlns:a16="http://schemas.microsoft.com/office/drawing/2014/main" id="{EFD4CD74-22E7-67AA-ECD0-52339B05D8F7}"/>
                </a:ext>
              </a:extLst>
            </p:cNvPr>
            <p:cNvSpPr txBox="1"/>
            <p:nvPr/>
          </p:nvSpPr>
          <p:spPr>
            <a:xfrm>
              <a:off x="2545908" y="2062369"/>
              <a:ext cx="8828335" cy="612000"/>
            </a:xfrm>
            <a:prstGeom prst="rect">
              <a:avLst/>
            </a:prstGeom>
            <a:solidFill>
              <a:srgbClr val="E94520"/>
            </a:solid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a:solidFill>
                    <a:schemeClr val="bg1"/>
                  </a:solidFill>
                  <a:latin typeface="MS PGothic" panose="020B0600070205080204" pitchFamily="34" charset="-128"/>
                  <a:ea typeface="MS PGothic" panose="020B0600070205080204" pitchFamily="34" charset="-128"/>
                </a:rPr>
                <a:t>　世の中のニーズ</a:t>
              </a:r>
              <a:r>
                <a:rPr kumimoji="1" lang="ja-JP" altLang="en-US" sz="2400" b="1" dirty="0">
                  <a:solidFill>
                    <a:schemeClr val="bg1"/>
                  </a:solidFill>
                  <a:latin typeface="MS PGothic" panose="020B0600070205080204" pitchFamily="34" charset="-128"/>
                  <a:ea typeface="MS PGothic" panose="020B0600070205080204" pitchFamily="34" charset="-128"/>
                </a:rPr>
                <a:t>を考える</a:t>
              </a:r>
            </a:p>
          </p:txBody>
        </p:sp>
        <p:sp>
          <p:nvSpPr>
            <p:cNvPr id="8" name="テキスト ボックス 7">
              <a:extLst>
                <a:ext uri="{FF2B5EF4-FFF2-40B4-BE49-F238E27FC236}">
                  <a16:creationId xmlns:a16="http://schemas.microsoft.com/office/drawing/2014/main" id="{01C83CE8-69EB-ABC1-D00C-0E077AE3FA94}"/>
                </a:ext>
              </a:extLst>
            </p:cNvPr>
            <p:cNvSpPr txBox="1"/>
            <p:nvPr/>
          </p:nvSpPr>
          <p:spPr>
            <a:xfrm>
              <a:off x="2545908" y="4412128"/>
              <a:ext cx="8828335" cy="612000"/>
            </a:xfrm>
            <a:prstGeom prst="rect">
              <a:avLst/>
            </a:prstGeom>
            <a:solidFill>
              <a:srgbClr val="FCE8E8"/>
            </a:solidFill>
          </p:spPr>
          <p:txBody>
            <a:bodyPr wrap="square" anchor="ctr">
              <a:noAutofit/>
            </a:bodyPr>
            <a:lstStyle/>
            <a:p>
              <a:pPr>
                <a:defRPr/>
              </a:pPr>
              <a:r>
                <a:rPr kumimoji="1" lang="ja-JP" altLang="en-US" sz="2400" b="1">
                  <a:solidFill>
                    <a:schemeClr val="tx1"/>
                  </a:solidFill>
                  <a:latin typeface="MS PGothic" panose="020B0600070205080204" pitchFamily="34" charset="-128"/>
                  <a:ea typeface="MS PGothic" panose="020B0600070205080204" pitchFamily="34" charset="-128"/>
                </a:rPr>
                <a:t>　</a:t>
              </a:r>
              <a:r>
                <a:rPr kumimoji="1" lang="ja-JP" altLang="en-US" sz="24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ビジネスプランを発表する</a:t>
              </a:r>
            </a:p>
          </p:txBody>
        </p:sp>
        <p:sp>
          <p:nvSpPr>
            <p:cNvPr id="9" name="テキスト ボックス 8">
              <a:extLst>
                <a:ext uri="{FF2B5EF4-FFF2-40B4-BE49-F238E27FC236}">
                  <a16:creationId xmlns:a16="http://schemas.microsoft.com/office/drawing/2014/main" id="{02B8CDC1-2CC5-16D3-C771-4FA363B25F83}"/>
                </a:ext>
              </a:extLst>
            </p:cNvPr>
            <p:cNvSpPr txBox="1"/>
            <p:nvPr/>
          </p:nvSpPr>
          <p:spPr>
            <a:xfrm>
              <a:off x="2545908" y="3628875"/>
              <a:ext cx="8828335" cy="612000"/>
            </a:xfrm>
            <a:prstGeom prst="rect">
              <a:avLst/>
            </a:prstGeom>
            <a:solidFill>
              <a:srgbClr val="FCE8E8"/>
            </a:solid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a:solidFill>
                    <a:schemeClr val="tx1"/>
                  </a:solidFill>
                  <a:latin typeface="MS PGothic" panose="020B0600070205080204" pitchFamily="34" charset="-128"/>
                  <a:ea typeface="MS PGothic" panose="020B0600070205080204" pitchFamily="34" charset="-128"/>
                </a:rPr>
                <a:t>　</a:t>
              </a:r>
              <a:r>
                <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先行事例調査を実施する</a:t>
              </a:r>
              <a:endParaRPr kumimoji="1" lang="ja-JP" altLang="en-US" sz="24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endParaRPr>
            </a:p>
          </p:txBody>
        </p:sp>
        <p:grpSp>
          <p:nvGrpSpPr>
            <p:cNvPr id="10" name="グループ化 9">
              <a:extLst>
                <a:ext uri="{FF2B5EF4-FFF2-40B4-BE49-F238E27FC236}">
                  <a16:creationId xmlns:a16="http://schemas.microsoft.com/office/drawing/2014/main" id="{A663F86B-442B-7A86-4C88-BD6A78D426BA}"/>
                </a:ext>
              </a:extLst>
            </p:cNvPr>
            <p:cNvGrpSpPr/>
            <p:nvPr/>
          </p:nvGrpSpPr>
          <p:grpSpPr>
            <a:xfrm>
              <a:off x="816556" y="1347517"/>
              <a:ext cx="1704260" cy="475199"/>
              <a:chOff x="1017346" y="-391775"/>
              <a:chExt cx="1704260" cy="475199"/>
            </a:xfrm>
          </p:grpSpPr>
          <p:grpSp>
            <p:nvGrpSpPr>
              <p:cNvPr id="31" name="グループ化 30">
                <a:extLst>
                  <a:ext uri="{FF2B5EF4-FFF2-40B4-BE49-F238E27FC236}">
                    <a16:creationId xmlns:a16="http://schemas.microsoft.com/office/drawing/2014/main" id="{A101D4D5-463C-1B13-EEC3-8C551259696D}"/>
                  </a:ext>
                </a:extLst>
              </p:cNvPr>
              <p:cNvGrpSpPr/>
              <p:nvPr/>
            </p:nvGrpSpPr>
            <p:grpSpPr>
              <a:xfrm>
                <a:off x="1017346" y="-391775"/>
                <a:ext cx="1578509" cy="475199"/>
                <a:chOff x="-851918" y="1088727"/>
                <a:chExt cx="1264863" cy="380778"/>
              </a:xfrm>
            </p:grpSpPr>
            <p:sp>
              <p:nvSpPr>
                <p:cNvPr id="33" name="正方形/長方形 32">
                  <a:extLst>
                    <a:ext uri="{FF2B5EF4-FFF2-40B4-BE49-F238E27FC236}">
                      <a16:creationId xmlns:a16="http://schemas.microsoft.com/office/drawing/2014/main" id="{6444328D-1D81-D7D0-B6BA-FD4E2F7CF64B}"/>
                    </a:ext>
                  </a:extLst>
                </p:cNvPr>
                <p:cNvSpPr/>
                <p:nvPr/>
              </p:nvSpPr>
              <p:spPr>
                <a:xfrm>
                  <a:off x="-851918" y="1088727"/>
                  <a:ext cx="1097598" cy="380778"/>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mn-ea"/>
                    </a:rPr>
                    <a:t>１</a:t>
                  </a:r>
                  <a:r>
                    <a:rPr kumimoji="1" lang="ja-JP" altLang="en-US" sz="2000" dirty="0">
                      <a:solidFill>
                        <a:schemeClr val="tx1">
                          <a:lumMod val="75000"/>
                          <a:lumOff val="25000"/>
                        </a:schemeClr>
                      </a:solidFill>
                      <a:latin typeface="+mn-ea"/>
                    </a:rPr>
                    <a:t>時間目</a:t>
                  </a:r>
                </a:p>
              </p:txBody>
            </p:sp>
            <p:sp>
              <p:nvSpPr>
                <p:cNvPr id="34" name="二等辺三角形 33">
                  <a:extLst>
                    <a:ext uri="{FF2B5EF4-FFF2-40B4-BE49-F238E27FC236}">
                      <a16:creationId xmlns:a16="http://schemas.microsoft.com/office/drawing/2014/main" id="{F9E58D2A-2AC6-DCB6-DABF-206B075DEE9D}"/>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二等辺三角形 31">
                <a:extLst>
                  <a:ext uri="{FF2B5EF4-FFF2-40B4-BE49-F238E27FC236}">
                    <a16:creationId xmlns:a16="http://schemas.microsoft.com/office/drawing/2014/main" id="{D2013303-92B7-DB8D-78CC-96D12E6138FF}"/>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3D34C8A4-ACBF-0A94-C856-BAECA930AA53}"/>
                </a:ext>
              </a:extLst>
            </p:cNvPr>
            <p:cNvGrpSpPr/>
            <p:nvPr/>
          </p:nvGrpSpPr>
          <p:grpSpPr>
            <a:xfrm>
              <a:off x="816556" y="4480529"/>
              <a:ext cx="1704260" cy="475199"/>
              <a:chOff x="1017346" y="-391775"/>
              <a:chExt cx="1704260" cy="475199"/>
            </a:xfrm>
          </p:grpSpPr>
          <p:grpSp>
            <p:nvGrpSpPr>
              <p:cNvPr id="27" name="グループ化 26">
                <a:extLst>
                  <a:ext uri="{FF2B5EF4-FFF2-40B4-BE49-F238E27FC236}">
                    <a16:creationId xmlns:a16="http://schemas.microsoft.com/office/drawing/2014/main" id="{832549AB-CCC9-95B4-4D41-63B0050B1FD5}"/>
                  </a:ext>
                </a:extLst>
              </p:cNvPr>
              <p:cNvGrpSpPr/>
              <p:nvPr/>
            </p:nvGrpSpPr>
            <p:grpSpPr>
              <a:xfrm>
                <a:off x="1017346" y="-391775"/>
                <a:ext cx="1578509" cy="475199"/>
                <a:chOff x="-851918" y="1088727"/>
                <a:chExt cx="1264863" cy="380778"/>
              </a:xfrm>
            </p:grpSpPr>
            <p:sp>
              <p:nvSpPr>
                <p:cNvPr id="29" name="正方形/長方形 28">
                  <a:extLst>
                    <a:ext uri="{FF2B5EF4-FFF2-40B4-BE49-F238E27FC236}">
                      <a16:creationId xmlns:a16="http://schemas.microsoft.com/office/drawing/2014/main" id="{EAEB9661-9CF7-4F41-9BE3-FCFF1A07739A}"/>
                    </a:ext>
                  </a:extLst>
                </p:cNvPr>
                <p:cNvSpPr/>
                <p:nvPr/>
              </p:nvSpPr>
              <p:spPr>
                <a:xfrm>
                  <a:off x="-851918" y="1088727"/>
                  <a:ext cx="1097598" cy="380778"/>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mn-ea"/>
                    </a:rPr>
                    <a:t>５</a:t>
                  </a:r>
                  <a:r>
                    <a:rPr kumimoji="1" lang="ja-JP" altLang="en-US" sz="2000" dirty="0">
                      <a:solidFill>
                        <a:schemeClr val="tx1">
                          <a:lumMod val="75000"/>
                          <a:lumOff val="25000"/>
                        </a:schemeClr>
                      </a:solidFill>
                      <a:latin typeface="+mn-ea"/>
                    </a:rPr>
                    <a:t>時間目</a:t>
                  </a:r>
                </a:p>
              </p:txBody>
            </p:sp>
            <p:sp>
              <p:nvSpPr>
                <p:cNvPr id="30" name="二等辺三角形 29">
                  <a:extLst>
                    <a:ext uri="{FF2B5EF4-FFF2-40B4-BE49-F238E27FC236}">
                      <a16:creationId xmlns:a16="http://schemas.microsoft.com/office/drawing/2014/main" id="{25EF7EB2-F273-F14F-A611-1FD3C7D5EC7A}"/>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二等辺三角形 27">
                <a:extLst>
                  <a:ext uri="{FF2B5EF4-FFF2-40B4-BE49-F238E27FC236}">
                    <a16:creationId xmlns:a16="http://schemas.microsoft.com/office/drawing/2014/main" id="{4A90D8EE-139B-458D-DD4A-34DECD126A33}"/>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212923F8-D5AE-8134-1EBE-7CF9CABE0ECC}"/>
                </a:ext>
              </a:extLst>
            </p:cNvPr>
            <p:cNvGrpSpPr/>
            <p:nvPr/>
          </p:nvGrpSpPr>
          <p:grpSpPr>
            <a:xfrm>
              <a:off x="816556" y="2914023"/>
              <a:ext cx="1704260" cy="475199"/>
              <a:chOff x="1017346" y="-391775"/>
              <a:chExt cx="1704260" cy="475199"/>
            </a:xfrm>
          </p:grpSpPr>
          <p:grpSp>
            <p:nvGrpSpPr>
              <p:cNvPr id="23" name="グループ化 22">
                <a:extLst>
                  <a:ext uri="{FF2B5EF4-FFF2-40B4-BE49-F238E27FC236}">
                    <a16:creationId xmlns:a16="http://schemas.microsoft.com/office/drawing/2014/main" id="{4146E837-33CF-0F56-6AA4-918F85E6537D}"/>
                  </a:ext>
                </a:extLst>
              </p:cNvPr>
              <p:cNvGrpSpPr/>
              <p:nvPr/>
            </p:nvGrpSpPr>
            <p:grpSpPr>
              <a:xfrm>
                <a:off x="1017346" y="-391775"/>
                <a:ext cx="1578509" cy="475199"/>
                <a:chOff x="-851918" y="1088727"/>
                <a:chExt cx="1264863" cy="380778"/>
              </a:xfrm>
            </p:grpSpPr>
            <p:sp>
              <p:nvSpPr>
                <p:cNvPr id="25" name="正方形/長方形 24">
                  <a:extLst>
                    <a:ext uri="{FF2B5EF4-FFF2-40B4-BE49-F238E27FC236}">
                      <a16:creationId xmlns:a16="http://schemas.microsoft.com/office/drawing/2014/main" id="{761A8C2D-E619-01E7-F7E1-933336C0CBEC}"/>
                    </a:ext>
                  </a:extLst>
                </p:cNvPr>
                <p:cNvSpPr/>
                <p:nvPr/>
              </p:nvSpPr>
              <p:spPr>
                <a:xfrm>
                  <a:off x="-851918" y="1088727"/>
                  <a:ext cx="1097598" cy="380778"/>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mn-ea"/>
                    </a:rPr>
                    <a:t>３</a:t>
                  </a:r>
                  <a:r>
                    <a:rPr kumimoji="1" lang="ja-JP" altLang="en-US" sz="2000" dirty="0">
                      <a:solidFill>
                        <a:schemeClr val="tx1">
                          <a:lumMod val="75000"/>
                          <a:lumOff val="25000"/>
                        </a:schemeClr>
                      </a:solidFill>
                      <a:latin typeface="+mn-ea"/>
                    </a:rPr>
                    <a:t>時間目</a:t>
                  </a:r>
                </a:p>
              </p:txBody>
            </p:sp>
            <p:sp>
              <p:nvSpPr>
                <p:cNvPr id="26" name="二等辺三角形 25">
                  <a:extLst>
                    <a:ext uri="{FF2B5EF4-FFF2-40B4-BE49-F238E27FC236}">
                      <a16:creationId xmlns:a16="http://schemas.microsoft.com/office/drawing/2014/main" id="{7D93D1BC-A0FF-86AF-897C-2C7BEA91C73B}"/>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二等辺三角形 23">
                <a:extLst>
                  <a:ext uri="{FF2B5EF4-FFF2-40B4-BE49-F238E27FC236}">
                    <a16:creationId xmlns:a16="http://schemas.microsoft.com/office/drawing/2014/main" id="{51CEAEC0-CBA8-B961-AD12-7D5C49AD50D5}"/>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B66FC38F-3A6D-5D09-A061-13873DDBCF45}"/>
                </a:ext>
              </a:extLst>
            </p:cNvPr>
            <p:cNvGrpSpPr/>
            <p:nvPr/>
          </p:nvGrpSpPr>
          <p:grpSpPr>
            <a:xfrm>
              <a:off x="816556" y="3697276"/>
              <a:ext cx="1704260" cy="475199"/>
              <a:chOff x="1017346" y="-391775"/>
              <a:chExt cx="1704260" cy="475199"/>
            </a:xfrm>
          </p:grpSpPr>
          <p:grpSp>
            <p:nvGrpSpPr>
              <p:cNvPr id="19" name="グループ化 18">
                <a:extLst>
                  <a:ext uri="{FF2B5EF4-FFF2-40B4-BE49-F238E27FC236}">
                    <a16:creationId xmlns:a16="http://schemas.microsoft.com/office/drawing/2014/main" id="{38ADB480-D778-67DC-2BFA-E0B125B2F7A8}"/>
                  </a:ext>
                </a:extLst>
              </p:cNvPr>
              <p:cNvGrpSpPr/>
              <p:nvPr/>
            </p:nvGrpSpPr>
            <p:grpSpPr>
              <a:xfrm>
                <a:off x="1017346" y="-391775"/>
                <a:ext cx="1578509" cy="475199"/>
                <a:chOff x="-851918" y="1088727"/>
                <a:chExt cx="1264863" cy="380778"/>
              </a:xfrm>
            </p:grpSpPr>
            <p:sp>
              <p:nvSpPr>
                <p:cNvPr id="21" name="正方形/長方形 20">
                  <a:extLst>
                    <a:ext uri="{FF2B5EF4-FFF2-40B4-BE49-F238E27FC236}">
                      <a16:creationId xmlns:a16="http://schemas.microsoft.com/office/drawing/2014/main" id="{89300BB3-43D6-9F80-3E94-0B7EC6F1361B}"/>
                    </a:ext>
                  </a:extLst>
                </p:cNvPr>
                <p:cNvSpPr/>
                <p:nvPr/>
              </p:nvSpPr>
              <p:spPr>
                <a:xfrm>
                  <a:off x="-851918" y="1088727"/>
                  <a:ext cx="1097598" cy="380778"/>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mn-ea"/>
                    </a:rPr>
                    <a:t>４</a:t>
                  </a:r>
                  <a:r>
                    <a:rPr kumimoji="1" lang="ja-JP" altLang="en-US" sz="2000" dirty="0">
                      <a:solidFill>
                        <a:schemeClr val="tx1">
                          <a:lumMod val="75000"/>
                          <a:lumOff val="25000"/>
                        </a:schemeClr>
                      </a:solidFill>
                      <a:latin typeface="+mn-ea"/>
                    </a:rPr>
                    <a:t>時間目</a:t>
                  </a:r>
                </a:p>
              </p:txBody>
            </p:sp>
            <p:sp>
              <p:nvSpPr>
                <p:cNvPr id="22" name="二等辺三角形 21">
                  <a:extLst>
                    <a:ext uri="{FF2B5EF4-FFF2-40B4-BE49-F238E27FC236}">
                      <a16:creationId xmlns:a16="http://schemas.microsoft.com/office/drawing/2014/main" id="{00EE36C4-B76D-358B-1B85-E3F5F7417D5C}"/>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二等辺三角形 19">
                <a:extLst>
                  <a:ext uri="{FF2B5EF4-FFF2-40B4-BE49-F238E27FC236}">
                    <a16:creationId xmlns:a16="http://schemas.microsoft.com/office/drawing/2014/main" id="{B5952FFF-3683-AD64-B5C3-DF4B613E402B}"/>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CF4DEB1C-9B03-8308-8A90-575B85D71CD6}"/>
                </a:ext>
              </a:extLst>
            </p:cNvPr>
            <p:cNvGrpSpPr/>
            <p:nvPr/>
          </p:nvGrpSpPr>
          <p:grpSpPr>
            <a:xfrm>
              <a:off x="816556" y="2130770"/>
              <a:ext cx="1704260" cy="475199"/>
              <a:chOff x="1017346" y="-391775"/>
              <a:chExt cx="1704260" cy="475199"/>
            </a:xfrm>
          </p:grpSpPr>
          <p:grpSp>
            <p:nvGrpSpPr>
              <p:cNvPr id="15" name="グループ化 14">
                <a:extLst>
                  <a:ext uri="{FF2B5EF4-FFF2-40B4-BE49-F238E27FC236}">
                    <a16:creationId xmlns:a16="http://schemas.microsoft.com/office/drawing/2014/main" id="{728DA87B-F834-9C70-8C8E-584BEE174B5D}"/>
                  </a:ext>
                </a:extLst>
              </p:cNvPr>
              <p:cNvGrpSpPr/>
              <p:nvPr/>
            </p:nvGrpSpPr>
            <p:grpSpPr>
              <a:xfrm>
                <a:off x="1017346" y="-391775"/>
                <a:ext cx="1578509" cy="475199"/>
                <a:chOff x="-851918" y="1088727"/>
                <a:chExt cx="1264863" cy="380778"/>
              </a:xfrm>
            </p:grpSpPr>
            <p:sp>
              <p:nvSpPr>
                <p:cNvPr id="17" name="正方形/長方形 16">
                  <a:extLst>
                    <a:ext uri="{FF2B5EF4-FFF2-40B4-BE49-F238E27FC236}">
                      <a16:creationId xmlns:a16="http://schemas.microsoft.com/office/drawing/2014/main" id="{BB9598D0-CCB0-5E43-D344-E6FC509759B3}"/>
                    </a:ext>
                  </a:extLst>
                </p:cNvPr>
                <p:cNvSpPr/>
                <p:nvPr/>
              </p:nvSpPr>
              <p:spPr>
                <a:xfrm>
                  <a:off x="-851918" y="1088727"/>
                  <a:ext cx="1097598" cy="380778"/>
                </a:xfrm>
                <a:prstGeom prst="rect">
                  <a:avLst/>
                </a:prstGeom>
                <a:solidFill>
                  <a:schemeClr val="bg1"/>
                </a:solidFill>
                <a:ln w="3175">
                  <a:solidFill>
                    <a:srgbClr val="E945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a:solidFill>
                        <a:srgbClr val="E94520"/>
                      </a:solidFill>
                      <a:latin typeface="+mn-ea"/>
                    </a:rPr>
                    <a:t>２</a:t>
                  </a:r>
                  <a:r>
                    <a:rPr kumimoji="1" lang="ja-JP" altLang="en-US" sz="2000" b="1">
                      <a:solidFill>
                        <a:srgbClr val="E94520"/>
                      </a:solidFill>
                      <a:latin typeface="+mn-ea"/>
                    </a:rPr>
                    <a:t>時間目</a:t>
                  </a:r>
                  <a:endParaRPr kumimoji="1" lang="ja-JP" altLang="en-US" sz="2000" b="1" dirty="0">
                    <a:solidFill>
                      <a:srgbClr val="E94520"/>
                    </a:solidFill>
                    <a:latin typeface="+mn-ea"/>
                  </a:endParaRPr>
                </a:p>
              </p:txBody>
            </p:sp>
            <p:sp>
              <p:nvSpPr>
                <p:cNvPr id="18" name="二等辺三角形 17">
                  <a:extLst>
                    <a:ext uri="{FF2B5EF4-FFF2-40B4-BE49-F238E27FC236}">
                      <a16:creationId xmlns:a16="http://schemas.microsoft.com/office/drawing/2014/main" id="{A76B5D71-68E6-28F6-E378-14F009D216E0}"/>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二等辺三角形 15">
                <a:extLst>
                  <a:ext uri="{FF2B5EF4-FFF2-40B4-BE49-F238E27FC236}">
                    <a16:creationId xmlns:a16="http://schemas.microsoft.com/office/drawing/2014/main" id="{B043921E-7256-DE11-735F-C1149B2D15BB}"/>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027466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E964D-02D1-BDE6-8E0A-1BEF6F12E5A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2249374-6C24-BC2F-316E-4BCA46885A67}"/>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本日実施すること</a:t>
            </a:r>
            <a:endParaRPr kumimoji="1" lang="ja-JP" altLang="en-US" dirty="0"/>
          </a:p>
        </p:txBody>
      </p:sp>
      <p:grpSp>
        <p:nvGrpSpPr>
          <p:cNvPr id="19" name="グループ化 18">
            <a:extLst>
              <a:ext uri="{FF2B5EF4-FFF2-40B4-BE49-F238E27FC236}">
                <a16:creationId xmlns:a16="http://schemas.microsoft.com/office/drawing/2014/main" id="{6E2C4B89-C8E7-5CB6-6059-74877CA33C2B}"/>
              </a:ext>
            </a:extLst>
          </p:cNvPr>
          <p:cNvGrpSpPr/>
          <p:nvPr/>
        </p:nvGrpSpPr>
        <p:grpSpPr>
          <a:xfrm>
            <a:off x="947958" y="2031324"/>
            <a:ext cx="10279721" cy="2962699"/>
            <a:chOff x="1191308" y="1652955"/>
            <a:chExt cx="10279721" cy="2962699"/>
          </a:xfrm>
        </p:grpSpPr>
        <p:sp>
          <p:nvSpPr>
            <p:cNvPr id="3" name="正方形/長方形 2">
              <a:extLst>
                <a:ext uri="{FF2B5EF4-FFF2-40B4-BE49-F238E27FC236}">
                  <a16:creationId xmlns:a16="http://schemas.microsoft.com/office/drawing/2014/main" id="{6655D840-9122-ECAB-99C2-C414481C18CC}"/>
                </a:ext>
              </a:extLst>
            </p:cNvPr>
            <p:cNvSpPr/>
            <p:nvPr/>
          </p:nvSpPr>
          <p:spPr>
            <a:xfrm>
              <a:off x="2168768" y="1652955"/>
              <a:ext cx="9302261" cy="691662"/>
            </a:xfrm>
            <a:prstGeom prst="rect">
              <a:avLst/>
            </a:prstGeom>
            <a:solidFill>
              <a:schemeClr val="bg1"/>
            </a:solidFill>
            <a:ln>
              <a:solidFill>
                <a:srgbClr val="E94520"/>
              </a:solidFill>
            </a:ln>
            <a:effectLst>
              <a:outerShdw dist="1016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tx1"/>
                  </a:solidFill>
                </a:rPr>
                <a:t>　アントレプレナーシップについて学ぶ</a:t>
              </a:r>
            </a:p>
          </p:txBody>
        </p:sp>
        <p:sp>
          <p:nvSpPr>
            <p:cNvPr id="5" name="正方形/長方形 4">
              <a:extLst>
                <a:ext uri="{FF2B5EF4-FFF2-40B4-BE49-F238E27FC236}">
                  <a16:creationId xmlns:a16="http://schemas.microsoft.com/office/drawing/2014/main" id="{F9F3D375-05B7-82AF-49CE-A5F9C523513E}"/>
                </a:ext>
              </a:extLst>
            </p:cNvPr>
            <p:cNvSpPr/>
            <p:nvPr/>
          </p:nvSpPr>
          <p:spPr>
            <a:xfrm>
              <a:off x="2168768" y="2788474"/>
              <a:ext cx="9302261" cy="691662"/>
            </a:xfrm>
            <a:prstGeom prst="rect">
              <a:avLst/>
            </a:prstGeom>
            <a:solidFill>
              <a:schemeClr val="bg1"/>
            </a:solidFill>
            <a:ln>
              <a:solidFill>
                <a:srgbClr val="E94520"/>
              </a:solidFill>
            </a:ln>
            <a:effectLst>
              <a:outerShdw dist="1016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tx1"/>
                  </a:solidFill>
                </a:rPr>
                <a:t>　アントレプレナーシップ・ロールモデル</a:t>
              </a:r>
              <a:r>
                <a:rPr kumimoji="1" lang="ja-JP" altLang="en-US" sz="2800" b="1">
                  <a:solidFill>
                    <a:schemeClr val="tx1"/>
                  </a:solidFill>
                </a:rPr>
                <a:t>紹介動画を視聴する</a:t>
              </a:r>
              <a:endParaRPr kumimoji="1" lang="ja-JP" altLang="en-US" sz="2800" b="1" dirty="0">
                <a:solidFill>
                  <a:schemeClr val="tx1"/>
                </a:solidFill>
              </a:endParaRPr>
            </a:p>
          </p:txBody>
        </p:sp>
        <p:sp>
          <p:nvSpPr>
            <p:cNvPr id="7" name="正方形/長方形 6">
              <a:extLst>
                <a:ext uri="{FF2B5EF4-FFF2-40B4-BE49-F238E27FC236}">
                  <a16:creationId xmlns:a16="http://schemas.microsoft.com/office/drawing/2014/main" id="{1C2C913F-C005-BF57-0A49-039EFCAADF31}"/>
                </a:ext>
              </a:extLst>
            </p:cNvPr>
            <p:cNvSpPr/>
            <p:nvPr/>
          </p:nvSpPr>
          <p:spPr>
            <a:xfrm>
              <a:off x="2168768" y="3923992"/>
              <a:ext cx="9302261" cy="691662"/>
            </a:xfrm>
            <a:prstGeom prst="rect">
              <a:avLst/>
            </a:prstGeom>
            <a:solidFill>
              <a:schemeClr val="bg1"/>
            </a:solidFill>
            <a:ln>
              <a:solidFill>
                <a:srgbClr val="E94520"/>
              </a:solidFill>
            </a:ln>
            <a:effectLst>
              <a:outerShdw dist="1016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tx1"/>
                  </a:solidFill>
                </a:rPr>
                <a:t>　これから活動するチームを決める </a:t>
              </a:r>
              <a:r>
                <a:rPr kumimoji="1" lang="en-US" altLang="ja-JP" sz="2800" b="1" dirty="0">
                  <a:solidFill>
                    <a:schemeClr val="tx1"/>
                  </a:solidFill>
                  <a:latin typeface="MS PGothic" panose="020B0600070205080204" pitchFamily="34" charset="-128"/>
                  <a:ea typeface="MS PGothic" panose="020B0600070205080204" pitchFamily="34" charset="-128"/>
                </a:rPr>
                <a:t>(</a:t>
              </a:r>
              <a:r>
                <a:rPr kumimoji="1" lang="ja-JP" altLang="en-US" sz="2800" b="1" dirty="0">
                  <a:solidFill>
                    <a:schemeClr val="tx1"/>
                  </a:solidFill>
                  <a:latin typeface="MS PGothic" panose="020B0600070205080204" pitchFamily="34" charset="-128"/>
                  <a:ea typeface="MS PGothic" panose="020B0600070205080204" pitchFamily="34" charset="-128"/>
                </a:rPr>
                <a:t>個人での実施も可能</a:t>
              </a:r>
              <a:r>
                <a:rPr kumimoji="1" lang="en-US" altLang="ja-JP" sz="2800" b="1" dirty="0">
                  <a:solidFill>
                    <a:schemeClr val="tx1"/>
                  </a:solidFill>
                  <a:latin typeface="MS PGothic" panose="020B0600070205080204" pitchFamily="34" charset="-128"/>
                  <a:ea typeface="MS PGothic" panose="020B0600070205080204" pitchFamily="34" charset="-128"/>
                </a:rPr>
                <a:t>)</a:t>
              </a:r>
            </a:p>
          </p:txBody>
        </p:sp>
        <p:sp>
          <p:nvSpPr>
            <p:cNvPr id="14" name="正方形/長方形 13">
              <a:extLst>
                <a:ext uri="{FF2B5EF4-FFF2-40B4-BE49-F238E27FC236}">
                  <a16:creationId xmlns:a16="http://schemas.microsoft.com/office/drawing/2014/main" id="{A8256988-6107-A3A8-3224-AB5744060419}"/>
                </a:ext>
              </a:extLst>
            </p:cNvPr>
            <p:cNvSpPr/>
            <p:nvPr/>
          </p:nvSpPr>
          <p:spPr>
            <a:xfrm>
              <a:off x="1191308" y="1652955"/>
              <a:ext cx="703385" cy="691662"/>
            </a:xfrm>
            <a:prstGeom prst="rect">
              <a:avLst/>
            </a:prstGeom>
            <a:solidFill>
              <a:schemeClr val="bg1"/>
            </a:solidFill>
            <a:ln>
              <a:solidFill>
                <a:srgbClr val="E94520"/>
              </a:solidFill>
            </a:ln>
            <a:effectLst>
              <a:outerShdw dist="1016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E94520"/>
                  </a:solidFill>
                  <a:latin typeface="+mn-ea"/>
                </a:rPr>
                <a:t>1</a:t>
              </a:r>
              <a:endParaRPr kumimoji="1" lang="ja-JP" altLang="en-US" sz="3600" b="1" dirty="0">
                <a:solidFill>
                  <a:srgbClr val="E94520"/>
                </a:solidFill>
                <a:latin typeface="+mn-ea"/>
              </a:endParaRPr>
            </a:p>
          </p:txBody>
        </p:sp>
        <p:sp>
          <p:nvSpPr>
            <p:cNvPr id="15" name="正方形/長方形 14">
              <a:extLst>
                <a:ext uri="{FF2B5EF4-FFF2-40B4-BE49-F238E27FC236}">
                  <a16:creationId xmlns:a16="http://schemas.microsoft.com/office/drawing/2014/main" id="{93121926-67AF-7CAE-7B7C-2AC161058D94}"/>
                </a:ext>
              </a:extLst>
            </p:cNvPr>
            <p:cNvSpPr/>
            <p:nvPr/>
          </p:nvSpPr>
          <p:spPr>
            <a:xfrm>
              <a:off x="1191308" y="2788474"/>
              <a:ext cx="703385" cy="691662"/>
            </a:xfrm>
            <a:prstGeom prst="rect">
              <a:avLst/>
            </a:prstGeom>
            <a:solidFill>
              <a:schemeClr val="bg1"/>
            </a:solidFill>
            <a:ln>
              <a:solidFill>
                <a:srgbClr val="E94520"/>
              </a:solidFill>
            </a:ln>
            <a:effectLst>
              <a:outerShdw dist="1016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E94520"/>
                  </a:solidFill>
                  <a:latin typeface="+mn-ea"/>
                </a:rPr>
                <a:t>2</a:t>
              </a:r>
              <a:endParaRPr kumimoji="1" lang="ja-JP" altLang="en-US" sz="3600" b="1" dirty="0">
                <a:solidFill>
                  <a:srgbClr val="E94520"/>
                </a:solidFill>
                <a:latin typeface="+mn-ea"/>
              </a:endParaRPr>
            </a:p>
          </p:txBody>
        </p:sp>
        <p:sp>
          <p:nvSpPr>
            <p:cNvPr id="16" name="正方形/長方形 15">
              <a:extLst>
                <a:ext uri="{FF2B5EF4-FFF2-40B4-BE49-F238E27FC236}">
                  <a16:creationId xmlns:a16="http://schemas.microsoft.com/office/drawing/2014/main" id="{BBE595AB-B59A-539A-5A09-88BBDF1AD389}"/>
                </a:ext>
              </a:extLst>
            </p:cNvPr>
            <p:cNvSpPr/>
            <p:nvPr/>
          </p:nvSpPr>
          <p:spPr>
            <a:xfrm>
              <a:off x="1191308" y="3923992"/>
              <a:ext cx="703385" cy="691662"/>
            </a:xfrm>
            <a:prstGeom prst="rect">
              <a:avLst/>
            </a:prstGeom>
            <a:solidFill>
              <a:schemeClr val="bg1"/>
            </a:solidFill>
            <a:ln>
              <a:solidFill>
                <a:srgbClr val="E94520"/>
              </a:solidFill>
            </a:ln>
            <a:effectLst>
              <a:outerShdw dist="1016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E94520"/>
                  </a:solidFill>
                  <a:latin typeface="+mn-ea"/>
                </a:rPr>
                <a:t>3</a:t>
              </a:r>
              <a:endParaRPr kumimoji="1" lang="ja-JP" altLang="en-US" sz="3600" b="1" dirty="0">
                <a:solidFill>
                  <a:srgbClr val="E94520"/>
                </a:solidFill>
                <a:latin typeface="+mn-ea"/>
              </a:endParaRPr>
            </a:p>
          </p:txBody>
        </p:sp>
      </p:grpSp>
    </p:spTree>
    <p:extLst>
      <p:ext uri="{BB962C8B-B14F-4D97-AF65-F5344CB8AC3E}">
        <p14:creationId xmlns:p14="http://schemas.microsoft.com/office/powerpoint/2010/main" val="761261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80C32-5C37-97BA-351D-91F1A51DB533}"/>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122CD1AC-AB1A-66FF-192B-9858B6E38D2E}"/>
              </a:ext>
            </a:extLst>
          </p:cNvPr>
          <p:cNvGrpSpPr/>
          <p:nvPr/>
        </p:nvGrpSpPr>
        <p:grpSpPr>
          <a:xfrm>
            <a:off x="3042888" y="1119672"/>
            <a:ext cx="2129353" cy="648000"/>
            <a:chOff x="3447535" y="814871"/>
            <a:chExt cx="2129353" cy="648000"/>
          </a:xfrm>
        </p:grpSpPr>
        <p:sp>
          <p:nvSpPr>
            <p:cNvPr id="3" name="四角形: 角を丸くする 2">
              <a:extLst>
                <a:ext uri="{FF2B5EF4-FFF2-40B4-BE49-F238E27FC236}">
                  <a16:creationId xmlns:a16="http://schemas.microsoft.com/office/drawing/2014/main" id="{C8772D4B-3C4D-2669-488C-088D3A706F3C}"/>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dirty="0">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5</a:t>
              </a:r>
              <a:r>
                <a:rPr lang="ja-JP" altLang="en-US" sz="2400" b="1" dirty="0">
                  <a:solidFill>
                    <a:schemeClr val="bg1"/>
                  </a:solidFill>
                  <a:latin typeface="MS PGothic" panose="020B0600070205080204" pitchFamily="34" charset="-128"/>
                  <a:ea typeface="MS PGothic" panose="020B0600070205080204" pitchFamily="34" charset="-128"/>
                </a:rPr>
                <a:t>分</a:t>
              </a:r>
            </a:p>
          </p:txBody>
        </p:sp>
        <p:pic>
          <p:nvPicPr>
            <p:cNvPr id="4" name="グラフィックス 3" descr="砂時計: 終了 単色塗りつぶし">
              <a:extLst>
                <a:ext uri="{FF2B5EF4-FFF2-40B4-BE49-F238E27FC236}">
                  <a16:creationId xmlns:a16="http://schemas.microsoft.com/office/drawing/2014/main" id="{830358AE-2D55-7366-EE02-B99FDF82BA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sp>
        <p:nvSpPr>
          <p:cNvPr id="5" name="正方形/長方形 4">
            <a:extLst>
              <a:ext uri="{FF2B5EF4-FFF2-40B4-BE49-F238E27FC236}">
                <a16:creationId xmlns:a16="http://schemas.microsoft.com/office/drawing/2014/main" id="{B511B26D-9C74-43A6-A4CF-25AE6113FD01}"/>
              </a:ext>
            </a:extLst>
          </p:cNvPr>
          <p:cNvSpPr/>
          <p:nvPr/>
        </p:nvSpPr>
        <p:spPr>
          <a:xfrm>
            <a:off x="550983" y="2247194"/>
            <a:ext cx="11078310" cy="2376000"/>
          </a:xfrm>
          <a:prstGeom prst="rect">
            <a:avLst/>
          </a:prstGeom>
          <a:solidFill>
            <a:schemeClr val="bg1"/>
          </a:solidFill>
          <a:ln>
            <a:solidFill>
              <a:srgbClr val="E94520"/>
            </a:solidFill>
          </a:ln>
          <a:effectLst>
            <a:outerShdw dist="2413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アントレプレナーシップとは？</a:t>
            </a: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nvGrpSpPr>
          <p:cNvPr id="10" name="グループ化 9">
            <a:extLst>
              <a:ext uri="{FF2B5EF4-FFF2-40B4-BE49-F238E27FC236}">
                <a16:creationId xmlns:a16="http://schemas.microsoft.com/office/drawing/2014/main" id="{F1959649-966E-1891-0FA5-881B5B1B3B71}"/>
              </a:ext>
            </a:extLst>
          </p:cNvPr>
          <p:cNvGrpSpPr/>
          <p:nvPr/>
        </p:nvGrpSpPr>
        <p:grpSpPr>
          <a:xfrm>
            <a:off x="609602" y="1119672"/>
            <a:ext cx="2304000" cy="648000"/>
            <a:chOff x="609602" y="1119672"/>
            <a:chExt cx="2304000" cy="648000"/>
          </a:xfrm>
        </p:grpSpPr>
        <p:sp>
          <p:nvSpPr>
            <p:cNvPr id="7" name="四角形: 角を丸くする 6">
              <a:extLst>
                <a:ext uri="{FF2B5EF4-FFF2-40B4-BE49-F238E27FC236}">
                  <a16:creationId xmlns:a16="http://schemas.microsoft.com/office/drawing/2014/main" id="{BC17AF85-9B1F-EEE6-97C2-69304C1B24F7}"/>
                </a:ext>
              </a:extLst>
            </p:cNvPr>
            <p:cNvSpPr/>
            <p:nvPr/>
          </p:nvSpPr>
          <p:spPr>
            <a:xfrm>
              <a:off x="609602" y="1119672"/>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授業 </a:t>
              </a:r>
              <a:r>
                <a:rPr lang="en-US" altLang="ja-JP" sz="2400" b="1" dirty="0">
                  <a:solidFill>
                    <a:schemeClr val="bg1"/>
                  </a:solidFill>
                  <a:latin typeface="MS PGothic" panose="020B0600070205080204" pitchFamily="34" charset="-128"/>
                  <a:ea typeface="MS PGothic" panose="020B0600070205080204" pitchFamily="34" charset="-128"/>
                </a:rPr>
                <a:t>[1]</a:t>
              </a:r>
            </a:p>
          </p:txBody>
        </p:sp>
        <p:pic>
          <p:nvPicPr>
            <p:cNvPr id="9" name="図 8">
              <a:extLst>
                <a:ext uri="{FF2B5EF4-FFF2-40B4-BE49-F238E27FC236}">
                  <a16:creationId xmlns:a16="http://schemas.microsoft.com/office/drawing/2014/main" id="{91C003CA-45CC-CE00-A752-46767D2369A8}"/>
                </a:ext>
              </a:extLst>
            </p:cNvPr>
            <p:cNvPicPr>
              <a:picLocks noChangeAspect="1"/>
            </p:cNvPicPr>
            <p:nvPr/>
          </p:nvPicPr>
          <p:blipFill>
            <a:blip r:embed="rId4">
              <a:clrChange>
                <a:clrFrom>
                  <a:srgbClr val="FFFFFF"/>
                </a:clrFrom>
                <a:clrTo>
                  <a:srgbClr val="FFFFFF">
                    <a:alpha val="0"/>
                  </a:srgbClr>
                </a:clrTo>
              </a:clrChange>
              <a:alphaModFix/>
              <a:biLevel thresh="25000"/>
              <a:extLst>
                <a:ext uri="{28A0092B-C50C-407E-A947-70E740481C1C}">
                  <a14:useLocalDpi xmlns:a14="http://schemas.microsoft.com/office/drawing/2010/main" val="0"/>
                </a:ext>
              </a:extLst>
            </a:blip>
            <a:srcRect l="603" r="1132"/>
            <a:stretch/>
          </p:blipFill>
          <p:spPr>
            <a:xfrm>
              <a:off x="878488" y="1196848"/>
              <a:ext cx="498367" cy="507161"/>
            </a:xfrm>
            <a:prstGeom prst="rect">
              <a:avLst/>
            </a:prstGeom>
          </p:spPr>
        </p:pic>
      </p:grpSp>
    </p:spTree>
    <p:extLst>
      <p:ext uri="{BB962C8B-B14F-4D97-AF65-F5344CB8AC3E}">
        <p14:creationId xmlns:p14="http://schemas.microsoft.com/office/powerpoint/2010/main" val="1440198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1DBEA-423A-EFAA-C8A6-F0C3916D37F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AC2FAED-88A7-1B82-EE12-6DA090DF770E}"/>
              </a:ext>
            </a:extLst>
          </p:cNvPr>
          <p:cNvSpPr>
            <a:spLocks noGrp="1"/>
          </p:cNvSpPr>
          <p:nvPr>
            <p:ph type="title"/>
          </p:nvPr>
        </p:nvSpPr>
        <p:spPr/>
        <p:txBody>
          <a:bodyPr/>
          <a:lstStyle/>
          <a:p>
            <a:r>
              <a:rPr lang="ja-JP" altLang="en-US">
                <a:solidFill>
                  <a:prstClr val="white"/>
                </a:solidFill>
                <a:latin typeface="MS PGothic" panose="020B0600070205080204" pitchFamily="34" charset="-128"/>
                <a:ea typeface="MS PGothic" panose="020B0600070205080204" pitchFamily="34" charset="-128"/>
              </a:rPr>
              <a:t>起業家教育を通してアントレプレナーシップを学ぶ意義</a:t>
            </a:r>
            <a:endParaRPr kumimoji="1" lang="ja-JP" altLang="en-US" dirty="0"/>
          </a:p>
        </p:txBody>
      </p:sp>
      <p:sp>
        <p:nvSpPr>
          <p:cNvPr id="7" name="テキスト ボックス 6">
            <a:extLst>
              <a:ext uri="{FF2B5EF4-FFF2-40B4-BE49-F238E27FC236}">
                <a16:creationId xmlns:a16="http://schemas.microsoft.com/office/drawing/2014/main" id="{5CF4B7AD-A9E0-2AB9-8D0D-4B2D66EED4AD}"/>
              </a:ext>
            </a:extLst>
          </p:cNvPr>
          <p:cNvSpPr txBox="1"/>
          <p:nvPr/>
        </p:nvSpPr>
        <p:spPr>
          <a:xfrm>
            <a:off x="327082" y="1143664"/>
            <a:ext cx="11542644" cy="1384995"/>
          </a:xfrm>
          <a:prstGeom prst="rect">
            <a:avLst/>
          </a:prstGeom>
          <a:noFill/>
        </p:spPr>
        <p:txBody>
          <a:bodyPr wrap="square" rtlCol="0">
            <a:spAutoFit/>
          </a:bodyPr>
          <a:lstStyle/>
          <a:p>
            <a:pPr algn="ctr"/>
            <a:r>
              <a:rPr lang="ja-JP" altLang="en-US" sz="2800" b="1" dirty="0">
                <a:latin typeface="MS PGothic" panose="020B0600070205080204" pitchFamily="34" charset="-128"/>
                <a:ea typeface="MS PGothic" panose="020B0600070205080204" pitchFamily="34" charset="-128"/>
              </a:rPr>
              <a:t>現代は</a:t>
            </a:r>
            <a:r>
              <a:rPr lang="en-US" altLang="ja-JP" sz="2800" b="1" dirty="0">
                <a:latin typeface="MS PGothic" panose="020B0600070205080204" pitchFamily="34" charset="-128"/>
                <a:ea typeface="MS PGothic" panose="020B0600070205080204" pitchFamily="34" charset="-128"/>
              </a:rPr>
              <a:t>VUCA</a:t>
            </a:r>
            <a:r>
              <a:rPr lang="ja-JP" altLang="en-US" sz="2800" b="1" dirty="0">
                <a:latin typeface="MS PGothic" panose="020B0600070205080204" pitchFamily="34" charset="-128"/>
                <a:ea typeface="MS PGothic" panose="020B0600070205080204" pitchFamily="34" charset="-128"/>
              </a:rPr>
              <a:t>の時代と言われ、</a:t>
            </a:r>
            <a:r>
              <a:rPr lang="en-US" altLang="ja-JP" sz="2800" b="1" dirty="0">
                <a:latin typeface="MS PGothic" panose="020B0600070205080204" pitchFamily="34" charset="-128"/>
                <a:ea typeface="MS PGothic" panose="020B0600070205080204" pitchFamily="34" charset="-128"/>
              </a:rPr>
              <a:t>AI</a:t>
            </a:r>
            <a:r>
              <a:rPr lang="ja-JP" altLang="en-US" sz="2800" b="1" dirty="0">
                <a:latin typeface="MS PGothic" panose="020B0600070205080204" pitchFamily="34" charset="-128"/>
                <a:ea typeface="MS PGothic" panose="020B0600070205080204" pitchFamily="34" charset="-128"/>
              </a:rPr>
              <a:t>、デジタル化、</a:t>
            </a:r>
            <a:r>
              <a:rPr lang="en-US" altLang="ja-JP" sz="2800" b="1" dirty="0">
                <a:latin typeface="MS PGothic" panose="020B0600070205080204" pitchFamily="34" charset="-128"/>
                <a:ea typeface="MS PGothic" panose="020B0600070205080204" pitchFamily="34" charset="-128"/>
              </a:rPr>
              <a:t>5G</a:t>
            </a:r>
            <a:r>
              <a:rPr lang="ja-JP" altLang="en-US" sz="2800" b="1" dirty="0">
                <a:latin typeface="MS PGothic" panose="020B0600070205080204" pitchFamily="34" charset="-128"/>
                <a:ea typeface="MS PGothic" panose="020B0600070205080204" pitchFamily="34" charset="-128"/>
              </a:rPr>
              <a:t>技術の進展など、</a:t>
            </a:r>
            <a:endParaRPr lang="en-US" altLang="ja-JP" sz="2800" b="1" dirty="0">
              <a:latin typeface="MS PGothic" panose="020B0600070205080204" pitchFamily="34" charset="-128"/>
              <a:ea typeface="MS PGothic" panose="020B0600070205080204" pitchFamily="34" charset="-128"/>
            </a:endParaRPr>
          </a:p>
          <a:p>
            <a:pPr algn="ctr"/>
            <a:r>
              <a:rPr lang="ja-JP" altLang="en-US" sz="2800" b="1" dirty="0">
                <a:latin typeface="MS PGothic" panose="020B0600070205080204" pitchFamily="34" charset="-128"/>
                <a:ea typeface="MS PGothic" panose="020B0600070205080204" pitchFamily="34" charset="-128"/>
              </a:rPr>
              <a:t>過去に例を見ない速度で社会は変化しています。</a:t>
            </a:r>
            <a:endParaRPr lang="en-US" altLang="ja-JP" sz="500" b="1" dirty="0">
              <a:latin typeface="MS PGothic" panose="020B0600070205080204" pitchFamily="34" charset="-128"/>
              <a:ea typeface="MS PGothic" panose="020B0600070205080204" pitchFamily="34" charset="-128"/>
            </a:endParaRPr>
          </a:p>
          <a:p>
            <a:pPr algn="ctr"/>
            <a:r>
              <a:rPr lang="ja-JP" altLang="en-US" sz="2800" b="1" dirty="0">
                <a:latin typeface="MS PGothic" panose="020B0600070205080204" pitchFamily="34" charset="-128"/>
                <a:ea typeface="MS PGothic" panose="020B0600070205080204" pitchFamily="34" charset="-128"/>
              </a:rPr>
              <a:t>不確実で複雑、不透明で曖昧な時代（＝</a:t>
            </a:r>
            <a:r>
              <a:rPr lang="en-US" altLang="ja-JP" sz="2800" b="1" dirty="0">
                <a:latin typeface="MS PGothic" panose="020B0600070205080204" pitchFamily="34" charset="-128"/>
                <a:ea typeface="MS PGothic" panose="020B0600070205080204" pitchFamily="34" charset="-128"/>
              </a:rPr>
              <a:t>VUCA</a:t>
            </a:r>
            <a:r>
              <a:rPr lang="ja-JP" altLang="en-US" sz="2800" b="1" dirty="0">
                <a:latin typeface="MS PGothic" panose="020B0600070205080204" pitchFamily="34" charset="-128"/>
                <a:ea typeface="MS PGothic" panose="020B0600070205080204" pitchFamily="34" charset="-128"/>
              </a:rPr>
              <a:t>の時代）に直面しています。</a:t>
            </a:r>
          </a:p>
        </p:txBody>
      </p:sp>
      <p:grpSp>
        <p:nvGrpSpPr>
          <p:cNvPr id="13" name="グループ化 12">
            <a:extLst>
              <a:ext uri="{FF2B5EF4-FFF2-40B4-BE49-F238E27FC236}">
                <a16:creationId xmlns:a16="http://schemas.microsoft.com/office/drawing/2014/main" id="{38E568C8-12E1-0301-E1AC-AC6C264A1205}"/>
              </a:ext>
            </a:extLst>
          </p:cNvPr>
          <p:cNvGrpSpPr/>
          <p:nvPr/>
        </p:nvGrpSpPr>
        <p:grpSpPr>
          <a:xfrm>
            <a:off x="614408" y="2778139"/>
            <a:ext cx="10967992" cy="2287441"/>
            <a:chOff x="614408" y="2578850"/>
            <a:chExt cx="10967992" cy="2287441"/>
          </a:xfrm>
        </p:grpSpPr>
        <p:sp>
          <p:nvSpPr>
            <p:cNvPr id="14" name="正方形/長方形 13">
              <a:extLst>
                <a:ext uri="{FF2B5EF4-FFF2-40B4-BE49-F238E27FC236}">
                  <a16:creationId xmlns:a16="http://schemas.microsoft.com/office/drawing/2014/main" id="{BDB9E854-BC76-BBC1-B995-BE1839E71316}"/>
                </a:ext>
              </a:extLst>
            </p:cNvPr>
            <p:cNvSpPr/>
            <p:nvPr/>
          </p:nvSpPr>
          <p:spPr>
            <a:xfrm>
              <a:off x="617259" y="2578851"/>
              <a:ext cx="10962290" cy="2287440"/>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E445D40-EB0C-0ADA-E873-FFDD0C7603D3}"/>
                </a:ext>
              </a:extLst>
            </p:cNvPr>
            <p:cNvSpPr txBox="1"/>
            <p:nvPr/>
          </p:nvSpPr>
          <p:spPr>
            <a:xfrm>
              <a:off x="614408" y="2578850"/>
              <a:ext cx="10967992" cy="523220"/>
            </a:xfrm>
            <a:prstGeom prst="rect">
              <a:avLst/>
            </a:prstGeom>
            <a:noFill/>
          </p:spPr>
          <p:txBody>
            <a:bodyPr wrap="square" rtlCol="0">
              <a:spAutoFit/>
            </a:bodyPr>
            <a:lstStyle/>
            <a:p>
              <a:pPr algn="ctr"/>
              <a:r>
                <a:rPr lang="ja-JP" altLang="en-US" sz="2800" dirty="0">
                  <a:latin typeface="MS PGothic" panose="020B0600070205080204" pitchFamily="34" charset="-128"/>
                  <a:ea typeface="MS PGothic" panose="020B0600070205080204" pitchFamily="34" charset="-128"/>
                </a:rPr>
                <a:t>＊</a:t>
              </a:r>
              <a:r>
                <a:rPr lang="en-US" altLang="ja-JP" sz="2800" dirty="0">
                  <a:latin typeface="MS PGothic" panose="020B0600070205080204" pitchFamily="34" charset="-128"/>
                  <a:ea typeface="MS PGothic" panose="020B0600070205080204" pitchFamily="34" charset="-128"/>
                </a:rPr>
                <a:t>VUCA</a:t>
              </a:r>
              <a:r>
                <a:rPr lang="ja-JP" altLang="en-US" sz="2800" dirty="0">
                  <a:latin typeface="MS PGothic" panose="020B0600070205080204" pitchFamily="34" charset="-128"/>
                  <a:ea typeface="MS PGothic" panose="020B0600070205080204" pitchFamily="34" charset="-128"/>
                </a:rPr>
                <a:t>とは</a:t>
              </a:r>
            </a:p>
          </p:txBody>
        </p:sp>
        <p:sp>
          <p:nvSpPr>
            <p:cNvPr id="16" name="テキスト ボックス 15">
              <a:extLst>
                <a:ext uri="{FF2B5EF4-FFF2-40B4-BE49-F238E27FC236}">
                  <a16:creationId xmlns:a16="http://schemas.microsoft.com/office/drawing/2014/main" id="{6B60E721-EFE5-DA31-4CB8-3E1B76A41ABD}"/>
                </a:ext>
              </a:extLst>
            </p:cNvPr>
            <p:cNvSpPr txBox="1"/>
            <p:nvPr/>
          </p:nvSpPr>
          <p:spPr>
            <a:xfrm>
              <a:off x="619664" y="4280981"/>
              <a:ext cx="10957481" cy="461665"/>
            </a:xfrm>
            <a:prstGeom prst="rect">
              <a:avLst/>
            </a:prstGeom>
            <a:noFill/>
          </p:spPr>
          <p:txBody>
            <a:bodyPr wrap="square" rtlCol="0">
              <a:spAutoFit/>
            </a:bodyPr>
            <a:lstStyle/>
            <a:p>
              <a:pPr algn="ctr"/>
              <a:r>
                <a:rPr lang="ja-JP" altLang="en-US" sz="2400" b="1" dirty="0">
                  <a:solidFill>
                    <a:schemeClr val="tx1">
                      <a:lumMod val="75000"/>
                      <a:lumOff val="25000"/>
                    </a:schemeClr>
                  </a:solidFill>
                  <a:latin typeface="MS PGothic" panose="020B0600070205080204" pitchFamily="34" charset="-128"/>
                  <a:ea typeface="MS PGothic" panose="020B0600070205080204" pitchFamily="34" charset="-128"/>
                </a:rPr>
                <a:t>４つの単語の頭文字を取って、</a:t>
              </a:r>
              <a:r>
                <a:rPr lang="en-US" altLang="ja-JP" sz="2400" b="1" dirty="0">
                  <a:solidFill>
                    <a:schemeClr val="tx1">
                      <a:lumMod val="75000"/>
                      <a:lumOff val="25000"/>
                    </a:schemeClr>
                  </a:solidFill>
                  <a:latin typeface="MS PGothic" panose="020B0600070205080204" pitchFamily="34" charset="-128"/>
                  <a:ea typeface="MS PGothic" panose="020B0600070205080204" pitchFamily="34" charset="-128"/>
                </a:rPr>
                <a:t>VUCA</a:t>
              </a:r>
              <a:r>
                <a:rPr lang="ja-JP" altLang="en-US" sz="2400" b="1" dirty="0">
                  <a:solidFill>
                    <a:schemeClr val="tx1">
                      <a:lumMod val="75000"/>
                      <a:lumOff val="25000"/>
                    </a:schemeClr>
                  </a:solidFill>
                  <a:latin typeface="MS PGothic" panose="020B0600070205080204" pitchFamily="34" charset="-128"/>
                  <a:ea typeface="MS PGothic" panose="020B0600070205080204" pitchFamily="34" charset="-128"/>
                </a:rPr>
                <a:t>と表現されています。</a:t>
              </a:r>
            </a:p>
          </p:txBody>
        </p:sp>
        <p:grpSp>
          <p:nvGrpSpPr>
            <p:cNvPr id="17" name="グループ化 16">
              <a:extLst>
                <a:ext uri="{FF2B5EF4-FFF2-40B4-BE49-F238E27FC236}">
                  <a16:creationId xmlns:a16="http://schemas.microsoft.com/office/drawing/2014/main" id="{C1AF7FA7-AFAC-18F1-F660-E31985D297AF}"/>
                </a:ext>
              </a:extLst>
            </p:cNvPr>
            <p:cNvGrpSpPr/>
            <p:nvPr/>
          </p:nvGrpSpPr>
          <p:grpSpPr>
            <a:xfrm>
              <a:off x="940630" y="3121119"/>
              <a:ext cx="10315548" cy="1080000"/>
              <a:chOff x="913320" y="3121119"/>
              <a:chExt cx="10315548" cy="1080000"/>
            </a:xfrm>
          </p:grpSpPr>
          <p:sp>
            <p:nvSpPr>
              <p:cNvPr id="18" name="正方形/長方形 17">
                <a:extLst>
                  <a:ext uri="{FF2B5EF4-FFF2-40B4-BE49-F238E27FC236}">
                    <a16:creationId xmlns:a16="http://schemas.microsoft.com/office/drawing/2014/main" id="{D6D2CFEF-701B-E325-EE0C-0D421FB6545B}"/>
                  </a:ext>
                </a:extLst>
              </p:cNvPr>
              <p:cNvSpPr/>
              <p:nvPr/>
            </p:nvSpPr>
            <p:spPr>
              <a:xfrm>
                <a:off x="913320" y="3121119"/>
                <a:ext cx="2448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pt-PT" altLang="ja-JP" sz="32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V</a:t>
                </a:r>
                <a:r>
                  <a:rPr kumimoji="1" lang="pt-PT" altLang="ja-JP" sz="32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olatility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pt-PT"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1" lang="ja-JP" altLang="en-US"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変動性）</a:t>
                </a:r>
                <a:endParaRPr kumimoji="1"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sp>
            <p:nvSpPr>
              <p:cNvPr id="19" name="正方形/長方形 18">
                <a:extLst>
                  <a:ext uri="{FF2B5EF4-FFF2-40B4-BE49-F238E27FC236}">
                    <a16:creationId xmlns:a16="http://schemas.microsoft.com/office/drawing/2014/main" id="{F0A59686-DAA9-F969-6233-AE7486CF6C33}"/>
                  </a:ext>
                </a:extLst>
              </p:cNvPr>
              <p:cNvSpPr/>
              <p:nvPr/>
            </p:nvSpPr>
            <p:spPr>
              <a:xfrm>
                <a:off x="3535836" y="3121119"/>
                <a:ext cx="2448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pt-PT" altLang="ja-JP" sz="32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U</a:t>
                </a:r>
                <a:r>
                  <a:rPr kumimoji="1" lang="pt-PT" altLang="ja-JP" sz="32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ncertainty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pt-PT" sz="18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1" lang="ja-JP" altLang="en-US"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不確実性</a:t>
                </a:r>
                <a:r>
                  <a:rPr kumimoji="1" lang="ja-JP" altLang="en-US" sz="18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p>
            </p:txBody>
          </p:sp>
          <p:sp>
            <p:nvSpPr>
              <p:cNvPr id="20" name="正方形/長方形 19">
                <a:extLst>
                  <a:ext uri="{FF2B5EF4-FFF2-40B4-BE49-F238E27FC236}">
                    <a16:creationId xmlns:a16="http://schemas.microsoft.com/office/drawing/2014/main" id="{745A4D6A-FA6F-A54C-1018-435DA99F8B84}"/>
                  </a:ext>
                </a:extLst>
              </p:cNvPr>
              <p:cNvSpPr/>
              <p:nvPr/>
            </p:nvSpPr>
            <p:spPr>
              <a:xfrm>
                <a:off x="6158352" y="3121119"/>
                <a:ext cx="2448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pt-PT" altLang="ja-JP" sz="32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C</a:t>
                </a:r>
                <a:r>
                  <a:rPr kumimoji="1" lang="pt-PT" altLang="ja-JP" sz="32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omplexity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pt-PT"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1" lang="ja-JP" altLang="en-US"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複雑性）</a:t>
                </a:r>
              </a:p>
            </p:txBody>
          </p:sp>
          <p:sp>
            <p:nvSpPr>
              <p:cNvPr id="21" name="正方形/長方形 20">
                <a:extLst>
                  <a:ext uri="{FF2B5EF4-FFF2-40B4-BE49-F238E27FC236}">
                    <a16:creationId xmlns:a16="http://schemas.microsoft.com/office/drawing/2014/main" id="{0D9DD9D8-CB37-D4B9-B830-F46A5E46CC70}"/>
                  </a:ext>
                </a:extLst>
              </p:cNvPr>
              <p:cNvSpPr/>
              <p:nvPr/>
            </p:nvSpPr>
            <p:spPr>
              <a:xfrm>
                <a:off x="8780868" y="3121119"/>
                <a:ext cx="2448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pt-PT" altLang="ja-JP" sz="32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A</a:t>
                </a:r>
                <a:r>
                  <a:rPr kumimoji="1" lang="pt-PT" altLang="ja-JP" sz="32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mbiguity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pt-PT"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1" lang="ja-JP" altLang="en-US"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曖昧さ）</a:t>
                </a:r>
                <a:r>
                  <a:rPr kumimoji="1" lang="en-US" altLang="ja-JP"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endParaRPr kumimoji="1" lang="ja-JP" altLang="en-US" sz="2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pSp>
      </p:grpSp>
      <p:sp>
        <p:nvSpPr>
          <p:cNvPr id="4" name="テキスト ボックス 3">
            <a:extLst>
              <a:ext uri="{FF2B5EF4-FFF2-40B4-BE49-F238E27FC236}">
                <a16:creationId xmlns:a16="http://schemas.microsoft.com/office/drawing/2014/main" id="{2BA64C67-0D94-B8D5-E389-3ECEBCB7965B}"/>
              </a:ext>
            </a:extLst>
          </p:cNvPr>
          <p:cNvSpPr txBox="1"/>
          <p:nvPr/>
        </p:nvSpPr>
        <p:spPr>
          <a:xfrm>
            <a:off x="327083" y="5284559"/>
            <a:ext cx="11542643" cy="769441"/>
          </a:xfrm>
          <a:prstGeom prst="rect">
            <a:avLst/>
          </a:prstGeom>
          <a:noFill/>
        </p:spPr>
        <p:txBody>
          <a:bodyPr wrap="square" rtlCol="0">
            <a:spAutoFit/>
          </a:bodyPr>
          <a:lstStyle/>
          <a:p>
            <a:pPr algn="ctr"/>
            <a:r>
              <a:rPr lang="ja-JP" altLang="en-US" sz="2200" b="1" dirty="0">
                <a:solidFill>
                  <a:srgbClr val="E94520"/>
                </a:solidFill>
                <a:latin typeface="MS PGothic" panose="020B0600070205080204" pitchFamily="34" charset="-128"/>
                <a:ea typeface="MS PGothic" panose="020B0600070205080204" pitchFamily="34" charset="-128"/>
              </a:rPr>
              <a:t>アントレプレナーシップについて学ぶことで、</a:t>
            </a:r>
            <a:endParaRPr lang="en-US" altLang="ja-JP" sz="2200" b="1" dirty="0">
              <a:solidFill>
                <a:srgbClr val="E94520"/>
              </a:solidFill>
              <a:latin typeface="MS PGothic" panose="020B0600070205080204" pitchFamily="34" charset="-128"/>
              <a:ea typeface="MS PGothic" panose="020B0600070205080204" pitchFamily="34" charset="-128"/>
            </a:endParaRPr>
          </a:p>
          <a:p>
            <a:pPr algn="ctr"/>
            <a:r>
              <a:rPr lang="ja-JP" altLang="en-US" sz="2200" b="1" dirty="0">
                <a:solidFill>
                  <a:srgbClr val="E94520"/>
                </a:solidFill>
                <a:latin typeface="MS PGothic" panose="020B0600070205080204" pitchFamily="34" charset="-128"/>
                <a:ea typeface="MS PGothic" panose="020B0600070205080204" pitchFamily="34" charset="-128"/>
              </a:rPr>
              <a:t>不確実性の高い時代に自ら行動し、変化に適応する力を身につけることができます。</a:t>
            </a:r>
          </a:p>
        </p:txBody>
      </p:sp>
    </p:spTree>
    <p:extLst>
      <p:ext uri="{BB962C8B-B14F-4D97-AF65-F5344CB8AC3E}">
        <p14:creationId xmlns:p14="http://schemas.microsoft.com/office/powerpoint/2010/main" val="419069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5D5B-221F-08D2-3393-8AF0A27268C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F4A2356-ECBB-8BED-115E-4FA1D8C5AA7C}"/>
              </a:ext>
            </a:extLst>
          </p:cNvPr>
          <p:cNvSpPr>
            <a:spLocks noGrp="1"/>
          </p:cNvSpPr>
          <p:nvPr>
            <p:ph type="title"/>
          </p:nvPr>
        </p:nvSpPr>
        <p:spPr/>
        <p:txBody>
          <a:bodyPr/>
          <a:lstStyle/>
          <a:p>
            <a:r>
              <a:rPr kumimoji="1" lang="ja-JP" altLang="en-US" b="1">
                <a:latin typeface="MS PGothic" panose="020B0600070205080204" pitchFamily="34" charset="-128"/>
                <a:ea typeface="MS PGothic" panose="020B0600070205080204" pitchFamily="34" charset="-128"/>
              </a:rPr>
              <a:t>アントレプレナーシップと</a:t>
            </a:r>
            <a:r>
              <a:rPr kumimoji="1" lang="ja-JP" altLang="en-US" b="1" dirty="0">
                <a:latin typeface="MS PGothic" panose="020B0600070205080204" pitchFamily="34" charset="-128"/>
                <a:ea typeface="MS PGothic" panose="020B0600070205080204" pitchFamily="34" charset="-128"/>
              </a:rPr>
              <a:t>は？</a:t>
            </a:r>
            <a:endParaRPr kumimoji="1" lang="ja-JP" altLang="en-US" sz="2400" dirty="0"/>
          </a:p>
        </p:txBody>
      </p:sp>
      <p:sp>
        <p:nvSpPr>
          <p:cNvPr id="4" name="テキスト ボックス 3">
            <a:extLst>
              <a:ext uri="{FF2B5EF4-FFF2-40B4-BE49-F238E27FC236}">
                <a16:creationId xmlns:a16="http://schemas.microsoft.com/office/drawing/2014/main" id="{692A6D9A-3332-192C-6D53-24B2D4FB2E5F}"/>
              </a:ext>
            </a:extLst>
          </p:cNvPr>
          <p:cNvSpPr txBox="1"/>
          <p:nvPr/>
        </p:nvSpPr>
        <p:spPr>
          <a:xfrm>
            <a:off x="1061544" y="2512940"/>
            <a:ext cx="3394841" cy="612000"/>
          </a:xfrm>
          <a:prstGeom prst="rect">
            <a:avLst/>
          </a:prstGeom>
          <a:noFill/>
          <a:ln w="28575">
            <a:solidFill>
              <a:schemeClr val="tx1"/>
            </a:solidFill>
          </a:ln>
        </p:spPr>
        <p:txBody>
          <a:bodyPr wrap="square" anchor="ctr" anchorCtr="0">
            <a:noAutofit/>
          </a:bodyPr>
          <a:lstStyle/>
          <a:p>
            <a:pPr algn="ctr"/>
            <a:r>
              <a:rPr lang="ja-JP" altLang="en-US" sz="2800" b="1" dirty="0">
                <a:latin typeface="MS PGothic" panose="020B0600070205080204" pitchFamily="34" charset="-128"/>
                <a:ea typeface="MS PGothic" panose="020B0600070205080204" pitchFamily="34" charset="-128"/>
              </a:rPr>
              <a:t>起業家マインド</a:t>
            </a:r>
          </a:p>
        </p:txBody>
      </p:sp>
      <p:sp>
        <p:nvSpPr>
          <p:cNvPr id="6" name="タイトル 4">
            <a:extLst>
              <a:ext uri="{FF2B5EF4-FFF2-40B4-BE49-F238E27FC236}">
                <a16:creationId xmlns:a16="http://schemas.microsoft.com/office/drawing/2014/main" id="{2D9B34F1-D635-11C9-C050-CDBA4A817D7B}"/>
              </a:ext>
            </a:extLst>
          </p:cNvPr>
          <p:cNvSpPr txBox="1">
            <a:spLocks/>
          </p:cNvSpPr>
          <p:nvPr/>
        </p:nvSpPr>
        <p:spPr>
          <a:xfrm>
            <a:off x="1061544" y="4133996"/>
            <a:ext cx="3394841" cy="612000"/>
          </a:xfrm>
          <a:prstGeom prst="rect">
            <a:avLst/>
          </a:prstGeom>
          <a:noFill/>
          <a:ln w="28575">
            <a:solidFill>
              <a:schemeClr val="tx1"/>
            </a:solidFill>
          </a:ln>
        </p:spPr>
        <p:txBody>
          <a:bodyPr wrap="square" anchor="ctr" anchorCtr="0">
            <a:noAutofit/>
          </a:bodyPr>
          <a:lstStyle>
            <a:defPPr>
              <a:defRPr lang="ja-JP"/>
            </a:defPPr>
            <a:lvl1pPr algn="ctr">
              <a:defRPr sz="2800" b="1">
                <a:latin typeface="MS PGothic" panose="020B0600070205080204" pitchFamily="34" charset="-128"/>
                <a:ea typeface="MS PGothic" panose="020B0600070205080204" pitchFamily="34" charset="-128"/>
              </a:defRPr>
            </a:lvl1pPr>
          </a:lstStyle>
          <a:p>
            <a:r>
              <a:rPr lang="ja-JP" altLang="en-US"/>
              <a:t>起業家的資質</a:t>
            </a:r>
            <a:endParaRPr lang="ja-JP" altLang="en-US" dirty="0"/>
          </a:p>
        </p:txBody>
      </p:sp>
      <p:sp>
        <p:nvSpPr>
          <p:cNvPr id="8" name="タイトル 4">
            <a:extLst>
              <a:ext uri="{FF2B5EF4-FFF2-40B4-BE49-F238E27FC236}">
                <a16:creationId xmlns:a16="http://schemas.microsoft.com/office/drawing/2014/main" id="{49C7CA2F-14D4-7ABF-9880-C903F2E71E69}"/>
              </a:ext>
            </a:extLst>
          </p:cNvPr>
          <p:cNvSpPr txBox="1">
            <a:spLocks/>
          </p:cNvSpPr>
          <p:nvPr/>
        </p:nvSpPr>
        <p:spPr>
          <a:xfrm>
            <a:off x="1061544" y="3265881"/>
            <a:ext cx="9865035" cy="480131"/>
          </a:xfrm>
          <a:prstGeom prst="rect">
            <a:avLst/>
          </a:prstGeom>
          <a:noFill/>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pPr algn="l"/>
            <a:r>
              <a:rPr kumimoji="1" lang="ja-JP" altLang="en-US" sz="2800" i="0"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チャレンジ精神、創造性、</a:t>
            </a:r>
            <a:r>
              <a:rPr lang="ja-JP" altLang="en-US" sz="2800" dirty="0">
                <a:solidFill>
                  <a:prstClr val="black"/>
                </a:solidFill>
                <a:latin typeface="MS PGothic" panose="020B0600070205080204" pitchFamily="34" charset="-128"/>
                <a:ea typeface="MS PGothic" panose="020B0600070205080204" pitchFamily="34" charset="-128"/>
              </a:rPr>
              <a:t>探究</a:t>
            </a:r>
            <a:r>
              <a:rPr kumimoji="1" lang="ja-JP" altLang="en-US" sz="2800" i="0"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心など</a:t>
            </a:r>
            <a:endParaRPr lang="ja-JP" altLang="en-US" sz="2800" dirty="0"/>
          </a:p>
        </p:txBody>
      </p:sp>
      <p:sp>
        <p:nvSpPr>
          <p:cNvPr id="9" name="タイトル 4">
            <a:extLst>
              <a:ext uri="{FF2B5EF4-FFF2-40B4-BE49-F238E27FC236}">
                <a16:creationId xmlns:a16="http://schemas.microsoft.com/office/drawing/2014/main" id="{3DCA5C46-FDA5-2CAB-C348-B33386A536F8}"/>
              </a:ext>
            </a:extLst>
          </p:cNvPr>
          <p:cNvSpPr txBox="1">
            <a:spLocks/>
          </p:cNvSpPr>
          <p:nvPr/>
        </p:nvSpPr>
        <p:spPr>
          <a:xfrm>
            <a:off x="1061544" y="4907782"/>
            <a:ext cx="8029903" cy="954107"/>
          </a:xfrm>
          <a:prstGeom prst="rect">
            <a:avLst/>
          </a:prstGeom>
          <a:noFill/>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pPr algn="l">
              <a:lnSpc>
                <a:spcPct val="100000"/>
              </a:lnSpc>
            </a:pPr>
            <a:r>
              <a:rPr kumimoji="1" lang="ja-JP" altLang="en-US" sz="2800" i="0"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情報収集・分析力、判断力、</a:t>
            </a:r>
            <a:endParaRPr kumimoji="1" lang="en-US" altLang="ja-JP" sz="2800" i="0"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algn="l">
              <a:lnSpc>
                <a:spcPct val="100000"/>
              </a:lnSpc>
            </a:pPr>
            <a:r>
              <a:rPr kumimoji="1" lang="ja-JP" altLang="en-US" sz="2800" i="0"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リーダーシップ、</a:t>
            </a:r>
            <a:r>
              <a:rPr kumimoji="1" lang="ja-JP" altLang="en-US" sz="2800" i="0"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コミュニケーション力など</a:t>
            </a:r>
            <a:endParaRPr lang="ja-JP" altLang="en-US" sz="2800" dirty="0"/>
          </a:p>
        </p:txBody>
      </p:sp>
      <p:pic>
        <p:nvPicPr>
          <p:cNvPr id="10" name="図 9">
            <a:extLst>
              <a:ext uri="{FF2B5EF4-FFF2-40B4-BE49-F238E27FC236}">
                <a16:creationId xmlns:a16="http://schemas.microsoft.com/office/drawing/2014/main" id="{A92EAF72-A9E0-5A94-2272-AB350103B004}"/>
              </a:ext>
            </a:extLst>
          </p:cNvPr>
          <p:cNvPicPr>
            <a:picLocks noChangeAspect="1"/>
          </p:cNvPicPr>
          <p:nvPr/>
        </p:nvPicPr>
        <p:blipFill>
          <a:blip r:embed="rId2"/>
          <a:srcRect b="44410"/>
          <a:stretch/>
        </p:blipFill>
        <p:spPr>
          <a:xfrm>
            <a:off x="8626009" y="2708997"/>
            <a:ext cx="2458226" cy="2640062"/>
          </a:xfrm>
          <a:prstGeom prst="rect">
            <a:avLst/>
          </a:prstGeom>
        </p:spPr>
      </p:pic>
      <p:sp>
        <p:nvSpPr>
          <p:cNvPr id="3" name="テキスト ボックス 2">
            <a:extLst>
              <a:ext uri="{FF2B5EF4-FFF2-40B4-BE49-F238E27FC236}">
                <a16:creationId xmlns:a16="http://schemas.microsoft.com/office/drawing/2014/main" id="{185AB0CA-9BD5-A72B-BD7B-8E54A9CA2204}"/>
              </a:ext>
            </a:extLst>
          </p:cNvPr>
          <p:cNvSpPr txBox="1"/>
          <p:nvPr/>
        </p:nvSpPr>
        <p:spPr>
          <a:xfrm>
            <a:off x="327082" y="1143664"/>
            <a:ext cx="11542644" cy="954107"/>
          </a:xfrm>
          <a:prstGeom prst="rect">
            <a:avLst/>
          </a:prstGeom>
          <a:noFill/>
        </p:spPr>
        <p:txBody>
          <a:bodyPr wrap="square" rtlCol="0">
            <a:spAutoFit/>
          </a:bodyPr>
          <a:lstStyle/>
          <a:p>
            <a:pPr algn="ctr"/>
            <a:r>
              <a:rPr lang="ja-JP" altLang="en-US" sz="2800" b="1">
                <a:solidFill>
                  <a:schemeClr val="tx1"/>
                </a:solidFill>
              </a:rPr>
              <a:t>様々な困難や変化に対し、与えられた環境のみならず</a:t>
            </a:r>
            <a:endParaRPr lang="en-US" altLang="ja-JP" sz="2800" b="1" dirty="0">
              <a:solidFill>
                <a:schemeClr val="tx1"/>
              </a:solidFill>
            </a:endParaRPr>
          </a:p>
          <a:p>
            <a:pPr algn="ctr"/>
            <a:r>
              <a:rPr lang="ja-JP" altLang="en-US" sz="2800" b="1">
                <a:solidFill>
                  <a:schemeClr val="tx1"/>
                </a:solidFill>
              </a:rPr>
              <a:t>自ら枠を超えて行動を起こし、新たな価値を生み出していく精神です。</a:t>
            </a:r>
          </a:p>
        </p:txBody>
      </p:sp>
    </p:spTree>
    <p:extLst>
      <p:ext uri="{BB962C8B-B14F-4D97-AF65-F5344CB8AC3E}">
        <p14:creationId xmlns:p14="http://schemas.microsoft.com/office/powerpoint/2010/main" val="1194812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ED083-2911-CA50-EAD3-CA5D87A092B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25F7B6E-2F3F-3B9D-50A7-FDF4E1D86455}"/>
              </a:ext>
            </a:extLst>
          </p:cNvPr>
          <p:cNvSpPr>
            <a:spLocks noGrp="1"/>
          </p:cNvSpPr>
          <p:nvPr>
            <p:ph type="title"/>
          </p:nvPr>
        </p:nvSpPr>
        <p:spPr/>
        <p:txBody>
          <a:bodyPr/>
          <a:lstStyle/>
          <a:p>
            <a:r>
              <a:rPr lang="ja-JP" altLang="en-US" dirty="0">
                <a:solidFill>
                  <a:prstClr val="white"/>
                </a:solidFill>
                <a:latin typeface="MS PGothic" panose="020B0600070205080204" pitchFamily="34" charset="-128"/>
                <a:ea typeface="MS PGothic" panose="020B0600070205080204" pitchFamily="34" charset="-128"/>
              </a:rPr>
              <a:t>アントレプレナーシップは誰もが持つことができる</a:t>
            </a:r>
            <a:endParaRPr kumimoji="1" lang="ja-JP" altLang="en-US" dirty="0"/>
          </a:p>
        </p:txBody>
      </p:sp>
      <p:pic>
        <p:nvPicPr>
          <p:cNvPr id="3" name="図 2">
            <a:extLst>
              <a:ext uri="{FF2B5EF4-FFF2-40B4-BE49-F238E27FC236}">
                <a16:creationId xmlns:a16="http://schemas.microsoft.com/office/drawing/2014/main" id="{5FD979F8-2C82-4D81-92E4-B3DF66B92334}"/>
              </a:ext>
            </a:extLst>
          </p:cNvPr>
          <p:cNvPicPr>
            <a:picLocks noChangeAspect="1"/>
          </p:cNvPicPr>
          <p:nvPr/>
        </p:nvPicPr>
        <p:blipFill>
          <a:blip r:embed="rId2"/>
          <a:srcRect l="30394" t="9495" r="28519" b="10026"/>
          <a:stretch/>
        </p:blipFill>
        <p:spPr>
          <a:xfrm>
            <a:off x="1254154" y="1627899"/>
            <a:ext cx="2137439" cy="4182614"/>
          </a:xfrm>
          <a:prstGeom prst="rect">
            <a:avLst/>
          </a:prstGeom>
        </p:spPr>
      </p:pic>
      <p:grpSp>
        <p:nvGrpSpPr>
          <p:cNvPr id="13" name="グループ化 12">
            <a:extLst>
              <a:ext uri="{FF2B5EF4-FFF2-40B4-BE49-F238E27FC236}">
                <a16:creationId xmlns:a16="http://schemas.microsoft.com/office/drawing/2014/main" id="{9FEC9FFE-4627-184D-72D1-D98A4A9E67D0}"/>
              </a:ext>
            </a:extLst>
          </p:cNvPr>
          <p:cNvGrpSpPr/>
          <p:nvPr/>
        </p:nvGrpSpPr>
        <p:grpSpPr>
          <a:xfrm>
            <a:off x="3678621" y="1513487"/>
            <a:ext cx="7259225" cy="4182614"/>
            <a:chOff x="3678621" y="1513487"/>
            <a:chExt cx="7259225" cy="4182614"/>
          </a:xfrm>
        </p:grpSpPr>
        <p:sp>
          <p:nvSpPr>
            <p:cNvPr id="12" name="楕円 11">
              <a:extLst>
                <a:ext uri="{FF2B5EF4-FFF2-40B4-BE49-F238E27FC236}">
                  <a16:creationId xmlns:a16="http://schemas.microsoft.com/office/drawing/2014/main" id="{5FFE3DC4-2A8A-BE20-1505-A7809E817C08}"/>
                </a:ext>
              </a:extLst>
            </p:cNvPr>
            <p:cNvSpPr/>
            <p:nvPr/>
          </p:nvSpPr>
          <p:spPr>
            <a:xfrm>
              <a:off x="3678621" y="1513487"/>
              <a:ext cx="7259225" cy="4182614"/>
            </a:xfrm>
            <a:prstGeom prst="ellipse">
              <a:avLst/>
            </a:prstGeom>
            <a:solidFill>
              <a:srgbClr val="FC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4F54711-D55E-660E-D87A-CCEF4028FB52}"/>
                </a:ext>
              </a:extLst>
            </p:cNvPr>
            <p:cNvSpPr txBox="1"/>
            <p:nvPr/>
          </p:nvSpPr>
          <p:spPr>
            <a:xfrm>
              <a:off x="4694583" y="2374169"/>
              <a:ext cx="5742189" cy="2461251"/>
            </a:xfrm>
            <a:prstGeom prst="rect">
              <a:avLst/>
            </a:prstGeom>
            <a:noFill/>
          </p:spPr>
          <p:txBody>
            <a:bodyPr wrap="square" rtlCol="0">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新しいアイデアや価値を生み出し、</a:t>
              </a:r>
              <a:endPar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実現するために行動する力は、</a:t>
              </a:r>
              <a:endPar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これからの時代に誰もが持つべき</a:t>
              </a:r>
              <a:endPar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重要な力です</a:t>
              </a:r>
              <a:r>
                <a:rPr lang="ja-JP" altLang="en-US" sz="2800" b="1" dirty="0">
                  <a:solidFill>
                    <a:prstClr val="black"/>
                  </a:solidFill>
                  <a:latin typeface="MS PGothic" panose="020B0600070205080204" pitchFamily="34" charset="-128"/>
                  <a:ea typeface="MS PGothic" panose="020B0600070205080204" pitchFamily="34" charset="-128"/>
                </a:rPr>
                <a:t>！</a:t>
              </a:r>
              <a:endPar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pSp>
    </p:spTree>
    <p:extLst>
      <p:ext uri="{BB962C8B-B14F-4D97-AF65-F5344CB8AC3E}">
        <p14:creationId xmlns:p14="http://schemas.microsoft.com/office/powerpoint/2010/main" val="3451461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F5F16-56B4-A1AD-4AD7-2DB52DC3F57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FB551F8-8BD3-1AA0-6F73-484A51BAB4C2}"/>
              </a:ext>
            </a:extLst>
          </p:cNvPr>
          <p:cNvSpPr>
            <a:spLocks noGrp="1"/>
          </p:cNvSpPr>
          <p:nvPr>
            <p:ph type="title"/>
          </p:nvPr>
        </p:nvSpPr>
        <p:spPr/>
        <p:txBody>
          <a:bodyPr/>
          <a:lstStyle/>
          <a:p>
            <a:r>
              <a:rPr kumimoji="1" lang="ja-JP" altLang="en-US" b="1" dirty="0">
                <a:latin typeface="MS PGothic" panose="020B0600070205080204" pitchFamily="34" charset="-128"/>
                <a:ea typeface="MS PGothic" panose="020B0600070205080204" pitchFamily="34" charset="-128"/>
              </a:rPr>
              <a:t>アントレプレナーシップとは？</a:t>
            </a:r>
            <a:r>
              <a:rPr lang="en-US" altLang="ja-JP" dirty="0">
                <a:latin typeface="MS PGothic" panose="020B0600070205080204" pitchFamily="34" charset="-128"/>
                <a:ea typeface="MS PGothic" panose="020B0600070205080204" pitchFamily="34" charset="-128"/>
              </a:rPr>
              <a:t>  </a:t>
            </a:r>
            <a:r>
              <a:rPr lang="en-US" altLang="ja-JP" sz="2000" dirty="0">
                <a:latin typeface="MS PGothic" panose="020B0600070205080204" pitchFamily="34" charset="-128"/>
                <a:ea typeface="MS PGothic" panose="020B0600070205080204" pitchFamily="34" charset="-128"/>
              </a:rPr>
              <a:t>(</a:t>
            </a:r>
            <a:r>
              <a:rPr lang="ja-JP" altLang="en-US" sz="2000" dirty="0">
                <a:latin typeface="MS PGothic" panose="020B0600070205080204" pitchFamily="34" charset="-128"/>
                <a:ea typeface="MS PGothic" panose="020B0600070205080204" pitchFamily="34" charset="-128"/>
              </a:rPr>
              <a:t>文献より引用</a:t>
            </a:r>
            <a:r>
              <a:rPr lang="en-US" altLang="ja-JP" sz="2000" dirty="0">
                <a:latin typeface="MS PGothic" panose="020B0600070205080204" pitchFamily="34" charset="-128"/>
                <a:ea typeface="MS PGothic" panose="020B0600070205080204" pitchFamily="34" charset="-128"/>
              </a:rPr>
              <a:t>)</a:t>
            </a:r>
            <a:endParaRPr kumimoji="1" lang="ja-JP" altLang="en-US" dirty="0"/>
          </a:p>
        </p:txBody>
      </p:sp>
      <p:sp>
        <p:nvSpPr>
          <p:cNvPr id="5" name="テキスト ボックス 4">
            <a:extLst>
              <a:ext uri="{FF2B5EF4-FFF2-40B4-BE49-F238E27FC236}">
                <a16:creationId xmlns:a16="http://schemas.microsoft.com/office/drawing/2014/main" id="{EC8A8521-AE64-A8BD-9105-C450E4227651}"/>
              </a:ext>
            </a:extLst>
          </p:cNvPr>
          <p:cNvSpPr txBox="1"/>
          <p:nvPr/>
        </p:nvSpPr>
        <p:spPr>
          <a:xfrm>
            <a:off x="839156" y="2910548"/>
            <a:ext cx="500224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アントレプレナーシップ入門</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ベンチャーの創造を学ぶ</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より引用</a:t>
            </a:r>
            <a:endPar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著</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忽那</a:t>
            </a:r>
            <a:r>
              <a:rPr kumimoji="1" lang="ja-JP" altLang="en-US" sz="1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憲治</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1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長谷川博和</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1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高橋徳行</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1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五十嵐伸吾</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山田</a:t>
            </a:r>
            <a:r>
              <a:rPr kumimoji="1" lang="ja-JP" altLang="en-US" sz="1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仁一郎</a:t>
            </a:r>
            <a:endPar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sp>
        <p:nvSpPr>
          <p:cNvPr id="4" name="四角形: メモ 3">
            <a:extLst>
              <a:ext uri="{FF2B5EF4-FFF2-40B4-BE49-F238E27FC236}">
                <a16:creationId xmlns:a16="http://schemas.microsoft.com/office/drawing/2014/main" id="{4A82D80B-F397-98FC-828F-B45A3F4A2C60}"/>
              </a:ext>
            </a:extLst>
          </p:cNvPr>
          <p:cNvSpPr/>
          <p:nvPr/>
        </p:nvSpPr>
        <p:spPr>
          <a:xfrm>
            <a:off x="839156" y="1354523"/>
            <a:ext cx="5088308" cy="1512000"/>
          </a:xfrm>
          <a:prstGeom prst="foldedCorner">
            <a:avLst/>
          </a:prstGeom>
          <a:solidFill>
            <a:srgbClr val="E6E6E6"/>
          </a:solidFill>
          <a:ln w="6350">
            <a:solidFill>
              <a:schemeClr val="tx1">
                <a:lumMod val="75000"/>
                <a:lumOff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tIns="108000" rIns="144000" rtlCol="0" anchor="t"/>
          <a:lstStyle/>
          <a:p>
            <a:pPr>
              <a:lnSpc>
                <a:spcPct val="120000"/>
              </a:lnSpc>
            </a:pPr>
            <a:r>
              <a:rPr lang="ja-JP" altLang="en-US" b="1" dirty="0">
                <a:solidFill>
                  <a:schemeClr val="tx1"/>
                </a:solidFill>
              </a:rPr>
              <a:t>アントレプレナーは企業家（起業家）、</a:t>
            </a:r>
            <a:r>
              <a:rPr lang="ja-JP" altLang="en-US" b="1">
                <a:solidFill>
                  <a:schemeClr val="tx1"/>
                </a:solidFill>
              </a:rPr>
              <a:t>考え方や精神</a:t>
            </a:r>
            <a:r>
              <a:rPr lang="ja-JP" altLang="en-US" b="1" dirty="0">
                <a:solidFill>
                  <a:schemeClr val="tx1"/>
                </a:solidFill>
              </a:rPr>
              <a:t>、およびそれらを基礎にした活動を意味することからすれば、アントレプレナーシップは企業家精神もしくは企業家活動を意味する。</a:t>
            </a:r>
          </a:p>
        </p:txBody>
      </p:sp>
      <p:sp>
        <p:nvSpPr>
          <p:cNvPr id="6" name="四角形: メモ 5">
            <a:extLst>
              <a:ext uri="{FF2B5EF4-FFF2-40B4-BE49-F238E27FC236}">
                <a16:creationId xmlns:a16="http://schemas.microsoft.com/office/drawing/2014/main" id="{3F6FE50B-9D02-7B60-CCA8-7F7DABB30BD2}"/>
              </a:ext>
            </a:extLst>
          </p:cNvPr>
          <p:cNvSpPr/>
          <p:nvPr/>
        </p:nvSpPr>
        <p:spPr>
          <a:xfrm>
            <a:off x="6264997" y="1354523"/>
            <a:ext cx="5086800" cy="1512000"/>
          </a:xfrm>
          <a:prstGeom prst="foldedCorner">
            <a:avLst/>
          </a:prstGeom>
          <a:solidFill>
            <a:srgbClr val="E6E6E6"/>
          </a:solidFill>
          <a:ln w="6350">
            <a:solidFill>
              <a:schemeClr val="tx1">
                <a:lumMod val="75000"/>
                <a:lumOff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tIns="108000" rIns="144000" rtlCol="0" anchor="t"/>
          <a:lstStyle/>
          <a:p>
            <a:pPr>
              <a:lnSpc>
                <a:spcPct val="120000"/>
              </a:lnSpc>
            </a:pPr>
            <a:r>
              <a:rPr lang="ja-JP" altLang="en-US" b="1" dirty="0">
                <a:solidFill>
                  <a:schemeClr val="tx1"/>
                </a:solidFill>
              </a:rPr>
              <a:t>探検する。未来を切り開く意思を持ち、行動する。眼の前にビジネスチャンスがあれば、リソースが有るとか無いとかに関係なく、そのチャンスを追求する。</a:t>
            </a:r>
          </a:p>
        </p:txBody>
      </p:sp>
      <p:sp>
        <p:nvSpPr>
          <p:cNvPr id="9" name="テキスト ボックス 8">
            <a:extLst>
              <a:ext uri="{FF2B5EF4-FFF2-40B4-BE49-F238E27FC236}">
                <a16:creationId xmlns:a16="http://schemas.microsoft.com/office/drawing/2014/main" id="{9F312CC0-F160-8737-252D-5923ADDEFFC2}"/>
              </a:ext>
            </a:extLst>
          </p:cNvPr>
          <p:cNvSpPr txBox="1"/>
          <p:nvPr/>
        </p:nvSpPr>
        <p:spPr>
          <a:xfrm>
            <a:off x="6264998" y="2910548"/>
            <a:ext cx="5086799" cy="400110"/>
          </a:xfrm>
          <a:prstGeom prst="rect">
            <a:avLst/>
          </a:prstGeom>
          <a:noFill/>
        </p:spPr>
        <p:txBody>
          <a:bodyPr wrap="square">
            <a:spAutoFit/>
          </a:bodyPr>
          <a:lstStyle/>
          <a:p>
            <a:r>
              <a:rPr kumimoji="1" lang="ja-JP" altLang="en-US" sz="1000" b="0" dirty="0">
                <a:latin typeface="MS PGothic" panose="020B0600070205080204" pitchFamily="34" charset="-128"/>
                <a:ea typeface="MS PGothic" panose="020B0600070205080204" pitchFamily="34" charset="-128"/>
              </a:rPr>
              <a:t>バブソン大学で教えている世界一のアントレプレナーシップ</a:t>
            </a:r>
            <a:r>
              <a:rPr kumimoji="1" lang="en-US" altLang="ja-JP" sz="1000" b="0" dirty="0">
                <a:latin typeface="MS PGothic" panose="020B0600070205080204" pitchFamily="34" charset="-128"/>
                <a:ea typeface="MS PGothic" panose="020B0600070205080204" pitchFamily="34" charset="-128"/>
              </a:rPr>
              <a:t> </a:t>
            </a:r>
            <a:r>
              <a:rPr kumimoji="1" lang="ja-JP" altLang="en-US" sz="1000" b="0" dirty="0">
                <a:latin typeface="MS PGothic" panose="020B0600070205080204" pitchFamily="34" charset="-128"/>
                <a:ea typeface="MS PGothic" panose="020B0600070205080204" pitchFamily="34" charset="-128"/>
              </a:rPr>
              <a:t>より引用　</a:t>
            </a:r>
            <a:endParaRPr kumimoji="1" lang="en-US" altLang="ja-JP" sz="1000" b="0" dirty="0">
              <a:latin typeface="MS PGothic" panose="020B0600070205080204" pitchFamily="34" charset="-128"/>
              <a:ea typeface="MS PGothic" panose="020B0600070205080204" pitchFamily="34" charset="-128"/>
            </a:endParaRPr>
          </a:p>
          <a:p>
            <a:r>
              <a:rPr kumimoji="1" lang="ja-JP" altLang="en-US" sz="1000" b="0" dirty="0">
                <a:latin typeface="MS PGothic" panose="020B0600070205080204" pitchFamily="34" charset="-128"/>
                <a:ea typeface="MS PGothic" panose="020B0600070205080204" pitchFamily="34" charset="-128"/>
              </a:rPr>
              <a:t>著</a:t>
            </a:r>
            <a:r>
              <a:rPr kumimoji="1" lang="en-US" altLang="ja-JP" sz="1000" b="0" dirty="0">
                <a:latin typeface="MS PGothic" panose="020B0600070205080204" pitchFamily="34" charset="-128"/>
                <a:ea typeface="MS PGothic" panose="020B0600070205080204" pitchFamily="34" charset="-128"/>
              </a:rPr>
              <a:t>/</a:t>
            </a:r>
            <a:r>
              <a:rPr kumimoji="1" lang="ja-JP" altLang="en-US" sz="1000" b="0">
                <a:latin typeface="MS PGothic" panose="020B0600070205080204" pitchFamily="34" charset="-128"/>
                <a:ea typeface="MS PGothic" panose="020B0600070205080204" pitchFamily="34" charset="-128"/>
              </a:rPr>
              <a:t>山川恭弘</a:t>
            </a:r>
            <a:endParaRPr kumimoji="1" lang="en-US" altLang="ja-JP" sz="1000" b="0" dirty="0">
              <a:latin typeface="MS PGothic" panose="020B0600070205080204" pitchFamily="34" charset="-128"/>
              <a:ea typeface="MS PGothic" panose="020B0600070205080204" pitchFamily="34" charset="-128"/>
            </a:endParaRPr>
          </a:p>
        </p:txBody>
      </p:sp>
      <p:sp>
        <p:nvSpPr>
          <p:cNvPr id="23" name="テキスト ボックス 22">
            <a:extLst>
              <a:ext uri="{FF2B5EF4-FFF2-40B4-BE49-F238E27FC236}">
                <a16:creationId xmlns:a16="http://schemas.microsoft.com/office/drawing/2014/main" id="{CD5FF872-D8E6-7508-6648-1330746EBAEB}"/>
              </a:ext>
            </a:extLst>
          </p:cNvPr>
          <p:cNvSpPr txBox="1"/>
          <p:nvPr/>
        </p:nvSpPr>
        <p:spPr>
          <a:xfrm>
            <a:off x="839156" y="5276089"/>
            <a:ext cx="508830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世界一のアントレプレナーシップ育成プログラム より引用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著</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ハイディ・</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M</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・ネック</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カンディダ・</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G</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・ブラッシュ</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パトリシア・</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G</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1" lang="ja-JP" altLang="en-US" sz="1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グリーン　</a:t>
            </a:r>
            <a:endPar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監</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訳</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1" lang="ja-JP" altLang="en-US" sz="1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島岡未来子</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1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朝日透</a:t>
            </a:r>
            <a:r>
              <a:rPr kumimoji="1" lang="en-US" altLang="ja-JP"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10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山川</a:t>
            </a:r>
            <a:r>
              <a:rPr kumimoji="1" lang="ja-JP" altLang="en-US" sz="1000" b="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恭弘</a:t>
            </a:r>
          </a:p>
        </p:txBody>
      </p:sp>
      <p:sp>
        <p:nvSpPr>
          <p:cNvPr id="24" name="四角形: メモ 23">
            <a:extLst>
              <a:ext uri="{FF2B5EF4-FFF2-40B4-BE49-F238E27FC236}">
                <a16:creationId xmlns:a16="http://schemas.microsoft.com/office/drawing/2014/main" id="{24885B5F-F69D-6609-8C63-6BC4B859C901}"/>
              </a:ext>
            </a:extLst>
          </p:cNvPr>
          <p:cNvSpPr/>
          <p:nvPr/>
        </p:nvSpPr>
        <p:spPr>
          <a:xfrm>
            <a:off x="839156" y="3720064"/>
            <a:ext cx="5088308" cy="1512000"/>
          </a:xfrm>
          <a:prstGeom prst="foldedCorner">
            <a:avLst/>
          </a:prstGeom>
          <a:solidFill>
            <a:srgbClr val="E6E6E6"/>
          </a:solidFill>
          <a:ln w="6350">
            <a:solidFill>
              <a:schemeClr val="tx1">
                <a:lumMod val="75000"/>
                <a:lumOff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tIns="108000" rIns="144000" rtlCol="0" anchor="t"/>
          <a:lstStyle/>
          <a:p>
            <a:pPr>
              <a:lnSpc>
                <a:spcPct val="120000"/>
              </a:lnSpc>
            </a:pPr>
            <a:r>
              <a:rPr lang="ja-JP" altLang="en-US" b="1" dirty="0">
                <a:solidFill>
                  <a:schemeClr val="tx1"/>
                </a:solidFill>
              </a:rPr>
              <a:t>アントレプレナーシップは選ばれた一部の人だけのものではなく、すべての人に必要とされるライフスキルであるという考え方。</a:t>
            </a:r>
          </a:p>
        </p:txBody>
      </p:sp>
      <p:sp>
        <p:nvSpPr>
          <p:cNvPr id="21" name="四角形: メモ 20">
            <a:extLst>
              <a:ext uri="{FF2B5EF4-FFF2-40B4-BE49-F238E27FC236}">
                <a16:creationId xmlns:a16="http://schemas.microsoft.com/office/drawing/2014/main" id="{B84FC6C8-B14A-4D41-0FD5-315D5F01E4A5}"/>
              </a:ext>
            </a:extLst>
          </p:cNvPr>
          <p:cNvSpPr/>
          <p:nvPr/>
        </p:nvSpPr>
        <p:spPr>
          <a:xfrm>
            <a:off x="6264998" y="3720064"/>
            <a:ext cx="5086800" cy="1512000"/>
          </a:xfrm>
          <a:prstGeom prst="foldedCorner">
            <a:avLst/>
          </a:prstGeom>
          <a:solidFill>
            <a:srgbClr val="E6E6E6"/>
          </a:solidFill>
          <a:ln w="6350">
            <a:solidFill>
              <a:schemeClr val="tx1">
                <a:lumMod val="75000"/>
                <a:lumOff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tIns="108000" rIns="144000" rtlCol="0" anchor="t"/>
          <a:lstStyle/>
          <a:p>
            <a:pPr>
              <a:lnSpc>
                <a:spcPct val="120000"/>
              </a:lnSpc>
            </a:pPr>
            <a:r>
              <a:rPr lang="ja-JP" altLang="en-US" b="1" dirty="0">
                <a:solidFill>
                  <a:schemeClr val="tx1"/>
                </a:solidFill>
              </a:rPr>
              <a:t>時代と社会の変化に対応して、リスクテイキングを厭わず、能動的に新たな試みに取り組んで行動する企業家の活動すべてに関わります。</a:t>
            </a:r>
          </a:p>
        </p:txBody>
      </p:sp>
      <p:sp>
        <p:nvSpPr>
          <p:cNvPr id="22" name="テキスト ボックス 21">
            <a:extLst>
              <a:ext uri="{FF2B5EF4-FFF2-40B4-BE49-F238E27FC236}">
                <a16:creationId xmlns:a16="http://schemas.microsoft.com/office/drawing/2014/main" id="{17326CDE-B8C4-7A6E-1C8D-D5AAE76F1FF4}"/>
              </a:ext>
            </a:extLst>
          </p:cNvPr>
          <p:cNvSpPr txBox="1"/>
          <p:nvPr/>
        </p:nvSpPr>
        <p:spPr>
          <a:xfrm>
            <a:off x="6264998" y="5276089"/>
            <a:ext cx="5086799" cy="400110"/>
          </a:xfrm>
          <a:prstGeom prst="rect">
            <a:avLst/>
          </a:prstGeom>
          <a:noFill/>
        </p:spPr>
        <p:txBody>
          <a:bodyPr wrap="square">
            <a:spAutoFit/>
          </a:bodyPr>
          <a:lstStyle/>
          <a:p>
            <a:r>
              <a:rPr kumimoji="1" lang="ja-JP" altLang="en-US" sz="1000" b="0" dirty="0">
                <a:latin typeface="MS PGothic" panose="020B0600070205080204" pitchFamily="34" charset="-128"/>
                <a:ea typeface="MS PGothic" panose="020B0600070205080204" pitchFamily="34" charset="-128"/>
              </a:rPr>
              <a:t>１からのアントレプレナーシップ</a:t>
            </a:r>
            <a:r>
              <a:rPr kumimoji="1" lang="en-US" altLang="ja-JP" sz="1000" b="0" dirty="0">
                <a:latin typeface="MS PGothic" panose="020B0600070205080204" pitchFamily="34" charset="-128"/>
                <a:ea typeface="MS PGothic" panose="020B0600070205080204" pitchFamily="34" charset="-128"/>
              </a:rPr>
              <a:t> </a:t>
            </a:r>
            <a:r>
              <a:rPr kumimoji="1" lang="ja-JP" altLang="en-US" sz="1000" b="0" dirty="0">
                <a:latin typeface="MS PGothic" panose="020B0600070205080204" pitchFamily="34" charset="-128"/>
                <a:ea typeface="MS PGothic" panose="020B0600070205080204" pitchFamily="34" charset="-128"/>
              </a:rPr>
              <a:t>より引用</a:t>
            </a:r>
            <a:r>
              <a:rPr kumimoji="1" lang="en-US" altLang="ja-JP" sz="1000" b="0" dirty="0">
                <a:latin typeface="MS PGothic" panose="020B0600070205080204" pitchFamily="34" charset="-128"/>
                <a:ea typeface="MS PGothic" panose="020B0600070205080204" pitchFamily="34" charset="-128"/>
              </a:rPr>
              <a:t> </a:t>
            </a:r>
          </a:p>
          <a:p>
            <a:r>
              <a:rPr kumimoji="1" lang="ja-JP" altLang="en-US" sz="1000" b="0" dirty="0">
                <a:latin typeface="MS PGothic" panose="020B0600070205080204" pitchFamily="34" charset="-128"/>
                <a:ea typeface="MS PGothic" panose="020B0600070205080204" pitchFamily="34" charset="-128"/>
              </a:rPr>
              <a:t>著</a:t>
            </a:r>
            <a:r>
              <a:rPr kumimoji="1" lang="en-US" altLang="ja-JP" sz="1000" b="0" dirty="0">
                <a:latin typeface="MS PGothic" panose="020B0600070205080204" pitchFamily="34" charset="-128"/>
                <a:ea typeface="MS PGothic" panose="020B0600070205080204" pitchFamily="34" charset="-128"/>
              </a:rPr>
              <a:t>/</a:t>
            </a:r>
            <a:r>
              <a:rPr kumimoji="1" lang="ja-JP" altLang="en-US" sz="1000" b="0">
                <a:latin typeface="MS PGothic" panose="020B0600070205080204" pitchFamily="34" charset="-128"/>
                <a:ea typeface="MS PGothic" panose="020B0600070205080204" pitchFamily="34" charset="-128"/>
              </a:rPr>
              <a:t>山田幸三</a:t>
            </a:r>
            <a:r>
              <a:rPr kumimoji="1" lang="en-US" altLang="ja-JP" sz="1000" b="0" dirty="0">
                <a:latin typeface="MS PGothic" panose="020B0600070205080204" pitchFamily="34" charset="-128"/>
                <a:ea typeface="MS PGothic" panose="020B0600070205080204" pitchFamily="34" charset="-128"/>
              </a:rPr>
              <a:t>, </a:t>
            </a:r>
            <a:r>
              <a:rPr kumimoji="1" lang="ja-JP" altLang="en-US" sz="1000" b="0" dirty="0">
                <a:latin typeface="MS PGothic" panose="020B0600070205080204" pitchFamily="34" charset="-128"/>
                <a:ea typeface="MS PGothic" panose="020B0600070205080204" pitchFamily="34" charset="-128"/>
              </a:rPr>
              <a:t>江島</a:t>
            </a:r>
            <a:r>
              <a:rPr kumimoji="1" lang="ja-JP" altLang="en-US" sz="1000" b="0">
                <a:latin typeface="MS PGothic" panose="020B0600070205080204" pitchFamily="34" charset="-128"/>
                <a:ea typeface="MS PGothic" panose="020B0600070205080204" pitchFamily="34" charset="-128"/>
              </a:rPr>
              <a:t>由裕</a:t>
            </a:r>
            <a:endParaRPr kumimoji="1" lang="en-US" altLang="ja-JP" sz="1000" b="0" dirty="0">
              <a:latin typeface="MS PGothic" panose="020B0600070205080204" pitchFamily="34" charset="-128"/>
              <a:ea typeface="MS PGothic" panose="020B0600070205080204" pitchFamily="34" charset="-128"/>
            </a:endParaRPr>
          </a:p>
        </p:txBody>
      </p:sp>
      <p:pic>
        <p:nvPicPr>
          <p:cNvPr id="25" name="図 24" descr="スーツを着た人の絵&#10;&#10;中程度の精度で自動的に生成された説明">
            <a:extLst>
              <a:ext uri="{FF2B5EF4-FFF2-40B4-BE49-F238E27FC236}">
                <a16:creationId xmlns:a16="http://schemas.microsoft.com/office/drawing/2014/main" id="{1884B1C2-29C4-9CA2-DAFD-B830BDB3E0CB}"/>
              </a:ext>
            </a:extLst>
          </p:cNvPr>
          <p:cNvPicPr>
            <a:picLocks noChangeAspect="1"/>
          </p:cNvPicPr>
          <p:nvPr/>
        </p:nvPicPr>
        <p:blipFill>
          <a:blip r:embed="rId3"/>
          <a:srcRect l="25163" t="12776" r="23856" b="39229"/>
          <a:stretch/>
        </p:blipFill>
        <p:spPr>
          <a:xfrm>
            <a:off x="10209007" y="4633074"/>
            <a:ext cx="1615441" cy="1520830"/>
          </a:xfrm>
          <a:prstGeom prst="rect">
            <a:avLst/>
          </a:prstGeom>
        </p:spPr>
      </p:pic>
    </p:spTree>
    <p:extLst>
      <p:ext uri="{BB962C8B-B14F-4D97-AF65-F5344CB8AC3E}">
        <p14:creationId xmlns:p14="http://schemas.microsoft.com/office/powerpoint/2010/main" val="409737294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8638</TotalTime>
  <Words>1892</Words>
  <Application>Microsoft Macintosh PowerPoint</Application>
  <PresentationFormat>ワイド画面</PresentationFormat>
  <Paragraphs>256</Paragraphs>
  <Slides>31</Slides>
  <Notes>14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31</vt:i4>
      </vt:variant>
    </vt:vector>
  </HeadingPairs>
  <TitlesOfParts>
    <vt:vector size="36" baseType="lpstr">
      <vt:lpstr>MS PGothic</vt:lpstr>
      <vt:lpstr>游ゴシック</vt:lpstr>
      <vt:lpstr>Arial</vt:lpstr>
      <vt:lpstr>Calibri</vt:lpstr>
      <vt:lpstr>Office テーマ</vt:lpstr>
      <vt:lpstr>アントレプレナーシップを 知る</vt:lpstr>
      <vt:lpstr>起業家教育カリキュラムで学ぶこと</vt:lpstr>
      <vt:lpstr>起業家教育カリキュラムのテーマ (基本5時間)</vt:lpstr>
      <vt:lpstr>本日実施すること</vt:lpstr>
      <vt:lpstr>PowerPoint プレゼンテーション</vt:lpstr>
      <vt:lpstr>起業家教育を通してアントレプレナーシップを学ぶ意義</vt:lpstr>
      <vt:lpstr>アントレプレナーシップとは？</vt:lpstr>
      <vt:lpstr>アントレプレナーシップは誰もが持つことができる</vt:lpstr>
      <vt:lpstr>アントレプレナーシップとは？  (文献より引用)</vt:lpstr>
      <vt:lpstr>動画 [1] アントレプレナーシップ・ロールモデル紹介動画 （5分）</vt:lpstr>
      <vt:lpstr>動画視聴からの学び ① 身近な課題と解決に向けた行動</vt:lpstr>
      <vt:lpstr>動画視聴からの学び ② アントレプレナーシップ</vt:lpstr>
      <vt:lpstr>PowerPoint プレゼンテーション</vt:lpstr>
      <vt:lpstr>身近な課題を発見する</vt:lpstr>
      <vt:lpstr>身近な課題を発見する方法</vt:lpstr>
      <vt:lpstr>身近な課題を発見する ① 自分</vt:lpstr>
      <vt:lpstr>身近な課題を発見する ② 身近な人</vt:lpstr>
      <vt:lpstr>身近な課題を発見する ③ 社会</vt:lpstr>
      <vt:lpstr>PowerPoint プレゼンテーション</vt:lpstr>
      <vt:lpstr>ワーク [1] 個人で課題を発見する (8分)</vt:lpstr>
      <vt:lpstr>ワーク [1] 個人で課題を発見する (8分)</vt:lpstr>
      <vt:lpstr>ワーク [1] 個人で課題を発見する (8分)</vt:lpstr>
      <vt:lpstr>PowerPoint プレゼンテーション</vt:lpstr>
      <vt:lpstr>チームを決めるポイント</vt:lpstr>
      <vt:lpstr>PowerPoint プレゼンテーション</vt:lpstr>
      <vt:lpstr>ワーク [2] チームを決める (10分)</vt:lpstr>
      <vt:lpstr>PowerPoint プレゼンテーション</vt:lpstr>
      <vt:lpstr>ワーク [3] ビジネスプランシートへ記入する (5分)</vt:lpstr>
      <vt:lpstr>PowerPoint プレゼンテーション</vt:lpstr>
      <vt:lpstr>授業のまとめ</vt:lpstr>
      <vt:lpstr>次回、世の中のニーズを考える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オプション</dc:title>
  <dc:creator>shingo tetsuka</dc:creator>
  <cp:lastModifiedBy>慶太 竹内</cp:lastModifiedBy>
  <cp:revision>433</cp:revision>
  <dcterms:created xsi:type="dcterms:W3CDTF">2024-08-24T05:28:24Z</dcterms:created>
  <dcterms:modified xsi:type="dcterms:W3CDTF">2025-03-27T08:56:38Z</dcterms:modified>
</cp:coreProperties>
</file>