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68" r:id="rId2"/>
    <p:sldId id="411" r:id="rId3"/>
    <p:sldId id="412" r:id="rId4"/>
    <p:sldId id="371" r:id="rId5"/>
    <p:sldId id="389" r:id="rId6"/>
    <p:sldId id="373" r:id="rId7"/>
    <p:sldId id="414" r:id="rId8"/>
    <p:sldId id="431" r:id="rId9"/>
    <p:sldId id="360" r:id="rId10"/>
    <p:sldId id="416" r:id="rId11"/>
    <p:sldId id="417" r:id="rId12"/>
    <p:sldId id="392" r:id="rId13"/>
    <p:sldId id="418" r:id="rId14"/>
    <p:sldId id="379" r:id="rId15"/>
    <p:sldId id="419" r:id="rId16"/>
    <p:sldId id="420" r:id="rId17"/>
    <p:sldId id="421" r:id="rId18"/>
    <p:sldId id="435" r:id="rId19"/>
    <p:sldId id="423" r:id="rId20"/>
    <p:sldId id="424" r:id="rId21"/>
    <p:sldId id="380" r:id="rId22"/>
    <p:sldId id="436" r:id="rId23"/>
    <p:sldId id="426" r:id="rId24"/>
    <p:sldId id="427" r:id="rId25"/>
    <p:sldId id="408" r:id="rId26"/>
    <p:sldId id="434" r:id="rId27"/>
    <p:sldId id="430"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29" userDrawn="1">
          <p15:clr>
            <a:srgbClr val="A4A3A4"/>
          </p15:clr>
        </p15:guide>
        <p15:guide id="4" pos="715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666A17-E655-EEEC-55F6-6E1F138D4495}" name="-" initials="MSOffice" userId="-" providerId="None"/>
  <p188:author id="{FAAD496F-00FE-CBB1-ECCA-3B0B3566904E}" name="慶太 竹内" initials="慶竹" userId="f614eac48cb1f8a4" providerId="Windows Live"/>
  <p188:author id="{BBB842A5-1FB0-2167-4C47-C217B3B5581A}" name="Windows ユーザー" initials="W" userId="Windows ユーザー"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94520"/>
    <a:srgbClr val="156082"/>
    <a:srgbClr val="FCE8E8"/>
    <a:srgbClr val="FADCE9"/>
    <a:srgbClr val="CCE198"/>
    <a:srgbClr val="FFF1B3"/>
    <a:srgbClr val="FFFF99"/>
    <a:srgbClr val="C7E8F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56" autoAdjust="0"/>
    <p:restoredTop sz="95068" autoAdjust="0"/>
  </p:normalViewPr>
  <p:slideViewPr>
    <p:cSldViewPr snapToGrid="0">
      <p:cViewPr varScale="1">
        <p:scale>
          <a:sx n="118" d="100"/>
          <a:sy n="118" d="100"/>
        </p:scale>
        <p:origin x="240" y="256"/>
      </p:cViewPr>
      <p:guideLst>
        <p:guide orient="horz" pos="2160"/>
        <p:guide pos="3840"/>
        <p:guide pos="529"/>
        <p:guide pos="7151"/>
      </p:guideLst>
    </p:cSldViewPr>
  </p:slideViewPr>
  <p:notesTextViewPr>
    <p:cViewPr>
      <p:scale>
        <a:sx n="20" d="100"/>
        <a:sy n="20"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67FAF-3898-ED42-B937-F1FDB3C880F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2C51F-1DAC-8A47-898F-A3FAE3262DBB}" type="slidenum">
              <a:rPr kumimoji="1" lang="ja-JP" altLang="en-US" smtClean="0"/>
              <a:t>‹#›</a:t>
            </a:fld>
            <a:endParaRPr kumimoji="1" lang="ja-JP" altLang="en-US"/>
          </a:p>
        </p:txBody>
      </p:sp>
    </p:spTree>
    <p:extLst>
      <p:ext uri="{BB962C8B-B14F-4D97-AF65-F5344CB8AC3E}">
        <p14:creationId xmlns:p14="http://schemas.microsoft.com/office/powerpoint/2010/main" val="27867565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3</a:t>
            </a:fld>
            <a:endParaRPr kumimoji="1" lang="ja-JP" altLang="en-US"/>
          </a:p>
        </p:txBody>
      </p:sp>
    </p:spTree>
    <p:extLst>
      <p:ext uri="{BB962C8B-B14F-4D97-AF65-F5344CB8AC3E}">
        <p14:creationId xmlns:p14="http://schemas.microsoft.com/office/powerpoint/2010/main" val="3564109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16EB0-5EC8-E5A6-44CD-D7EA6F2AA0F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A083B01-5907-5BAA-AB4A-9A4A738713F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879AAF4-30F4-5F7A-B79E-0064EE2720C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E6B34F1-C177-6465-96A6-C5B4D167C048}"/>
              </a:ext>
            </a:extLst>
          </p:cNvPr>
          <p:cNvSpPr>
            <a:spLocks noGrp="1"/>
          </p:cNvSpPr>
          <p:nvPr>
            <p:ph type="sldNum" sz="quarter" idx="5"/>
          </p:nvPr>
        </p:nvSpPr>
        <p:spPr/>
        <p:txBody>
          <a:bodyPr/>
          <a:lstStyle/>
          <a:p>
            <a:fld id="{7802C51F-1DAC-8A47-898F-A3FAE3262DBB}" type="slidenum">
              <a:rPr kumimoji="1" lang="ja-JP" altLang="en-US" smtClean="0"/>
              <a:t>26</a:t>
            </a:fld>
            <a:endParaRPr kumimoji="1" lang="ja-JP" altLang="en-US"/>
          </a:p>
        </p:txBody>
      </p:sp>
    </p:spTree>
    <p:extLst>
      <p:ext uri="{BB962C8B-B14F-4D97-AF65-F5344CB8AC3E}">
        <p14:creationId xmlns:p14="http://schemas.microsoft.com/office/powerpoint/2010/main" val="2088302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89D2A-F29A-B549-56C2-4801F939C91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459594A-6B16-9DA1-E1EE-655DA518321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6C3C753-94A4-4F34-97AC-8679928A41F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1BAFFE1-9ABB-5F0F-A951-7A0C7E54B49C}"/>
              </a:ext>
            </a:extLst>
          </p:cNvPr>
          <p:cNvSpPr>
            <a:spLocks noGrp="1"/>
          </p:cNvSpPr>
          <p:nvPr>
            <p:ph type="sldNum" sz="quarter" idx="5"/>
          </p:nvPr>
        </p:nvSpPr>
        <p:spPr/>
        <p:txBody>
          <a:bodyPr/>
          <a:lstStyle/>
          <a:p>
            <a:fld id="{7802C51F-1DAC-8A47-898F-A3FAE3262DBB}" type="slidenum">
              <a:rPr kumimoji="1" lang="ja-JP" altLang="en-US" smtClean="0"/>
              <a:t>27</a:t>
            </a:fld>
            <a:endParaRPr kumimoji="1" lang="ja-JP" altLang="en-US"/>
          </a:p>
        </p:txBody>
      </p:sp>
    </p:spTree>
    <p:extLst>
      <p:ext uri="{BB962C8B-B14F-4D97-AF65-F5344CB8AC3E}">
        <p14:creationId xmlns:p14="http://schemas.microsoft.com/office/powerpoint/2010/main" val="1555636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6</a:t>
            </a:fld>
            <a:endParaRPr kumimoji="1" lang="ja-JP" altLang="en-US"/>
          </a:p>
        </p:txBody>
      </p:sp>
    </p:spTree>
    <p:extLst>
      <p:ext uri="{BB962C8B-B14F-4D97-AF65-F5344CB8AC3E}">
        <p14:creationId xmlns:p14="http://schemas.microsoft.com/office/powerpoint/2010/main" val="304563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CCCC9-8274-B927-1013-CA41A781EDC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BC650CB-8946-501F-3A23-1A505BB09BC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7935A86-A470-EAF6-87D8-A6EA5D0B6A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180E862-041F-6CF5-00E0-08B8C5B6828B}"/>
              </a:ext>
            </a:extLst>
          </p:cNvPr>
          <p:cNvSpPr>
            <a:spLocks noGrp="1"/>
          </p:cNvSpPr>
          <p:nvPr>
            <p:ph type="sldNum" sz="quarter" idx="5"/>
          </p:nvPr>
        </p:nvSpPr>
        <p:spPr/>
        <p:txBody>
          <a:bodyPr/>
          <a:lstStyle/>
          <a:p>
            <a:fld id="{7802C51F-1DAC-8A47-898F-A3FAE3262DBB}" type="slidenum">
              <a:rPr kumimoji="1" lang="ja-JP" altLang="en-US" smtClean="0"/>
              <a:t>14</a:t>
            </a:fld>
            <a:endParaRPr kumimoji="1" lang="ja-JP" altLang="en-US"/>
          </a:p>
        </p:txBody>
      </p:sp>
    </p:spTree>
    <p:extLst>
      <p:ext uri="{BB962C8B-B14F-4D97-AF65-F5344CB8AC3E}">
        <p14:creationId xmlns:p14="http://schemas.microsoft.com/office/powerpoint/2010/main" val="86163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9D162-8AE8-6300-2DBC-EC4400A05CD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947AFB-7D7C-96DE-9D4D-FBBFACFED82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9D29B58-E82A-6562-47AD-F4B7CD943A8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3B08E15-3F38-1C41-4009-C5D2FB6F55A1}"/>
              </a:ext>
            </a:extLst>
          </p:cNvPr>
          <p:cNvSpPr>
            <a:spLocks noGrp="1"/>
          </p:cNvSpPr>
          <p:nvPr>
            <p:ph type="sldNum" sz="quarter" idx="5"/>
          </p:nvPr>
        </p:nvSpPr>
        <p:spPr/>
        <p:txBody>
          <a:bodyPr/>
          <a:lstStyle/>
          <a:p>
            <a:fld id="{7802C51F-1DAC-8A47-898F-A3FAE3262DBB}" type="slidenum">
              <a:rPr kumimoji="1" lang="ja-JP" altLang="en-US" smtClean="0"/>
              <a:t>15</a:t>
            </a:fld>
            <a:endParaRPr kumimoji="1" lang="ja-JP" altLang="en-US"/>
          </a:p>
        </p:txBody>
      </p:sp>
    </p:spTree>
    <p:extLst>
      <p:ext uri="{BB962C8B-B14F-4D97-AF65-F5344CB8AC3E}">
        <p14:creationId xmlns:p14="http://schemas.microsoft.com/office/powerpoint/2010/main" val="60178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17</a:t>
            </a:fld>
            <a:endParaRPr kumimoji="1" lang="ja-JP" altLang="en-US"/>
          </a:p>
        </p:txBody>
      </p:sp>
    </p:spTree>
    <p:extLst>
      <p:ext uri="{BB962C8B-B14F-4D97-AF65-F5344CB8AC3E}">
        <p14:creationId xmlns:p14="http://schemas.microsoft.com/office/powerpoint/2010/main" val="308772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18</a:t>
            </a:fld>
            <a:endParaRPr kumimoji="1" lang="ja-JP" altLang="en-US"/>
          </a:p>
        </p:txBody>
      </p:sp>
    </p:spTree>
    <p:extLst>
      <p:ext uri="{BB962C8B-B14F-4D97-AF65-F5344CB8AC3E}">
        <p14:creationId xmlns:p14="http://schemas.microsoft.com/office/powerpoint/2010/main" val="72318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4BFB9-47D2-B94A-C640-2AE23148159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AF66D4-81F6-6624-FB39-F6A4B2D951E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85CADC-842B-ADA8-8325-385FB30105E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9AF4AB4-7525-903D-A08F-A0AA536F8B84}"/>
              </a:ext>
            </a:extLst>
          </p:cNvPr>
          <p:cNvSpPr>
            <a:spLocks noGrp="1"/>
          </p:cNvSpPr>
          <p:nvPr>
            <p:ph type="sldNum" sz="quarter" idx="5"/>
          </p:nvPr>
        </p:nvSpPr>
        <p:spPr/>
        <p:txBody>
          <a:bodyPr/>
          <a:lstStyle/>
          <a:p>
            <a:fld id="{7802C51F-1DAC-8A47-898F-A3FAE3262DBB}" type="slidenum">
              <a:rPr kumimoji="1" lang="ja-JP" altLang="en-US" smtClean="0"/>
              <a:t>21</a:t>
            </a:fld>
            <a:endParaRPr kumimoji="1" lang="ja-JP" altLang="en-US"/>
          </a:p>
        </p:txBody>
      </p:sp>
    </p:spTree>
    <p:extLst>
      <p:ext uri="{BB962C8B-B14F-4D97-AF65-F5344CB8AC3E}">
        <p14:creationId xmlns:p14="http://schemas.microsoft.com/office/powerpoint/2010/main" val="396022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4BFB9-47D2-B94A-C640-2AE23148159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AF66D4-81F6-6624-FB39-F6A4B2D951E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85CADC-842B-ADA8-8325-385FB30105E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9AF4AB4-7525-903D-A08F-A0AA536F8B84}"/>
              </a:ext>
            </a:extLst>
          </p:cNvPr>
          <p:cNvSpPr>
            <a:spLocks noGrp="1"/>
          </p:cNvSpPr>
          <p:nvPr>
            <p:ph type="sldNum" sz="quarter" idx="5"/>
          </p:nvPr>
        </p:nvSpPr>
        <p:spPr/>
        <p:txBody>
          <a:bodyPr/>
          <a:lstStyle/>
          <a:p>
            <a:fld id="{7802C51F-1DAC-8A47-898F-A3FAE3262DBB}" type="slidenum">
              <a:rPr kumimoji="1" lang="ja-JP" altLang="en-US" smtClean="0"/>
              <a:t>22</a:t>
            </a:fld>
            <a:endParaRPr kumimoji="1" lang="ja-JP" altLang="en-US"/>
          </a:p>
        </p:txBody>
      </p:sp>
    </p:spTree>
    <p:extLst>
      <p:ext uri="{BB962C8B-B14F-4D97-AF65-F5344CB8AC3E}">
        <p14:creationId xmlns:p14="http://schemas.microsoft.com/office/powerpoint/2010/main" val="61448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80CD3-1F81-BE09-7DAB-214E312FD2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EF4668-AFA6-C7B3-6083-8A01B3D1D6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5DC5B3D-7955-2002-0603-9BBD4415E73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6D0FC48-BCD4-F354-359E-668CB5E2862A}"/>
              </a:ext>
            </a:extLst>
          </p:cNvPr>
          <p:cNvSpPr>
            <a:spLocks noGrp="1"/>
          </p:cNvSpPr>
          <p:nvPr>
            <p:ph type="sldNum" sz="quarter" idx="5"/>
          </p:nvPr>
        </p:nvSpPr>
        <p:spPr/>
        <p:txBody>
          <a:bodyPr/>
          <a:lstStyle/>
          <a:p>
            <a:fld id="{7802C51F-1DAC-8A47-898F-A3FAE3262DBB}" type="slidenum">
              <a:rPr kumimoji="1" lang="ja-JP" altLang="en-US" smtClean="0"/>
              <a:t>24</a:t>
            </a:fld>
            <a:endParaRPr kumimoji="1" lang="ja-JP" altLang="en-US"/>
          </a:p>
        </p:txBody>
      </p:sp>
    </p:spTree>
    <p:extLst>
      <p:ext uri="{BB962C8B-B14F-4D97-AF65-F5344CB8AC3E}">
        <p14:creationId xmlns:p14="http://schemas.microsoft.com/office/powerpoint/2010/main" val="1831834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8F7762A-8C38-1766-D1DD-1497C3758CC4}"/>
              </a:ext>
            </a:extLst>
          </p:cNvPr>
          <p:cNvPicPr>
            <a:picLocks noChangeAspect="1"/>
          </p:cNvPicPr>
          <p:nvPr userDrawn="1"/>
        </p:nvPicPr>
        <p:blipFill>
          <a:blip r:embed="rId2"/>
          <a:src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EE31ACCC-A390-D110-D497-E5F5609769BA}"/>
              </a:ext>
            </a:extLst>
          </p:cNvPr>
          <p:cNvSpPr>
            <a:spLocks noGrp="1"/>
          </p:cNvSpPr>
          <p:nvPr>
            <p:ph type="ctrTitle"/>
          </p:nvPr>
        </p:nvSpPr>
        <p:spPr>
          <a:xfrm>
            <a:off x="646670" y="4274577"/>
            <a:ext cx="6631459" cy="1250134"/>
          </a:xfrm>
        </p:spPr>
        <p:txBody>
          <a:bodyPr anchor="t">
            <a:noAutofit/>
          </a:bodyPr>
          <a:lstStyle>
            <a:lvl1pPr algn="l">
              <a:lnSpc>
                <a:spcPct val="100000"/>
              </a:lnSpc>
              <a:defRPr sz="3800" b="1">
                <a:latin typeface="+mn-ea"/>
                <a:ea typeface="+mn-ea"/>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B3470D59-942E-C320-4614-5F9EF36EB74E}"/>
              </a:ext>
            </a:extLst>
          </p:cNvPr>
          <p:cNvSpPr>
            <a:spLocks noGrp="1"/>
          </p:cNvSpPr>
          <p:nvPr>
            <p:ph type="subTitle" idx="1"/>
          </p:nvPr>
        </p:nvSpPr>
        <p:spPr>
          <a:xfrm>
            <a:off x="2447636" y="3599821"/>
            <a:ext cx="4830493" cy="475692"/>
          </a:xfrm>
          <a:prstGeom prst="rect">
            <a:avLst/>
          </a:prstGeom>
        </p:spPr>
        <p:txBody>
          <a:bodyPr>
            <a:noAutofit/>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2184673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77F6B-9C03-57C6-FA9D-4E856710C8D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EA2E92-9421-2B1B-D3E9-C05C44BE95CE}"/>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080DD6-F581-ECBE-6DE7-7ACA53886328}"/>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4E1B8F1-E709-6419-EC85-E9E9F72D75FE}"/>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8597E7CA-B522-8358-0F0A-0A5B08E809C7}"/>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202520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4031FFE-B684-54F7-6C17-7D95A907337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538BC2E-EFC4-8611-6F04-C4AAC079DDE0}"/>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A5BA00-8367-5064-C9FF-C34D1C6DE2A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C204730-04DD-AC08-2B72-662AD5C8E983}"/>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BA0B8A3F-A388-7553-BEE4-12606D45852F}"/>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27230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図 7" descr="図形&#10;&#10;低い精度で自動的に生成された説明">
            <a:extLst>
              <a:ext uri="{FF2B5EF4-FFF2-40B4-BE49-F238E27FC236}">
                <a16:creationId xmlns:a16="http://schemas.microsoft.com/office/drawing/2014/main" id="{CDB122ED-3F7E-07F5-8377-DEF86DF3B27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E0206F95-C0A8-B7B3-DA80-A610E5A9376F}"/>
              </a:ext>
            </a:extLst>
          </p:cNvPr>
          <p:cNvSpPr>
            <a:spLocks noGrp="1"/>
          </p:cNvSpPr>
          <p:nvPr>
            <p:ph type="title"/>
          </p:nvPr>
        </p:nvSpPr>
        <p:spPr>
          <a:xfrm>
            <a:off x="838200" y="353962"/>
            <a:ext cx="10515600" cy="588227"/>
          </a:xfrm>
        </p:spPr>
        <p:txBody>
          <a:bodyPr tIns="36000" bIns="36000" anchor="ctr">
            <a:noAutofit/>
          </a:bodyPr>
          <a:lstStyle>
            <a:lvl1pPr algn="ctr">
              <a:lnSpc>
                <a:spcPct val="100000"/>
              </a:lnSpc>
              <a:defRPr sz="2800" b="1">
                <a:solidFill>
                  <a:schemeClr val="bg1"/>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112BAD48-109A-54AD-429F-594E98959794}"/>
              </a:ext>
            </a:extLst>
          </p:cNvPr>
          <p:cNvSpPr>
            <a:spLocks noGrp="1"/>
          </p:cNvSpPr>
          <p:nvPr>
            <p:ph idx="1"/>
          </p:nvPr>
        </p:nvSpPr>
        <p:spPr>
          <a:xfrm>
            <a:off x="838200" y="1401246"/>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スライド番号プレースホルダー 5">
            <a:extLst>
              <a:ext uri="{FF2B5EF4-FFF2-40B4-BE49-F238E27FC236}">
                <a16:creationId xmlns:a16="http://schemas.microsoft.com/office/drawing/2014/main" id="{CFD0C381-B8B0-B8D8-33CF-078714A46294}"/>
              </a:ext>
            </a:extLst>
          </p:cNvPr>
          <p:cNvSpPr>
            <a:spLocks noGrp="1"/>
          </p:cNvSpPr>
          <p:nvPr>
            <p:ph type="sldNum" sz="quarter" idx="12"/>
          </p:nvPr>
        </p:nvSpPr>
        <p:spPr>
          <a:xfrm>
            <a:off x="9129583" y="6339896"/>
            <a:ext cx="2743200" cy="365125"/>
          </a:xfrm>
          <a:prstGeom prst="rect">
            <a:avLst/>
          </a:prstGeom>
        </p:spPr>
        <p:txBody>
          <a:bodyPr/>
          <a:lstStyle/>
          <a:p>
            <a:fld id="{97C07F1B-23CA-3249-873C-1840AE489AB2}" type="slidenum">
              <a:rPr kumimoji="1" lang="ja-JP" altLang="en-US" smtClean="0"/>
              <a:t>‹#›</a:t>
            </a:fld>
            <a:endParaRPr kumimoji="1" lang="ja-JP" altLang="en-US"/>
          </a:p>
        </p:txBody>
      </p:sp>
      <p:sp>
        <p:nvSpPr>
          <p:cNvPr id="4" name="Slide Number Placeholder 5">
            <a:extLst>
              <a:ext uri="{FF2B5EF4-FFF2-40B4-BE49-F238E27FC236}">
                <a16:creationId xmlns:a16="http://schemas.microsoft.com/office/drawing/2014/main" id="{AE67D621-8782-382F-7908-94272158DB93}"/>
              </a:ext>
            </a:extLst>
          </p:cNvPr>
          <p:cNvSpPr txBox="1">
            <a:spLocks/>
          </p:cNvSpPr>
          <p:nvPr userDrawn="1"/>
        </p:nvSpPr>
        <p:spPr>
          <a:xfrm>
            <a:off x="9974992" y="633989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400" kern="1200">
                <a:solidFill>
                  <a:srgbClr val="3E3D51"/>
                </a:solidFill>
                <a:latin typeface="MS PGothic" panose="020B0600070205080204" pitchFamily="34" charset="-128"/>
                <a:ea typeface="MS PGothic" panose="020B060007020508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62B516E-539C-6B4E-9B98-9011328972C4}" type="slidenum">
              <a:rPr lang="ja-JP" altLang="en-US" smtClean="0"/>
              <a:pPr/>
              <a:t>‹#›</a:t>
            </a:fld>
            <a:endParaRPr lang="ja-JP" altLang="en-US"/>
          </a:p>
        </p:txBody>
      </p:sp>
      <p:pic>
        <p:nvPicPr>
          <p:cNvPr id="7" name="図 6" descr="背景パターン&#10;&#10;自動的に生成された説明">
            <a:extLst>
              <a:ext uri="{FF2B5EF4-FFF2-40B4-BE49-F238E27FC236}">
                <a16:creationId xmlns:a16="http://schemas.microsoft.com/office/drawing/2014/main" id="{F1490AFC-467F-287A-BF69-6C3CE3DE8015}"/>
              </a:ext>
            </a:extLst>
          </p:cNvPr>
          <p:cNvPicPr>
            <a:picLocks noChangeAspect="1"/>
          </p:cNvPicPr>
          <p:nvPr userDrawn="1"/>
        </p:nvPicPr>
        <p:blipFill>
          <a:blip r:embed="rId3"/>
          <a:stretch>
            <a:fillRect/>
          </a:stretch>
        </p:blipFill>
        <p:spPr>
          <a:xfrm>
            <a:off x="304456" y="6253547"/>
            <a:ext cx="722205" cy="433323"/>
          </a:xfrm>
          <a:prstGeom prst="rect">
            <a:avLst/>
          </a:prstGeom>
        </p:spPr>
      </p:pic>
      <p:sp>
        <p:nvSpPr>
          <p:cNvPr id="13" name="正方形/長方形 12">
            <a:extLst>
              <a:ext uri="{FF2B5EF4-FFF2-40B4-BE49-F238E27FC236}">
                <a16:creationId xmlns:a16="http://schemas.microsoft.com/office/drawing/2014/main" id="{7E2EBBD4-725A-AB92-89A5-186A4A4A2B52}"/>
              </a:ext>
            </a:extLst>
          </p:cNvPr>
          <p:cNvSpPr/>
          <p:nvPr userDrawn="1"/>
        </p:nvSpPr>
        <p:spPr>
          <a:xfrm>
            <a:off x="2927389" y="6347136"/>
            <a:ext cx="6337222" cy="3736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©Organization for Small &amp; Medium Enterprises and Regional Innovation, JAPAN.All Rights Reserved.</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10857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背景パターン&#10;&#10;低い精度で自動的に生成された説明">
            <a:extLst>
              <a:ext uri="{FF2B5EF4-FFF2-40B4-BE49-F238E27FC236}">
                <a16:creationId xmlns:a16="http://schemas.microsoft.com/office/drawing/2014/main" id="{F165A4B6-1F9F-82E0-BD85-D3A57C7EC75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5" name="フッター プレースホルダー 4">
            <a:extLst>
              <a:ext uri="{FF2B5EF4-FFF2-40B4-BE49-F238E27FC236}">
                <a16:creationId xmlns:a16="http://schemas.microsoft.com/office/drawing/2014/main" id="{5A56E053-6F84-9434-EA6D-9F8D1A4802BA}"/>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9" name="スライド番号プレースホルダー 5">
            <a:extLst>
              <a:ext uri="{FF2B5EF4-FFF2-40B4-BE49-F238E27FC236}">
                <a16:creationId xmlns:a16="http://schemas.microsoft.com/office/drawing/2014/main" id="{3C279E77-CB18-DA0A-E427-D300ADA2D0F6}"/>
              </a:ext>
            </a:extLst>
          </p:cNvPr>
          <p:cNvSpPr>
            <a:spLocks noGrp="1"/>
          </p:cNvSpPr>
          <p:nvPr>
            <p:ph type="sldNum" sz="quarter" idx="12"/>
          </p:nvPr>
        </p:nvSpPr>
        <p:spPr>
          <a:xfrm>
            <a:off x="9129583" y="6339896"/>
            <a:ext cx="2743200" cy="365125"/>
          </a:xfrm>
          <a:prstGeom prst="rect">
            <a:avLst/>
          </a:prstGeom>
        </p:spPr>
        <p:txBody>
          <a:bodyPr/>
          <a:lstStyle/>
          <a:p>
            <a:fld id="{97C07F1B-23CA-3249-873C-1840AE489AB2}" type="slidenum">
              <a:rPr kumimoji="1" lang="ja-JP" altLang="en-US" smtClean="0"/>
              <a:t>‹#›</a:t>
            </a:fld>
            <a:endParaRPr kumimoji="1" lang="ja-JP" altLang="en-US"/>
          </a:p>
        </p:txBody>
      </p:sp>
      <p:sp>
        <p:nvSpPr>
          <p:cNvPr id="10" name="コンテンツ プレースホルダー 2">
            <a:extLst>
              <a:ext uri="{FF2B5EF4-FFF2-40B4-BE49-F238E27FC236}">
                <a16:creationId xmlns:a16="http://schemas.microsoft.com/office/drawing/2014/main" id="{8F7DCA1A-0EA4-3290-3E0E-79F3A76F85FA}"/>
              </a:ext>
            </a:extLst>
          </p:cNvPr>
          <p:cNvSpPr>
            <a:spLocks noGrp="1"/>
          </p:cNvSpPr>
          <p:nvPr>
            <p:ph idx="1"/>
          </p:nvPr>
        </p:nvSpPr>
        <p:spPr>
          <a:xfrm>
            <a:off x="838200" y="1401246"/>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pic>
        <p:nvPicPr>
          <p:cNvPr id="2" name="図 1" descr="背景パターン&#10;&#10;自動的に生成された説明">
            <a:extLst>
              <a:ext uri="{FF2B5EF4-FFF2-40B4-BE49-F238E27FC236}">
                <a16:creationId xmlns:a16="http://schemas.microsoft.com/office/drawing/2014/main" id="{9AAFEEC5-5E8F-586D-89EF-687D73E7FBCD}"/>
              </a:ext>
            </a:extLst>
          </p:cNvPr>
          <p:cNvPicPr>
            <a:picLocks noChangeAspect="1"/>
          </p:cNvPicPr>
          <p:nvPr userDrawn="1"/>
        </p:nvPicPr>
        <p:blipFill>
          <a:blip r:embed="rId3"/>
          <a:stretch>
            <a:fillRect/>
          </a:stretch>
        </p:blipFill>
        <p:spPr>
          <a:xfrm>
            <a:off x="304456" y="6253547"/>
            <a:ext cx="722205" cy="433323"/>
          </a:xfrm>
          <a:prstGeom prst="rect">
            <a:avLst/>
          </a:prstGeom>
        </p:spPr>
      </p:pic>
      <p:sp>
        <p:nvSpPr>
          <p:cNvPr id="3" name="Slide Number Placeholder 5">
            <a:extLst>
              <a:ext uri="{FF2B5EF4-FFF2-40B4-BE49-F238E27FC236}">
                <a16:creationId xmlns:a16="http://schemas.microsoft.com/office/drawing/2014/main" id="{A1555073-C6A4-8D31-09A3-C183F0138A3C}"/>
              </a:ext>
            </a:extLst>
          </p:cNvPr>
          <p:cNvSpPr txBox="1">
            <a:spLocks/>
          </p:cNvSpPr>
          <p:nvPr userDrawn="1"/>
        </p:nvSpPr>
        <p:spPr>
          <a:xfrm>
            <a:off x="9974992" y="633989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400" kern="1200">
                <a:solidFill>
                  <a:srgbClr val="3E3D51"/>
                </a:solidFill>
                <a:latin typeface="MS PGothic" panose="020B0600070205080204" pitchFamily="34" charset="-128"/>
                <a:ea typeface="MS PGothic" panose="020B060007020508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62B516E-539C-6B4E-9B98-9011328972C4}" type="slidenum">
              <a:rPr lang="ja-JP" altLang="en-US" smtClean="0"/>
              <a:pPr/>
              <a:t>‹#›</a:t>
            </a:fld>
            <a:endParaRPr lang="ja-JP" altLang="en-US"/>
          </a:p>
        </p:txBody>
      </p:sp>
    </p:spTree>
    <p:extLst>
      <p:ext uri="{BB962C8B-B14F-4D97-AF65-F5344CB8AC3E}">
        <p14:creationId xmlns:p14="http://schemas.microsoft.com/office/powerpoint/2010/main" val="1928295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A5994AD-9276-5B62-BA56-EB9D3D882CCF}"/>
              </a:ext>
            </a:extLst>
          </p:cNvPr>
          <p:cNvPicPr>
            <a:picLocks noChangeAspect="1"/>
          </p:cNvPicPr>
          <p:nvPr userDrawn="1"/>
        </p:nvPicPr>
        <p:blipFill>
          <a:blip r:embed="rId2"/>
          <a:src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126341B0-4BC5-68A2-70A9-E7B6B7FF1A32}"/>
              </a:ext>
            </a:extLst>
          </p:cNvPr>
          <p:cNvSpPr>
            <a:spLocks noGrp="1"/>
          </p:cNvSpPr>
          <p:nvPr>
            <p:ph type="title"/>
          </p:nvPr>
        </p:nvSpPr>
        <p:spPr>
          <a:xfrm>
            <a:off x="838200" y="2766218"/>
            <a:ext cx="10515600" cy="1325563"/>
          </a:xfrm>
        </p:spPr>
        <p:txBody>
          <a:bodyPr/>
          <a:lstStyle>
            <a:lvl1pPr>
              <a:defRPr b="1"/>
            </a:lvl1pPr>
          </a:lstStyle>
          <a:p>
            <a:r>
              <a:rPr kumimoji="1" lang="ja-JP" altLang="en-US"/>
              <a:t>マスター タイトルの書式設定</a:t>
            </a:r>
          </a:p>
        </p:txBody>
      </p:sp>
      <p:sp>
        <p:nvSpPr>
          <p:cNvPr id="7" name="スライド番号プレースホルダー 6">
            <a:extLst>
              <a:ext uri="{FF2B5EF4-FFF2-40B4-BE49-F238E27FC236}">
                <a16:creationId xmlns:a16="http://schemas.microsoft.com/office/drawing/2014/main" id="{21FA8F4C-9DB6-9516-CF1B-455233F6AED3}"/>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1135658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2A73C-294B-1D6C-7230-BD954663027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8BF769-D51E-7DAA-58B1-F5AC042DF1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3D525BE-FAB9-4A15-8FC2-39CCB29413B1}"/>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6CC803-3F38-B5AE-CF87-9F28638DFED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2E98295-DA32-2C6C-35DF-BD6093535502}"/>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708A27E-0C8F-5EF0-DB9A-F13D4F0CD930}"/>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9C39BF0-DB92-305E-A915-19D8F0397C79}"/>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9" name="スライド番号プレースホルダー 8">
            <a:extLst>
              <a:ext uri="{FF2B5EF4-FFF2-40B4-BE49-F238E27FC236}">
                <a16:creationId xmlns:a16="http://schemas.microsoft.com/office/drawing/2014/main" id="{5669B7CF-23FC-7023-0FD1-D155E992976D}"/>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270621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CFD7CC-17D6-28A4-09A3-D755DE269BF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1F69212-39AD-8E67-6BE0-42D096B5E2F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EE83DB15-99D3-257C-7F48-ECE76E056C12}"/>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5" name="スライド番号プレースホルダー 4">
            <a:extLst>
              <a:ext uri="{FF2B5EF4-FFF2-40B4-BE49-F238E27FC236}">
                <a16:creationId xmlns:a16="http://schemas.microsoft.com/office/drawing/2014/main" id="{8377EFF4-BE50-8BC6-5AA4-B66F8C40112D}"/>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31539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7269A5-2F3A-BD50-1D6E-3057B5B7AA8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E59B760-C4A3-30D5-245D-DE1994B52570}"/>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pic>
        <p:nvPicPr>
          <p:cNvPr id="5" name="図 4" descr="背景パターン&#10;&#10;AI によって生成されたコンテンツは間違っている可能性があります。">
            <a:extLst>
              <a:ext uri="{FF2B5EF4-FFF2-40B4-BE49-F238E27FC236}">
                <a16:creationId xmlns:a16="http://schemas.microsoft.com/office/drawing/2014/main" id="{3F9460F8-50FA-4A51-2FC8-404774F6A9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正方形/長方形 6">
            <a:extLst>
              <a:ext uri="{FF2B5EF4-FFF2-40B4-BE49-F238E27FC236}">
                <a16:creationId xmlns:a16="http://schemas.microsoft.com/office/drawing/2014/main" id="{A4FFB291-303F-5545-700C-8414C75C7CC1}"/>
              </a:ext>
            </a:extLst>
          </p:cNvPr>
          <p:cNvSpPr/>
          <p:nvPr userDrawn="1"/>
        </p:nvSpPr>
        <p:spPr>
          <a:xfrm>
            <a:off x="2927389" y="6347136"/>
            <a:ext cx="6337222" cy="3736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©Organization for Small &amp; Medium Enterprises and Regional Innovation, JAPAN.All Rights Reserved.</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4624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E80E43-1959-C6C2-8C3B-6BD73E2B621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29004B-CAC7-FD0A-7FB5-5A6FC30911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85B54AB-7B19-8B92-E7C5-07DC5BB25E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6C26AF-2244-CFFA-A7BB-2E8C12BCBAEB}"/>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C219B78E-252C-97A2-00D2-02CA0870F35B}"/>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7" name="スライド番号プレースホルダー 6">
            <a:extLst>
              <a:ext uri="{FF2B5EF4-FFF2-40B4-BE49-F238E27FC236}">
                <a16:creationId xmlns:a16="http://schemas.microsoft.com/office/drawing/2014/main" id="{ABDFD4C4-5478-8AEC-5AD8-52686C2DEA79}"/>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138841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EB946-8DC6-D905-D6C8-6F4343DA1E1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CC37553-AB2B-4918-BD34-9CF2A3BCF2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985E038-A141-39EA-94BD-C432D60CC1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548547-4312-4E8D-81D4-CB069C99EF2A}"/>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B92DAC3-96AC-6D8E-652B-6EAF9D4EF56A}"/>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7" name="スライド番号プレースホルダー 6">
            <a:extLst>
              <a:ext uri="{FF2B5EF4-FFF2-40B4-BE49-F238E27FC236}">
                <a16:creationId xmlns:a16="http://schemas.microsoft.com/office/drawing/2014/main" id="{3AB8132E-414A-666E-7500-F8FA746B2489}"/>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993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4272049-3BC2-372A-0097-7EB682083D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B9B689-FA39-1F8D-10D8-DE7514D32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75AE8E3B-D533-1F8A-0FAD-C9A05F86A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B4F5B7B-787B-2A46-5AA5-DCF5029D38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085C9E03-8FA4-E0DA-5F3D-81F588DB0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525666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F61003C-3AF6-D696-5EC0-7CEC7E586AD5}"/>
              </a:ext>
            </a:extLst>
          </p:cNvPr>
          <p:cNvSpPr>
            <a:spLocks noGrp="1"/>
          </p:cNvSpPr>
          <p:nvPr>
            <p:ph type="ctrTitle"/>
          </p:nvPr>
        </p:nvSpPr>
        <p:spPr/>
        <p:txBody>
          <a:bodyPr/>
          <a:lstStyle/>
          <a:p>
            <a:pPr>
              <a:lnSpc>
                <a:spcPct val="100000"/>
              </a:lnSpc>
            </a:pPr>
            <a:r>
              <a:rPr lang="ja-JP" altLang="en-US" dirty="0"/>
              <a:t>世の中のニーズを考える</a:t>
            </a:r>
          </a:p>
        </p:txBody>
      </p:sp>
      <p:sp>
        <p:nvSpPr>
          <p:cNvPr id="5" name="字幕 4">
            <a:extLst>
              <a:ext uri="{FF2B5EF4-FFF2-40B4-BE49-F238E27FC236}">
                <a16:creationId xmlns:a16="http://schemas.microsoft.com/office/drawing/2014/main" id="{2D4DC3AF-FA81-73EB-3AB3-5B7521E544C7}"/>
              </a:ext>
            </a:extLst>
          </p:cNvPr>
          <p:cNvSpPr>
            <a:spLocks noGrp="1"/>
          </p:cNvSpPr>
          <p:nvPr>
            <p:ph type="subTitle" idx="1"/>
          </p:nvPr>
        </p:nvSpPr>
        <p:spPr>
          <a:xfrm>
            <a:off x="2447636" y="3599821"/>
            <a:ext cx="4830493" cy="475692"/>
          </a:xfrm>
        </p:spPr>
        <p:txBody>
          <a:bodyPr/>
          <a:lstStyle/>
          <a:p>
            <a:r>
              <a:rPr kumimoji="1" lang="ja-JP" altLang="en-US" sz="2400" dirty="0">
                <a:latin typeface="MS PGothic" panose="020B0600070205080204" pitchFamily="34" charset="-128"/>
                <a:ea typeface="MS PGothic" panose="020B0600070205080204" pitchFamily="34" charset="-128"/>
              </a:rPr>
              <a:t>授業スライド</a:t>
            </a:r>
            <a:r>
              <a:rPr kumimoji="1" lang="en-US" altLang="ja-JP" sz="2400" dirty="0">
                <a:latin typeface="MS PGothic" panose="020B0600070205080204" pitchFamily="34" charset="-128"/>
                <a:ea typeface="MS PGothic" panose="020B0600070205080204" pitchFamily="34" charset="-128"/>
              </a:rPr>
              <a:t>BC</a:t>
            </a:r>
            <a:r>
              <a:rPr lang="en-US" altLang="ja-JP" sz="2400" dirty="0">
                <a:latin typeface="MS PGothic" panose="020B0600070205080204" pitchFamily="34" charset="-128"/>
                <a:ea typeface="MS PGothic" panose="020B0600070205080204" pitchFamily="34" charset="-128"/>
              </a:rPr>
              <a:t> 02-①</a:t>
            </a:r>
            <a:endParaRPr kumimoji="1" lang="ja-JP" altLang="en-US" sz="2400" b="1" dirty="0">
              <a:latin typeface="MS PGothic" panose="020B0600070205080204" pitchFamily="34" charset="-128"/>
              <a:ea typeface="MS PGothic" panose="020B0600070205080204" pitchFamily="34" charset="-128"/>
            </a:endParaRPr>
          </a:p>
        </p:txBody>
      </p:sp>
      <p:grpSp>
        <p:nvGrpSpPr>
          <p:cNvPr id="2" name="グループ化 1">
            <a:extLst>
              <a:ext uri="{FF2B5EF4-FFF2-40B4-BE49-F238E27FC236}">
                <a16:creationId xmlns:a16="http://schemas.microsoft.com/office/drawing/2014/main" id="{A48D4A8F-857C-7539-2001-6D56784E5041}"/>
              </a:ext>
            </a:extLst>
          </p:cNvPr>
          <p:cNvGrpSpPr/>
          <p:nvPr/>
        </p:nvGrpSpPr>
        <p:grpSpPr>
          <a:xfrm>
            <a:off x="743376" y="3600068"/>
            <a:ext cx="1704260" cy="475199"/>
            <a:chOff x="1017346" y="-391775"/>
            <a:chExt cx="1704260" cy="475199"/>
          </a:xfrm>
        </p:grpSpPr>
        <p:grpSp>
          <p:nvGrpSpPr>
            <p:cNvPr id="3" name="グループ化 2">
              <a:extLst>
                <a:ext uri="{FF2B5EF4-FFF2-40B4-BE49-F238E27FC236}">
                  <a16:creationId xmlns:a16="http://schemas.microsoft.com/office/drawing/2014/main" id="{46CCE3B5-2FE4-4B1A-3F80-9B7A66DDA3CD}"/>
                </a:ext>
              </a:extLst>
            </p:cNvPr>
            <p:cNvGrpSpPr/>
            <p:nvPr/>
          </p:nvGrpSpPr>
          <p:grpSpPr>
            <a:xfrm>
              <a:off x="1017346" y="-391775"/>
              <a:ext cx="1578509" cy="475199"/>
              <a:chOff x="-851918" y="1088727"/>
              <a:chExt cx="1264863" cy="380778"/>
            </a:xfrm>
          </p:grpSpPr>
          <p:sp>
            <p:nvSpPr>
              <p:cNvPr id="8" name="正方形/長方形 7">
                <a:extLst>
                  <a:ext uri="{FF2B5EF4-FFF2-40B4-BE49-F238E27FC236}">
                    <a16:creationId xmlns:a16="http://schemas.microsoft.com/office/drawing/2014/main" id="{9D09A647-4AD4-8939-C05D-8F36A65F36D3}"/>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２</a:t>
                </a:r>
                <a:r>
                  <a:rPr kumimoji="1" lang="ja-JP" altLang="en-US" sz="2000" dirty="0">
                    <a:solidFill>
                      <a:schemeClr val="tx1">
                        <a:lumMod val="75000"/>
                        <a:lumOff val="25000"/>
                      </a:schemeClr>
                    </a:solidFill>
                    <a:latin typeface="+mn-ea"/>
                  </a:rPr>
                  <a:t>時間目</a:t>
                </a:r>
              </a:p>
            </p:txBody>
          </p:sp>
          <p:sp>
            <p:nvSpPr>
              <p:cNvPr id="9" name="二等辺三角形 8">
                <a:extLst>
                  <a:ext uri="{FF2B5EF4-FFF2-40B4-BE49-F238E27FC236}">
                    <a16:creationId xmlns:a16="http://schemas.microsoft.com/office/drawing/2014/main" id="{6BF2A156-28AE-6CDE-F117-BA4DAD2BEA25}"/>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6" name="二等辺三角形 5">
              <a:extLst>
                <a:ext uri="{FF2B5EF4-FFF2-40B4-BE49-F238E27FC236}">
                  <a16:creationId xmlns:a16="http://schemas.microsoft.com/office/drawing/2014/main" id="{B5954356-3339-BF34-B08E-295360E09EF1}"/>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Tree>
    <p:extLst>
      <p:ext uri="{BB962C8B-B14F-4D97-AF65-F5344CB8AC3E}">
        <p14:creationId xmlns:p14="http://schemas.microsoft.com/office/powerpoint/2010/main" val="95657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29586-F7BA-9ED9-AAFA-4379AC520739}"/>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64C5A503-3108-D2B3-2300-2D24DA5FD8EF}"/>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325339B0-EB6F-30F9-5B30-68ED4E2B5FBB}"/>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10</a:t>
              </a:r>
              <a:r>
                <a:rPr lang="ja-JP" altLang="en-US" sz="2400" b="1">
                  <a:solidFill>
                    <a:schemeClr val="bg1"/>
                  </a:solidFill>
                  <a:latin typeface="MS PGothic" panose="020B0600070205080204" pitchFamily="34" charset="-128"/>
                  <a:ea typeface="MS PGothic" panose="020B0600070205080204" pitchFamily="34" charset="-128"/>
                </a:rPr>
                <a:t>分</a:t>
              </a:r>
              <a:endParaRPr lang="ja-JP" altLang="en-US" sz="2400" b="1" dirty="0">
                <a:solidFill>
                  <a:schemeClr val="bg1"/>
                </a:solidFill>
                <a:latin typeface="MS PGothic" panose="020B0600070205080204" pitchFamily="34" charset="-128"/>
                <a:ea typeface="MS PGothic" panose="020B0600070205080204" pitchFamily="34" charset="-128"/>
              </a:endParaRPr>
            </a:p>
          </p:txBody>
        </p:sp>
        <p:pic>
          <p:nvPicPr>
            <p:cNvPr id="13" name="グラフィックス 12" descr="砂時計: 終了 単色塗りつぶし">
              <a:extLst>
                <a:ext uri="{FF2B5EF4-FFF2-40B4-BE49-F238E27FC236}">
                  <a16:creationId xmlns:a16="http://schemas.microsoft.com/office/drawing/2014/main" id="{1E688980-7457-A2E9-3010-869C61820A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21" name="正方形/長方形 20">
            <a:extLst>
              <a:ext uri="{FF2B5EF4-FFF2-40B4-BE49-F238E27FC236}">
                <a16:creationId xmlns:a16="http://schemas.microsoft.com/office/drawing/2014/main" id="{06790171-1D3F-1631-BFBC-8754E08EF9C1}"/>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チームで「不」を考えてみる</a:t>
            </a:r>
          </a:p>
        </p:txBody>
      </p:sp>
      <p:grpSp>
        <p:nvGrpSpPr>
          <p:cNvPr id="4" name="グループ化 3">
            <a:extLst>
              <a:ext uri="{FF2B5EF4-FFF2-40B4-BE49-F238E27FC236}">
                <a16:creationId xmlns:a16="http://schemas.microsoft.com/office/drawing/2014/main" id="{C971A231-F40F-761D-39EE-0B46AEFE5638}"/>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3691C820-92FE-C832-709E-B958868B3630}"/>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[1]</a:t>
              </a:r>
            </a:p>
          </p:txBody>
        </p:sp>
        <p:pic>
          <p:nvPicPr>
            <p:cNvPr id="3" name="グラフィックス 2" descr="鉛筆 単色塗りつぶし">
              <a:extLst>
                <a:ext uri="{FF2B5EF4-FFF2-40B4-BE49-F238E27FC236}">
                  <a16:creationId xmlns:a16="http://schemas.microsoft.com/office/drawing/2014/main" id="{12EAC05D-7413-FD71-622E-644E966E27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Tree>
    <p:extLst>
      <p:ext uri="{BB962C8B-B14F-4D97-AF65-F5344CB8AC3E}">
        <p14:creationId xmlns:p14="http://schemas.microsoft.com/office/powerpoint/2010/main" val="191580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D9B0C-08EF-36DD-36E3-03F557887A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E824DF4-8F1F-B418-4856-32EB3C9A4020}"/>
              </a:ext>
            </a:extLst>
          </p:cNvPr>
          <p:cNvSpPr>
            <a:spLocks noGrp="1"/>
          </p:cNvSpPr>
          <p:nvPr>
            <p:ph type="title"/>
          </p:nvPr>
        </p:nvSpPr>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[1] </a:t>
            </a:r>
            <a:r>
              <a:rPr lang="ja-JP" altLang="en-US">
                <a:latin typeface="MS PGothic" panose="020B0600070205080204" pitchFamily="34" charset="-128"/>
                <a:ea typeface="MS PGothic" panose="020B0600070205080204" pitchFamily="34" charset="-128"/>
              </a:rPr>
              <a:t>チーム</a:t>
            </a:r>
            <a:r>
              <a:rPr lang="ja-JP" altLang="en-US" dirty="0">
                <a:latin typeface="MS PGothic" panose="020B0600070205080204" pitchFamily="34" charset="-128"/>
                <a:ea typeface="MS PGothic" panose="020B0600070205080204" pitchFamily="34" charset="-128"/>
              </a:rPr>
              <a:t>で「不」を</a:t>
            </a:r>
            <a:r>
              <a:rPr lang="ja-JP" altLang="en-US">
                <a:latin typeface="MS PGothic" panose="020B0600070205080204" pitchFamily="34" charset="-128"/>
                <a:ea typeface="MS PGothic" panose="020B0600070205080204" pitchFamily="34" charset="-128"/>
              </a:rPr>
              <a:t>考えてみる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10</a:t>
            </a:r>
            <a:r>
              <a:rPr lang="ja-JP" altLang="en-US">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4" name="角丸四角形 3">
            <a:extLst>
              <a:ext uri="{FF2B5EF4-FFF2-40B4-BE49-F238E27FC236}">
                <a16:creationId xmlns:a16="http://schemas.microsoft.com/office/drawing/2014/main" id="{46B5F003-3E45-C7A1-24DE-6A2AF3C65852}"/>
              </a:ext>
            </a:extLst>
          </p:cNvPr>
          <p:cNvSpPr/>
          <p:nvPr/>
        </p:nvSpPr>
        <p:spPr>
          <a:xfrm>
            <a:off x="1031631" y="2165467"/>
            <a:ext cx="10128738" cy="2520000"/>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前回の授業で個人が記入した</a:t>
            </a:r>
          </a:p>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自分や身近な人、社会に目を向けて感じる</a:t>
            </a:r>
          </a:p>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「不便」 「不満」 「</a:t>
            </a: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不足」</a:t>
            </a:r>
            <a:r>
              <a:rPr kumimoji="1" lang="en-US" altLang="ja-JP"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 </a:t>
            </a: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a:t>
            </a: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不快」について</a:t>
            </a:r>
          </a:p>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チーム</a:t>
            </a: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で話す</a:t>
            </a:r>
            <a:endPar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5" name="図 4" descr="ランプ, 光 が含まれている画像&#10;&#10;自動的に生成された説明">
            <a:extLst>
              <a:ext uri="{FF2B5EF4-FFF2-40B4-BE49-F238E27FC236}">
                <a16:creationId xmlns:a16="http://schemas.microsoft.com/office/drawing/2014/main" id="{E32A4255-017D-EF6D-3DB1-44F0863D7E7A}"/>
              </a:ext>
            </a:extLst>
          </p:cNvPr>
          <p:cNvPicPr>
            <a:picLocks noChangeAspect="1"/>
          </p:cNvPicPr>
          <p:nvPr/>
        </p:nvPicPr>
        <p:blipFill>
          <a:blip r:embed="rId2"/>
          <a:srcRect l="30676" t="29565" r="30290" b="26184"/>
          <a:stretch/>
        </p:blipFill>
        <p:spPr>
          <a:xfrm>
            <a:off x="9301983" y="3432258"/>
            <a:ext cx="2457865" cy="2786390"/>
          </a:xfrm>
          <a:prstGeom prst="rect">
            <a:avLst/>
          </a:prstGeom>
        </p:spPr>
      </p:pic>
      <p:sp>
        <p:nvSpPr>
          <p:cNvPr id="6" name="テキスト ボックス 5">
            <a:extLst>
              <a:ext uri="{FF2B5EF4-FFF2-40B4-BE49-F238E27FC236}">
                <a16:creationId xmlns:a16="http://schemas.microsoft.com/office/drawing/2014/main" id="{0AC404F0-FA1E-D7F6-57FB-A6D8AC882F55}"/>
              </a:ext>
            </a:extLst>
          </p:cNvPr>
          <p:cNvSpPr txBox="1"/>
          <p:nvPr/>
        </p:nvSpPr>
        <p:spPr>
          <a:xfrm>
            <a:off x="1031631" y="4966910"/>
            <a:ext cx="8094748" cy="369332"/>
          </a:xfrm>
          <a:prstGeom prst="rect">
            <a:avLst/>
          </a:prstGeom>
          <a:noFill/>
        </p:spPr>
        <p:txBody>
          <a:bodyPr wrap="square" rtlCol="0">
            <a:spAutoFit/>
          </a:bodyPr>
          <a:lstStyle/>
          <a:p>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個人で取り組む場合は、近くの人とそれぞれの考えについて話します。</a:t>
            </a:r>
          </a:p>
        </p:txBody>
      </p:sp>
    </p:spTree>
    <p:extLst>
      <p:ext uri="{BB962C8B-B14F-4D97-AF65-F5344CB8AC3E}">
        <p14:creationId xmlns:p14="http://schemas.microsoft.com/office/powerpoint/2010/main" val="3284354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44DAF-3F23-ABB4-1FCD-D7F2FE571BE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89BE8E7-25BB-D228-2943-AF19DBF86AA1}"/>
              </a:ext>
            </a:extLst>
          </p:cNvPr>
          <p:cNvSpPr>
            <a:spLocks noGrp="1"/>
          </p:cNvSpPr>
          <p:nvPr>
            <p:ph type="title"/>
          </p:nvPr>
        </p:nvSpPr>
        <p:spPr>
          <a:xfrm>
            <a:off x="838200" y="353962"/>
            <a:ext cx="10515600" cy="588227"/>
          </a:xfrm>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[1] </a:t>
            </a:r>
            <a:r>
              <a:rPr lang="ja-JP" altLang="en-US">
                <a:latin typeface="MS PGothic" panose="020B0600070205080204" pitchFamily="34" charset="-128"/>
                <a:ea typeface="MS PGothic" panose="020B0600070205080204" pitchFamily="34" charset="-128"/>
              </a:rPr>
              <a:t>チーム</a:t>
            </a:r>
            <a:r>
              <a:rPr lang="ja-JP" altLang="en-US" dirty="0">
                <a:latin typeface="MS PGothic" panose="020B0600070205080204" pitchFamily="34" charset="-128"/>
                <a:ea typeface="MS PGothic" panose="020B0600070205080204" pitchFamily="34" charset="-128"/>
              </a:rPr>
              <a:t>で「不」を</a:t>
            </a:r>
            <a:r>
              <a:rPr lang="ja-JP" altLang="en-US">
                <a:latin typeface="MS PGothic" panose="020B0600070205080204" pitchFamily="34" charset="-128"/>
                <a:ea typeface="MS PGothic" panose="020B0600070205080204" pitchFamily="34" charset="-128"/>
              </a:rPr>
              <a:t>考えてみる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10</a:t>
            </a:r>
            <a:r>
              <a:rPr lang="ja-JP" altLang="en-US">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3" name="テキスト ボックス 2">
            <a:extLst>
              <a:ext uri="{FF2B5EF4-FFF2-40B4-BE49-F238E27FC236}">
                <a16:creationId xmlns:a16="http://schemas.microsoft.com/office/drawing/2014/main" id="{E6BC9D1A-8977-570A-DD38-B858255B8E78}"/>
              </a:ext>
            </a:extLst>
          </p:cNvPr>
          <p:cNvSpPr txBox="1"/>
          <p:nvPr/>
        </p:nvSpPr>
        <p:spPr>
          <a:xfrm>
            <a:off x="327082" y="1099060"/>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前回の授業で個人で記入した自分や身近な人、社会に目を向けて感じる</a:t>
            </a:r>
          </a:p>
          <a:p>
            <a:pPr algn="ctr"/>
            <a:r>
              <a:rPr lang="ja-JP" altLang="en-US" sz="2800" b="1" dirty="0">
                <a:latin typeface="MS PGothic" panose="020B0600070205080204" pitchFamily="34" charset="-128"/>
                <a:ea typeface="MS PGothic" panose="020B0600070205080204" pitchFamily="34" charset="-128"/>
              </a:rPr>
              <a:t>「不便」 「不満」 「</a:t>
            </a:r>
            <a:r>
              <a:rPr lang="ja-JP" altLang="en-US" sz="2800" b="1">
                <a:latin typeface="MS PGothic" panose="020B0600070205080204" pitchFamily="34" charset="-128"/>
                <a:ea typeface="MS PGothic" panose="020B0600070205080204" pitchFamily="34" charset="-128"/>
              </a:rPr>
              <a:t>不足」</a:t>
            </a:r>
            <a:r>
              <a:rPr lang="en-US" altLang="ja-JP" sz="2800" b="1" dirty="0">
                <a:latin typeface="MS PGothic" panose="020B0600070205080204" pitchFamily="34" charset="-128"/>
                <a:ea typeface="MS PGothic" panose="020B0600070205080204" pitchFamily="34" charset="-128"/>
              </a:rPr>
              <a:t> </a:t>
            </a:r>
            <a:r>
              <a:rPr lang="ja-JP" altLang="en-US" sz="2800" b="1">
                <a:latin typeface="MS PGothic" panose="020B0600070205080204" pitchFamily="34" charset="-128"/>
                <a:ea typeface="MS PGothic" panose="020B0600070205080204" pitchFamily="34" charset="-128"/>
              </a:rPr>
              <a:t>「</a:t>
            </a:r>
            <a:r>
              <a:rPr lang="ja-JP" altLang="en-US" sz="2800" b="1" dirty="0">
                <a:latin typeface="MS PGothic" panose="020B0600070205080204" pitchFamily="34" charset="-128"/>
                <a:ea typeface="MS PGothic" panose="020B0600070205080204" pitchFamily="34" charset="-128"/>
              </a:rPr>
              <a:t>不快」についてチームで話す。</a:t>
            </a:r>
          </a:p>
        </p:txBody>
      </p:sp>
      <p:sp>
        <p:nvSpPr>
          <p:cNvPr id="5" name="テキスト ボックス 4">
            <a:extLst>
              <a:ext uri="{FF2B5EF4-FFF2-40B4-BE49-F238E27FC236}">
                <a16:creationId xmlns:a16="http://schemas.microsoft.com/office/drawing/2014/main" id="{C06FBCD6-4A62-B37F-287A-46632A22FADD}"/>
              </a:ext>
            </a:extLst>
          </p:cNvPr>
          <p:cNvSpPr txBox="1"/>
          <p:nvPr/>
        </p:nvSpPr>
        <p:spPr>
          <a:xfrm>
            <a:off x="10761784" y="457575"/>
            <a:ext cx="945992" cy="381000"/>
          </a:xfrm>
          <a:prstGeom prst="rect">
            <a:avLst/>
          </a:prstGeom>
          <a:solidFill>
            <a:schemeClr val="bg1"/>
          </a:solidFill>
          <a:ln w="28575">
            <a:noFill/>
          </a:ln>
        </p:spPr>
        <p:txBody>
          <a:bodyPr wrap="square" anchor="ctr" anchorCtr="0">
            <a:noAutofit/>
          </a:bodyPr>
          <a:lstStyle/>
          <a:p>
            <a:pPr algn="ctr"/>
            <a:r>
              <a:rPr kumimoji="1" lang="ja-JP" altLang="en-US" sz="1600" b="1" dirty="0">
                <a:solidFill>
                  <a:schemeClr val="tx1"/>
                </a:solidFill>
                <a:latin typeface="MS PGothic" panose="020B0600070205080204" pitchFamily="34" charset="-128"/>
                <a:ea typeface="MS PGothic" panose="020B0600070205080204" pitchFamily="34" charset="-128"/>
              </a:rPr>
              <a:t>記入例</a:t>
            </a:r>
          </a:p>
        </p:txBody>
      </p:sp>
      <p:sp>
        <p:nvSpPr>
          <p:cNvPr id="6" name="正方形/長方形 5">
            <a:extLst>
              <a:ext uri="{FF2B5EF4-FFF2-40B4-BE49-F238E27FC236}">
                <a16:creationId xmlns:a16="http://schemas.microsoft.com/office/drawing/2014/main" id="{99C1340B-4AF3-3B8C-C845-F423F265CF39}"/>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BC01-①-1</a:t>
            </a:r>
          </a:p>
        </p:txBody>
      </p:sp>
      <p:grpSp>
        <p:nvGrpSpPr>
          <p:cNvPr id="4" name="グループ化 3">
            <a:extLst>
              <a:ext uri="{FF2B5EF4-FFF2-40B4-BE49-F238E27FC236}">
                <a16:creationId xmlns:a16="http://schemas.microsoft.com/office/drawing/2014/main" id="{19DA33FE-9E90-C465-FE12-71F1D458BEE8}"/>
              </a:ext>
            </a:extLst>
          </p:cNvPr>
          <p:cNvGrpSpPr/>
          <p:nvPr/>
        </p:nvGrpSpPr>
        <p:grpSpPr>
          <a:xfrm>
            <a:off x="791308" y="2184699"/>
            <a:ext cx="10597110" cy="1200328"/>
            <a:chOff x="838200" y="2313652"/>
            <a:chExt cx="10597110" cy="1200328"/>
          </a:xfrm>
        </p:grpSpPr>
        <p:sp>
          <p:nvSpPr>
            <p:cNvPr id="7" name="正方形/長方形 6">
              <a:extLst>
                <a:ext uri="{FF2B5EF4-FFF2-40B4-BE49-F238E27FC236}">
                  <a16:creationId xmlns:a16="http://schemas.microsoft.com/office/drawing/2014/main" id="{33932DC2-FE7D-F7B1-1E1E-C28E029D6ECA}"/>
                </a:ext>
              </a:extLst>
            </p:cNvPr>
            <p:cNvSpPr/>
            <p:nvPr/>
          </p:nvSpPr>
          <p:spPr>
            <a:xfrm>
              <a:off x="2228023" y="2313652"/>
              <a:ext cx="9207287" cy="1200328"/>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en-US"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通学時に教科書やノートなどの荷物が多くてカバンが重い。</a:t>
              </a:r>
            </a:p>
            <a:p>
              <a:pPr marL="17621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en-US"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学食や購買が混みすぎて昼休みの時間が足りないことがある。</a:t>
              </a:r>
            </a:p>
            <a:p>
              <a:pPr marL="17621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en-US"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雨の日に傘を差してもリュックやカバンが濡れてしまう。</a:t>
              </a:r>
            </a:p>
          </p:txBody>
        </p:sp>
        <p:sp>
          <p:nvSpPr>
            <p:cNvPr id="8" name="正方形/長方形 7">
              <a:extLst>
                <a:ext uri="{FF2B5EF4-FFF2-40B4-BE49-F238E27FC236}">
                  <a16:creationId xmlns:a16="http://schemas.microsoft.com/office/drawing/2014/main" id="{950FAD34-E284-3BCD-D14A-18E41DF67625}"/>
                </a:ext>
              </a:extLst>
            </p:cNvPr>
            <p:cNvSpPr/>
            <p:nvPr/>
          </p:nvSpPr>
          <p:spPr>
            <a:xfrm>
              <a:off x="838200" y="2313652"/>
              <a:ext cx="1296000" cy="1200328"/>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S PGothic" panose="020B0600070205080204" pitchFamily="34" charset="-128"/>
                  <a:ea typeface="MS PGothic" panose="020B0600070205080204" pitchFamily="34" charset="-128"/>
                </a:rPr>
                <a:t>自分</a:t>
              </a:r>
            </a:p>
          </p:txBody>
        </p:sp>
      </p:grpSp>
      <p:grpSp>
        <p:nvGrpSpPr>
          <p:cNvPr id="9" name="グループ化 8">
            <a:extLst>
              <a:ext uri="{FF2B5EF4-FFF2-40B4-BE49-F238E27FC236}">
                <a16:creationId xmlns:a16="http://schemas.microsoft.com/office/drawing/2014/main" id="{93725CA4-8C27-D8EF-881E-3E39701766CA}"/>
              </a:ext>
            </a:extLst>
          </p:cNvPr>
          <p:cNvGrpSpPr/>
          <p:nvPr/>
        </p:nvGrpSpPr>
        <p:grpSpPr>
          <a:xfrm>
            <a:off x="791308" y="3498633"/>
            <a:ext cx="10597110" cy="1200328"/>
            <a:chOff x="791308" y="3498633"/>
            <a:chExt cx="10597110" cy="1200328"/>
          </a:xfrm>
        </p:grpSpPr>
        <p:sp>
          <p:nvSpPr>
            <p:cNvPr id="10" name="正方形/長方形 9">
              <a:extLst>
                <a:ext uri="{FF2B5EF4-FFF2-40B4-BE49-F238E27FC236}">
                  <a16:creationId xmlns:a16="http://schemas.microsoft.com/office/drawing/2014/main" id="{775B2650-94FE-1C77-EB5E-761CCAEF7171}"/>
                </a:ext>
              </a:extLst>
            </p:cNvPr>
            <p:cNvSpPr/>
            <p:nvPr/>
          </p:nvSpPr>
          <p:spPr>
            <a:xfrm>
              <a:off x="2181131" y="3498633"/>
              <a:ext cx="9207287" cy="1200328"/>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lang="ja-JP" altLang="en-US" sz="2000" b="1" dirty="0">
                  <a:solidFill>
                    <a:srgbClr val="E94520"/>
                  </a:solidFill>
                  <a:latin typeface="MS PGothic" panose="020B0600070205080204" pitchFamily="34" charset="-128"/>
                  <a:ea typeface="MS PGothic" panose="020B0600070205080204" pitchFamily="34" charset="-128"/>
                </a:rPr>
                <a:t>・</a:t>
              </a:r>
              <a:r>
                <a:rPr lang="en-US" altLang="ja-JP" sz="2000" b="1" dirty="0">
                  <a:solidFill>
                    <a:srgbClr val="E94520"/>
                  </a:solidFill>
                  <a:latin typeface="MS PGothic" panose="020B0600070205080204" pitchFamily="34" charset="-128"/>
                  <a:ea typeface="MS PGothic" panose="020B0600070205080204" pitchFamily="34" charset="-128"/>
                </a:rPr>
                <a:t> </a:t>
              </a:r>
              <a:r>
                <a:rPr kumimoji="1" lang="ja-JP" altLang="en-US" sz="2000" b="1" dirty="0">
                  <a:solidFill>
                    <a:srgbClr val="E94520"/>
                  </a:solidFill>
                  <a:latin typeface="MS PGothic" panose="020B0600070205080204" pitchFamily="34" charset="-128"/>
                  <a:ea typeface="MS PGothic" panose="020B0600070205080204" pitchFamily="34" charset="-128"/>
                </a:rPr>
                <a:t>家族が、ペットと泊まれるホテルが少ない</a:t>
              </a:r>
              <a:r>
                <a:rPr lang="ja-JP" altLang="en-US" sz="2000" b="1" dirty="0">
                  <a:solidFill>
                    <a:srgbClr val="E94520"/>
                  </a:solidFill>
                  <a:latin typeface="MS PGothic" panose="020B0600070205080204" pitchFamily="34" charset="-128"/>
                  <a:ea typeface="MS PGothic" panose="020B0600070205080204" pitchFamily="34" charset="-128"/>
                </a:rPr>
                <a:t>ことを</a:t>
              </a:r>
              <a:r>
                <a:rPr kumimoji="1" lang="ja-JP" altLang="en-US" sz="2000" b="1" dirty="0">
                  <a:solidFill>
                    <a:srgbClr val="E94520"/>
                  </a:solidFill>
                  <a:latin typeface="MS PGothic" panose="020B0600070205080204" pitchFamily="34" charset="-128"/>
                  <a:ea typeface="MS PGothic" panose="020B0600070205080204" pitchFamily="34" charset="-128"/>
                </a:rPr>
                <a:t>不便に感じている。</a:t>
              </a:r>
            </a:p>
            <a:p>
              <a:pPr marL="176213"/>
              <a:r>
                <a:rPr lang="ja-JP" altLang="en-US" sz="2000" b="1" dirty="0">
                  <a:solidFill>
                    <a:srgbClr val="E94520"/>
                  </a:solidFill>
                  <a:latin typeface="MS PGothic" panose="020B0600070205080204" pitchFamily="34" charset="-128"/>
                  <a:ea typeface="MS PGothic" panose="020B0600070205080204" pitchFamily="34" charset="-128"/>
                </a:rPr>
                <a:t>・</a:t>
              </a:r>
              <a:r>
                <a:rPr lang="en-US" altLang="ja-JP" sz="2000" b="1" dirty="0">
                  <a:solidFill>
                    <a:srgbClr val="E94520"/>
                  </a:solidFill>
                  <a:latin typeface="MS PGothic" panose="020B0600070205080204" pitchFamily="34" charset="-128"/>
                  <a:ea typeface="MS PGothic" panose="020B0600070205080204" pitchFamily="34" charset="-128"/>
                </a:rPr>
                <a:t> </a:t>
              </a:r>
              <a:r>
                <a:rPr kumimoji="1" lang="ja-JP" altLang="en-US" sz="2000" b="1" dirty="0">
                  <a:solidFill>
                    <a:srgbClr val="E94520"/>
                  </a:solidFill>
                  <a:latin typeface="MS PGothic" panose="020B0600070205080204" pitchFamily="34" charset="-128"/>
                  <a:ea typeface="MS PGothic" panose="020B0600070205080204" pitchFamily="34" charset="-128"/>
                </a:rPr>
                <a:t>友人が、自宅で勉強に集中できないという不満を持っている。</a:t>
              </a:r>
            </a:p>
            <a:p>
              <a:pPr marL="176213"/>
              <a:r>
                <a:rPr lang="ja-JP" altLang="en-US" sz="2000" b="1" dirty="0">
                  <a:solidFill>
                    <a:srgbClr val="E94520"/>
                  </a:solidFill>
                  <a:latin typeface="MS PGothic" panose="020B0600070205080204" pitchFamily="34" charset="-128"/>
                  <a:ea typeface="MS PGothic" panose="020B0600070205080204" pitchFamily="34" charset="-128"/>
                </a:rPr>
                <a:t>・</a:t>
              </a:r>
              <a:r>
                <a:rPr lang="en-US" altLang="ja-JP" sz="2000" b="1" dirty="0">
                  <a:solidFill>
                    <a:srgbClr val="E94520"/>
                  </a:solidFill>
                  <a:latin typeface="MS PGothic" panose="020B0600070205080204" pitchFamily="34" charset="-128"/>
                  <a:ea typeface="MS PGothic" panose="020B0600070205080204" pitchFamily="34" charset="-128"/>
                </a:rPr>
                <a:t> </a:t>
              </a:r>
              <a:r>
                <a:rPr kumimoji="1" lang="ja-JP" altLang="en-US" sz="2000" b="1" dirty="0">
                  <a:solidFill>
                    <a:srgbClr val="E94520"/>
                  </a:solidFill>
                  <a:latin typeface="MS PGothic" panose="020B0600070205080204" pitchFamily="34" charset="-128"/>
                  <a:ea typeface="MS PGothic" panose="020B0600070205080204" pitchFamily="34" charset="-128"/>
                </a:rPr>
                <a:t>祖母が、通院に時間がかかり、不便と感じている。</a:t>
              </a:r>
            </a:p>
          </p:txBody>
        </p:sp>
        <p:sp>
          <p:nvSpPr>
            <p:cNvPr id="11" name="正方形/長方形 10">
              <a:extLst>
                <a:ext uri="{FF2B5EF4-FFF2-40B4-BE49-F238E27FC236}">
                  <a16:creationId xmlns:a16="http://schemas.microsoft.com/office/drawing/2014/main" id="{15D1D28F-E98F-C7B5-72F4-92A93746DA2B}"/>
                </a:ext>
              </a:extLst>
            </p:cNvPr>
            <p:cNvSpPr/>
            <p:nvPr/>
          </p:nvSpPr>
          <p:spPr>
            <a:xfrm>
              <a:off x="791308" y="3498633"/>
              <a:ext cx="1296000" cy="1200328"/>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2400" b="1" dirty="0">
                  <a:latin typeface="MS PGothic" panose="020B0600070205080204" pitchFamily="34" charset="-128"/>
                  <a:ea typeface="MS PGothic" panose="020B0600070205080204" pitchFamily="34" charset="-128"/>
                </a:rPr>
                <a:t>身近な人</a:t>
              </a:r>
            </a:p>
          </p:txBody>
        </p:sp>
      </p:grpSp>
      <p:grpSp>
        <p:nvGrpSpPr>
          <p:cNvPr id="12" name="グループ化 11">
            <a:extLst>
              <a:ext uri="{FF2B5EF4-FFF2-40B4-BE49-F238E27FC236}">
                <a16:creationId xmlns:a16="http://schemas.microsoft.com/office/drawing/2014/main" id="{3399D822-24B9-C34D-3A96-43813FCEC817}"/>
              </a:ext>
            </a:extLst>
          </p:cNvPr>
          <p:cNvGrpSpPr/>
          <p:nvPr/>
        </p:nvGrpSpPr>
        <p:grpSpPr>
          <a:xfrm>
            <a:off x="791308" y="4812567"/>
            <a:ext cx="10597110" cy="1200328"/>
            <a:chOff x="791308" y="4812567"/>
            <a:chExt cx="10597110" cy="1200328"/>
          </a:xfrm>
        </p:grpSpPr>
        <p:sp>
          <p:nvSpPr>
            <p:cNvPr id="13" name="正方形/長方形 12">
              <a:extLst>
                <a:ext uri="{FF2B5EF4-FFF2-40B4-BE49-F238E27FC236}">
                  <a16:creationId xmlns:a16="http://schemas.microsoft.com/office/drawing/2014/main" id="{D254C504-B5A4-41DE-DD03-C7D706D4F3A2}"/>
                </a:ext>
              </a:extLst>
            </p:cNvPr>
            <p:cNvSpPr/>
            <p:nvPr/>
          </p:nvSpPr>
          <p:spPr>
            <a:xfrm>
              <a:off x="2181131" y="4812567"/>
              <a:ext cx="9207287" cy="1200328"/>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lang="ja-JP" altLang="en-US" sz="2000" b="1" dirty="0">
                  <a:solidFill>
                    <a:srgbClr val="E94520"/>
                  </a:solidFill>
                  <a:latin typeface="MS PGothic" panose="020B0600070205080204" pitchFamily="34" charset="-128"/>
                  <a:ea typeface="MS PGothic" panose="020B0600070205080204" pitchFamily="34" charset="-128"/>
                </a:rPr>
                <a:t>・</a:t>
              </a:r>
              <a:r>
                <a:rPr lang="en-US" altLang="ja-JP" sz="2000" b="1" dirty="0">
                  <a:solidFill>
                    <a:srgbClr val="E94520"/>
                  </a:solidFill>
                  <a:latin typeface="MS PGothic" panose="020B0600070205080204" pitchFamily="34" charset="-128"/>
                  <a:ea typeface="MS PGothic" panose="020B0600070205080204" pitchFamily="34" charset="-128"/>
                </a:rPr>
                <a:t> </a:t>
              </a:r>
              <a:r>
                <a:rPr kumimoji="1" lang="ja-JP" altLang="en-US" sz="2000" b="1" dirty="0">
                  <a:solidFill>
                    <a:srgbClr val="E94520"/>
                  </a:solidFill>
                  <a:latin typeface="MS PGothic" panose="020B0600070205080204" pitchFamily="34" charset="-128"/>
                  <a:ea typeface="MS PGothic" panose="020B0600070205080204" pitchFamily="34" charset="-128"/>
                </a:rPr>
                <a:t>公共でのマナー違反（ゴミのポイ捨て、喫煙マナー）。</a:t>
              </a:r>
            </a:p>
            <a:p>
              <a:pPr marL="176213"/>
              <a:r>
                <a:rPr lang="ja-JP" altLang="en-US" sz="2000" b="1" dirty="0">
                  <a:solidFill>
                    <a:srgbClr val="E94520"/>
                  </a:solidFill>
                  <a:latin typeface="MS PGothic" panose="020B0600070205080204" pitchFamily="34" charset="-128"/>
                  <a:ea typeface="MS PGothic" panose="020B0600070205080204" pitchFamily="34" charset="-128"/>
                </a:rPr>
                <a:t>・</a:t>
              </a:r>
              <a:r>
                <a:rPr lang="en-US" altLang="ja-JP" sz="2000" b="1" dirty="0">
                  <a:solidFill>
                    <a:srgbClr val="E94520"/>
                  </a:solidFill>
                  <a:latin typeface="MS PGothic" panose="020B0600070205080204" pitchFamily="34" charset="-128"/>
                  <a:ea typeface="MS PGothic" panose="020B0600070205080204" pitchFamily="34" charset="-128"/>
                </a:rPr>
                <a:t> </a:t>
              </a:r>
              <a:r>
                <a:rPr kumimoji="1" lang="ja-JP" altLang="en-US" sz="2000" b="1" dirty="0">
                  <a:solidFill>
                    <a:srgbClr val="E94520"/>
                  </a:solidFill>
                  <a:latin typeface="MS PGothic" panose="020B0600070205080204" pitchFamily="34" charset="-128"/>
                  <a:ea typeface="MS PGothic" panose="020B0600070205080204" pitchFamily="34" charset="-128"/>
                </a:rPr>
                <a:t>朝の満員電車が社会問題になっている。</a:t>
              </a:r>
            </a:p>
            <a:p>
              <a:pPr marL="176213"/>
              <a:r>
                <a:rPr lang="ja-JP" altLang="en-US" sz="2000" b="1" dirty="0">
                  <a:solidFill>
                    <a:srgbClr val="E94520"/>
                  </a:solidFill>
                  <a:latin typeface="MS PGothic" panose="020B0600070205080204" pitchFamily="34" charset="-128"/>
                  <a:ea typeface="MS PGothic" panose="020B0600070205080204" pitchFamily="34" charset="-128"/>
                </a:rPr>
                <a:t>・</a:t>
              </a:r>
              <a:r>
                <a:rPr lang="en-US" altLang="ja-JP" sz="2000" b="1" dirty="0">
                  <a:solidFill>
                    <a:srgbClr val="E94520"/>
                  </a:solidFill>
                  <a:latin typeface="MS PGothic" panose="020B0600070205080204" pitchFamily="34" charset="-128"/>
                  <a:ea typeface="MS PGothic" panose="020B0600070205080204" pitchFamily="34" charset="-128"/>
                </a:rPr>
                <a:t> </a:t>
              </a:r>
              <a:r>
                <a:rPr kumimoji="1" lang="ja-JP" altLang="en-US" sz="2000" b="1" dirty="0">
                  <a:solidFill>
                    <a:srgbClr val="E94520"/>
                  </a:solidFill>
                  <a:latin typeface="MS PGothic" panose="020B0600070205080204" pitchFamily="34" charset="-128"/>
                  <a:ea typeface="MS PGothic" panose="020B0600070205080204" pitchFamily="34" charset="-128"/>
                </a:rPr>
                <a:t>街の公共</a:t>
              </a:r>
              <a:r>
                <a:rPr kumimoji="1" lang="en-US" altLang="ja-JP" sz="2000" b="1" dirty="0">
                  <a:solidFill>
                    <a:srgbClr val="E94520"/>
                  </a:solidFill>
                  <a:latin typeface="MS PGothic" panose="020B0600070205080204" pitchFamily="34" charset="-128"/>
                  <a:ea typeface="MS PGothic" panose="020B0600070205080204" pitchFamily="34" charset="-128"/>
                </a:rPr>
                <a:t>Wi-Fi</a:t>
              </a:r>
              <a:r>
                <a:rPr kumimoji="1" lang="ja-JP" altLang="en-US" sz="2000" b="1" dirty="0">
                  <a:solidFill>
                    <a:srgbClr val="E94520"/>
                  </a:solidFill>
                  <a:latin typeface="MS PGothic" panose="020B0600070205080204" pitchFamily="34" charset="-128"/>
                  <a:ea typeface="MS PGothic" panose="020B0600070205080204" pitchFamily="34" charset="-128"/>
                </a:rPr>
                <a:t>の接続速度が遅く、回線が不安定。</a:t>
              </a:r>
            </a:p>
          </p:txBody>
        </p:sp>
        <p:sp>
          <p:nvSpPr>
            <p:cNvPr id="14" name="正方形/長方形 13">
              <a:extLst>
                <a:ext uri="{FF2B5EF4-FFF2-40B4-BE49-F238E27FC236}">
                  <a16:creationId xmlns:a16="http://schemas.microsoft.com/office/drawing/2014/main" id="{B1293AE8-099A-98F7-E1E6-77931D330F1A}"/>
                </a:ext>
              </a:extLst>
            </p:cNvPr>
            <p:cNvSpPr/>
            <p:nvPr/>
          </p:nvSpPr>
          <p:spPr>
            <a:xfrm>
              <a:off x="791308" y="4812567"/>
              <a:ext cx="1296000" cy="1200328"/>
            </a:xfrm>
            <a:prstGeom prst="rect">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MS PGothic" panose="020B0600070205080204" pitchFamily="34" charset="-128"/>
                  <a:ea typeface="MS PGothic" panose="020B0600070205080204" pitchFamily="34" charset="-128"/>
                </a:rPr>
                <a:t>社会</a:t>
              </a:r>
            </a:p>
          </p:txBody>
        </p:sp>
      </p:grpSp>
    </p:spTree>
    <p:extLst>
      <p:ext uri="{BB962C8B-B14F-4D97-AF65-F5344CB8AC3E}">
        <p14:creationId xmlns:p14="http://schemas.microsoft.com/office/powerpoint/2010/main" val="2194437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71EAC-B87A-426E-B321-E6CC7FD6A876}"/>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1028B790-3F40-7E2D-DF65-B69A175BF246}"/>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2E864BF5-3175-F343-B7A9-362BCC9F1A15}"/>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10</a:t>
              </a:r>
              <a:r>
                <a:rPr lang="ja-JP" altLang="en-US" sz="2400" b="1">
                  <a:solidFill>
                    <a:schemeClr val="bg1"/>
                  </a:solidFill>
                  <a:latin typeface="MS PGothic" panose="020B0600070205080204" pitchFamily="34" charset="-128"/>
                  <a:ea typeface="MS PGothic" panose="020B0600070205080204" pitchFamily="34" charset="-128"/>
                </a:rPr>
                <a:t>分</a:t>
              </a:r>
              <a:endParaRPr lang="ja-JP" altLang="en-US" sz="2400" b="1" dirty="0">
                <a:solidFill>
                  <a:schemeClr val="bg1"/>
                </a:solidFill>
                <a:latin typeface="MS PGothic" panose="020B0600070205080204" pitchFamily="34" charset="-128"/>
                <a:ea typeface="MS PGothic" panose="020B0600070205080204" pitchFamily="34" charset="-128"/>
              </a:endParaRPr>
            </a:p>
          </p:txBody>
        </p:sp>
        <p:pic>
          <p:nvPicPr>
            <p:cNvPr id="13" name="グラフィックス 12" descr="砂時計: 終了 単色塗りつぶし">
              <a:extLst>
                <a:ext uri="{FF2B5EF4-FFF2-40B4-BE49-F238E27FC236}">
                  <a16:creationId xmlns:a16="http://schemas.microsoft.com/office/drawing/2014/main" id="{1DB8E63E-9D85-00E6-C9DC-F95CAECDCE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21" name="正方形/長方形 20">
            <a:extLst>
              <a:ext uri="{FF2B5EF4-FFF2-40B4-BE49-F238E27FC236}">
                <a16:creationId xmlns:a16="http://schemas.microsoft.com/office/drawing/2014/main" id="{D6AE9878-31A3-0FC2-46AC-A3580CE525A8}"/>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lang="ja-JP" altLang="en-US" sz="4000" b="1">
                <a:solidFill>
                  <a:schemeClr val="tx1"/>
                </a:solidFill>
                <a:latin typeface="MS PGothic" panose="020B0600070205080204" pitchFamily="34" charset="-128"/>
                <a:ea typeface="MS PGothic" panose="020B0600070205080204" pitchFamily="34" charset="-128"/>
              </a:rPr>
              <a:t>ニーズを</a:t>
            </a:r>
            <a:r>
              <a:rPr lang="en-US" altLang="ja-JP" sz="4000" b="1" dirty="0">
                <a:solidFill>
                  <a:schemeClr val="tx1"/>
                </a:solidFill>
                <a:latin typeface="MS PGothic" panose="020B0600070205080204" pitchFamily="34" charset="-128"/>
                <a:ea typeface="MS PGothic" panose="020B0600070205080204" pitchFamily="34" charset="-128"/>
              </a:rPr>
              <a:t>1</a:t>
            </a:r>
            <a:r>
              <a:rPr lang="ja-JP" altLang="en-US" sz="4000" b="1">
                <a:solidFill>
                  <a:schemeClr val="tx1"/>
                </a:solidFill>
                <a:latin typeface="MS PGothic" panose="020B0600070205080204" pitchFamily="34" charset="-128"/>
                <a:ea typeface="MS PGothic" panose="020B0600070205080204" pitchFamily="34" charset="-128"/>
              </a:rPr>
              <a:t>つ選択する</a:t>
            </a:r>
            <a:endParaRPr kumimoji="1" lang="ja-JP" altLang="en-US" sz="40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E78AE8EF-E55B-1575-EE9A-AF5FB1D248F5}"/>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EE02FBB4-6865-54FC-EBD5-A00AFCDC1C2E}"/>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[2]</a:t>
              </a:r>
            </a:p>
          </p:txBody>
        </p:sp>
        <p:pic>
          <p:nvPicPr>
            <p:cNvPr id="3" name="グラフィックス 2" descr="鉛筆 単色塗りつぶし">
              <a:extLst>
                <a:ext uri="{FF2B5EF4-FFF2-40B4-BE49-F238E27FC236}">
                  <a16:creationId xmlns:a16="http://schemas.microsoft.com/office/drawing/2014/main" id="{070027FF-BA5B-7B00-E1E8-AF7BD33A8A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Tree>
    <p:extLst>
      <p:ext uri="{BB962C8B-B14F-4D97-AF65-F5344CB8AC3E}">
        <p14:creationId xmlns:p14="http://schemas.microsoft.com/office/powerpoint/2010/main" val="236309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3A98B-858F-233C-75FB-1CD4181589F2}"/>
            </a:ext>
          </a:extLst>
        </p:cNvPr>
        <p:cNvGrpSpPr/>
        <p:nvPr/>
      </p:nvGrpSpPr>
      <p:grpSpPr>
        <a:xfrm>
          <a:off x="0" y="0"/>
          <a:ext cx="0" cy="0"/>
          <a:chOff x="0" y="0"/>
          <a:chExt cx="0" cy="0"/>
        </a:xfrm>
      </p:grpSpPr>
      <p:sp>
        <p:nvSpPr>
          <p:cNvPr id="7" name="角丸四角形 3">
            <a:extLst>
              <a:ext uri="{FF2B5EF4-FFF2-40B4-BE49-F238E27FC236}">
                <a16:creationId xmlns:a16="http://schemas.microsoft.com/office/drawing/2014/main" id="{C969FD63-A803-4B6C-80AB-A244E243500E}"/>
              </a:ext>
            </a:extLst>
          </p:cNvPr>
          <p:cNvSpPr/>
          <p:nvPr/>
        </p:nvSpPr>
        <p:spPr>
          <a:xfrm>
            <a:off x="1031631" y="2165467"/>
            <a:ext cx="7544810" cy="2520000"/>
          </a:xfrm>
          <a:prstGeom prst="roundRect">
            <a:avLst/>
          </a:prstGeom>
          <a:solidFill>
            <a:srgbClr val="FCE8E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　ビジネスにおけるニーズは</a:t>
            </a:r>
          </a:p>
          <a:p>
            <a:pPr marL="0" marR="0" lvl="0" indent="0"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　どのような観点で設定するのが</a:t>
            </a:r>
          </a:p>
          <a:p>
            <a:pPr marL="0" marR="0" lvl="0" indent="0"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　よいのだろう？</a:t>
            </a:r>
          </a:p>
        </p:txBody>
      </p:sp>
      <p:sp>
        <p:nvSpPr>
          <p:cNvPr id="2" name="タイトル 1">
            <a:extLst>
              <a:ext uri="{FF2B5EF4-FFF2-40B4-BE49-F238E27FC236}">
                <a16:creationId xmlns:a16="http://schemas.microsoft.com/office/drawing/2014/main" id="{7B860F0B-7DDC-A70D-A8B5-2D2576E04EED}"/>
              </a:ext>
            </a:extLst>
          </p:cNvPr>
          <p:cNvSpPr>
            <a:spLocks noGrp="1"/>
          </p:cNvSpPr>
          <p:nvPr>
            <p:ph type="title"/>
          </p:nvPr>
        </p:nvSpPr>
        <p:spPr>
          <a:xfrm>
            <a:off x="351692" y="353962"/>
            <a:ext cx="11488616" cy="588227"/>
          </a:xfrm>
        </p:spPr>
        <p:txBody>
          <a:bodyPr/>
          <a:lstStyle/>
          <a:p>
            <a:r>
              <a:rPr lang="ja-JP" altLang="en-US" dirty="0">
                <a:latin typeface="MS PGothic" panose="020B0600070205080204" pitchFamily="34" charset="-128"/>
                <a:ea typeface="MS PGothic" panose="020B0600070205080204" pitchFamily="34" charset="-128"/>
              </a:rPr>
              <a:t>ニーズを具体的に設定していきます</a:t>
            </a:r>
            <a:endParaRPr kumimoji="1" lang="ja-JP" altLang="en-US" dirty="0"/>
          </a:p>
        </p:txBody>
      </p:sp>
      <p:pic>
        <p:nvPicPr>
          <p:cNvPr id="6" name="図 5" descr="黒い背景と白い文字のロゴ&#10;&#10;自動的に生成された説明">
            <a:extLst>
              <a:ext uri="{FF2B5EF4-FFF2-40B4-BE49-F238E27FC236}">
                <a16:creationId xmlns:a16="http://schemas.microsoft.com/office/drawing/2014/main" id="{8C026C4F-0601-7329-0EF7-7CB5F655C3A5}"/>
              </a:ext>
            </a:extLst>
          </p:cNvPr>
          <p:cNvPicPr>
            <a:picLocks noChangeAspect="1"/>
          </p:cNvPicPr>
          <p:nvPr/>
        </p:nvPicPr>
        <p:blipFill>
          <a:blip r:embed="rId3"/>
          <a:srcRect l="34630" t="29311" r="33895" b="27369"/>
          <a:stretch/>
        </p:blipFill>
        <p:spPr>
          <a:xfrm>
            <a:off x="8576441" y="2681916"/>
            <a:ext cx="2422863" cy="3331437"/>
          </a:xfrm>
          <a:prstGeom prst="rect">
            <a:avLst/>
          </a:prstGeom>
        </p:spPr>
      </p:pic>
    </p:spTree>
    <p:extLst>
      <p:ext uri="{BB962C8B-B14F-4D97-AF65-F5344CB8AC3E}">
        <p14:creationId xmlns:p14="http://schemas.microsoft.com/office/powerpoint/2010/main" val="2367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A6197-AB30-6777-8B24-C908865725A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1BE2445-BBC0-3F12-3F27-53696EDE74D0}"/>
              </a:ext>
            </a:extLst>
          </p:cNvPr>
          <p:cNvSpPr>
            <a:spLocks noGrp="1"/>
          </p:cNvSpPr>
          <p:nvPr>
            <p:ph type="title"/>
          </p:nvPr>
        </p:nvSpPr>
        <p:spPr>
          <a:xfrm>
            <a:off x="351692" y="353962"/>
            <a:ext cx="11488616" cy="588227"/>
          </a:xfrm>
        </p:spPr>
        <p:txBody>
          <a:bodyPr/>
          <a:lstStyle/>
          <a:p>
            <a:r>
              <a:rPr lang="ja-JP" altLang="en-US" dirty="0">
                <a:latin typeface="MS PGothic" panose="020B0600070205080204" pitchFamily="34" charset="-128"/>
                <a:ea typeface="MS PGothic" panose="020B0600070205080204" pitchFamily="34" charset="-128"/>
              </a:rPr>
              <a:t>ビジネスにおけるニーズを設定する判断基準</a:t>
            </a:r>
            <a:endParaRPr kumimoji="1" lang="ja-JP" altLang="en-US" dirty="0"/>
          </a:p>
        </p:txBody>
      </p:sp>
      <p:sp>
        <p:nvSpPr>
          <p:cNvPr id="4" name="テキスト ボックス 3">
            <a:extLst>
              <a:ext uri="{FF2B5EF4-FFF2-40B4-BE49-F238E27FC236}">
                <a16:creationId xmlns:a16="http://schemas.microsoft.com/office/drawing/2014/main" id="{E2BC9522-EB31-8491-8A02-01BCF742CA16}"/>
              </a:ext>
            </a:extLst>
          </p:cNvPr>
          <p:cNvSpPr txBox="1"/>
          <p:nvPr/>
        </p:nvSpPr>
        <p:spPr>
          <a:xfrm>
            <a:off x="327082" y="1099060"/>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ビジネスにおけるニーズを設定するにあたって、</a:t>
            </a:r>
          </a:p>
          <a:p>
            <a:pPr algn="ctr"/>
            <a:r>
              <a:rPr lang="ja-JP" altLang="en-US" sz="2800" b="1" dirty="0">
                <a:latin typeface="MS PGothic" panose="020B0600070205080204" pitchFamily="34" charset="-128"/>
                <a:ea typeface="MS PGothic" panose="020B0600070205080204" pitchFamily="34" charset="-128"/>
              </a:rPr>
              <a:t>以下のような点を参考</a:t>
            </a:r>
            <a:r>
              <a:rPr lang="ja-JP" altLang="en-US" sz="2800" b="1">
                <a:latin typeface="MS PGothic" panose="020B0600070205080204" pitchFamily="34" charset="-128"/>
                <a:ea typeface="MS PGothic" panose="020B0600070205080204" pitchFamily="34" charset="-128"/>
              </a:rPr>
              <a:t>に考える。</a:t>
            </a:r>
            <a:endParaRPr lang="ja-JP" altLang="en-US" sz="2800" b="1" dirty="0">
              <a:latin typeface="MS PGothic" panose="020B0600070205080204" pitchFamily="34" charset="-128"/>
              <a:ea typeface="MS PGothic" panose="020B0600070205080204" pitchFamily="34" charset="-128"/>
            </a:endParaRPr>
          </a:p>
        </p:txBody>
      </p:sp>
      <p:grpSp>
        <p:nvGrpSpPr>
          <p:cNvPr id="18" name="グループ化 17">
            <a:extLst>
              <a:ext uri="{FF2B5EF4-FFF2-40B4-BE49-F238E27FC236}">
                <a16:creationId xmlns:a16="http://schemas.microsoft.com/office/drawing/2014/main" id="{D80F4947-4B58-9001-0D54-4891B7E56908}"/>
              </a:ext>
            </a:extLst>
          </p:cNvPr>
          <p:cNvGrpSpPr/>
          <p:nvPr/>
        </p:nvGrpSpPr>
        <p:grpSpPr>
          <a:xfrm>
            <a:off x="839787" y="2135938"/>
            <a:ext cx="10548001" cy="1215644"/>
            <a:chOff x="839787" y="2325121"/>
            <a:chExt cx="10548001" cy="1215644"/>
          </a:xfrm>
        </p:grpSpPr>
        <p:sp>
          <p:nvSpPr>
            <p:cNvPr id="15" name="正方形/長方形 14">
              <a:extLst>
                <a:ext uri="{FF2B5EF4-FFF2-40B4-BE49-F238E27FC236}">
                  <a16:creationId xmlns:a16="http://schemas.microsoft.com/office/drawing/2014/main" id="{0CFAA575-099F-9A0B-E9E1-B3CEFCE46365}"/>
                </a:ext>
              </a:extLst>
            </p:cNvPr>
            <p:cNvSpPr/>
            <p:nvPr/>
          </p:nvSpPr>
          <p:spPr>
            <a:xfrm>
              <a:off x="839787" y="2543503"/>
              <a:ext cx="10512425" cy="984934"/>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a:extLst>
                <a:ext uri="{FF2B5EF4-FFF2-40B4-BE49-F238E27FC236}">
                  <a16:creationId xmlns:a16="http://schemas.microsoft.com/office/drawing/2014/main" id="{A2D36313-6631-B900-E9AD-81DE986B202E}"/>
                </a:ext>
              </a:extLst>
            </p:cNvPr>
            <p:cNvSpPr txBox="1">
              <a:spLocks/>
            </p:cNvSpPr>
            <p:nvPr/>
          </p:nvSpPr>
          <p:spPr>
            <a:xfrm>
              <a:off x="839788" y="2325121"/>
              <a:ext cx="6675108" cy="487426"/>
            </a:xfrm>
            <a:prstGeom prst="rect">
              <a:avLst/>
            </a:prstGeom>
            <a:solidFill>
              <a:schemeClr val="bg1"/>
            </a:solidFill>
            <a:ln w="28575">
              <a:solidFill>
                <a:srgbClr val="E94520"/>
              </a:solidFill>
            </a:ln>
          </p:spPr>
          <p:txBody>
            <a:bodyPr wrap="square" anchor="ctr" anchorCtr="0">
              <a:noAutofit/>
            </a:bodyPr>
            <a:lstStyle>
              <a:defPPr>
                <a:defRPr lang="ja-JP"/>
              </a:defPPr>
              <a:lvl1pPr algn="ctr">
                <a:defRPr sz="2800" b="1">
                  <a:latin typeface="MS PGothic" panose="020B0600070205080204" pitchFamily="34" charset="-128"/>
                  <a:ea typeface="MS PGothic" panose="020B0600070205080204" pitchFamily="34" charset="-128"/>
                </a:defRPr>
              </a:lvl1pPr>
            </a:lstStyle>
            <a:p>
              <a:pPr algn="l"/>
              <a:r>
                <a:rPr lang="ja-JP" altLang="en-US" sz="2400" dirty="0">
                  <a:solidFill>
                    <a:srgbClr val="E94520"/>
                  </a:solidFill>
                </a:rPr>
                <a:t>　</a:t>
              </a:r>
              <a:r>
                <a:rPr lang="ja-JP" altLang="en-US" sz="2400">
                  <a:solidFill>
                    <a:srgbClr val="E94520"/>
                  </a:solidFill>
                </a:rPr>
                <a:t>①</a:t>
              </a:r>
              <a:r>
                <a:rPr lang="en-US" altLang="ja-JP" sz="2400" dirty="0">
                  <a:solidFill>
                    <a:srgbClr val="E94520"/>
                  </a:solidFill>
                </a:rPr>
                <a:t> </a:t>
              </a:r>
              <a:r>
                <a:rPr lang="ja-JP" altLang="en-US" sz="2400">
                  <a:solidFill>
                    <a:srgbClr val="E94520"/>
                  </a:solidFill>
                </a:rPr>
                <a:t>価値創造に</a:t>
              </a:r>
              <a:r>
                <a:rPr lang="ja-JP" altLang="en-US" sz="2400" dirty="0">
                  <a:solidFill>
                    <a:srgbClr val="E94520"/>
                  </a:solidFill>
                </a:rPr>
                <a:t>つながるか</a:t>
              </a:r>
            </a:p>
          </p:txBody>
        </p:sp>
        <p:sp>
          <p:nvSpPr>
            <p:cNvPr id="8" name="テキスト ボックス 7">
              <a:extLst>
                <a:ext uri="{FF2B5EF4-FFF2-40B4-BE49-F238E27FC236}">
                  <a16:creationId xmlns:a16="http://schemas.microsoft.com/office/drawing/2014/main" id="{00380A6C-DE97-6854-E0BA-EB279D24170D}"/>
                </a:ext>
              </a:extLst>
            </p:cNvPr>
            <p:cNvSpPr txBox="1"/>
            <p:nvPr/>
          </p:nvSpPr>
          <p:spPr>
            <a:xfrm>
              <a:off x="839788" y="2832879"/>
              <a:ext cx="10548000" cy="707886"/>
            </a:xfrm>
            <a:prstGeom prst="rect">
              <a:avLst/>
            </a:prstGeom>
            <a:noFill/>
          </p:spPr>
          <p:txBody>
            <a:bodyPr wrap="square">
              <a:spAutoFit/>
            </a:bodyPr>
            <a:lstStyle/>
            <a:p>
              <a:r>
                <a:rPr lang="ja-JP" altLang="en-US" sz="2000" dirty="0">
                  <a:effectLst/>
                  <a:latin typeface="MS PGothic" panose="020B0600070205080204" pitchFamily="34" charset="-128"/>
                  <a:ea typeface="MS PGothic" panose="020B0600070205080204" pitchFamily="34" charset="-128"/>
                  <a:cs typeface="Arial" panose="020B0604020202020204" pitchFamily="34" charset="0"/>
                </a:rPr>
                <a:t>　ニーズを満たす商品・サービスを提供しその対価としてお金を受け取ることが</a:t>
              </a:r>
              <a:r>
                <a:rPr lang="ja-JP" altLang="en-US" sz="2000" dirty="0">
                  <a:latin typeface="MS PGothic" panose="020B0600070205080204" pitchFamily="34" charset="-128"/>
                  <a:ea typeface="MS PGothic" panose="020B0600070205080204" pitchFamily="34" charset="-128"/>
                  <a:cs typeface="Arial" panose="020B0604020202020204" pitchFamily="34" charset="0"/>
                </a:rPr>
                <a:t>できそうかを</a:t>
              </a:r>
              <a:endParaRPr lang="en-US" altLang="ja-JP" sz="2000" dirty="0">
                <a:latin typeface="MS PGothic" panose="020B0600070205080204" pitchFamily="34" charset="-128"/>
                <a:ea typeface="MS PGothic" panose="020B0600070205080204" pitchFamily="34" charset="-128"/>
                <a:cs typeface="Arial" panose="020B0604020202020204" pitchFamily="34" charset="0"/>
              </a:endParaRPr>
            </a:p>
            <a:p>
              <a:r>
                <a:rPr lang="ja-JP" altLang="en-US" sz="2000">
                  <a:latin typeface="MS PGothic" panose="020B0600070205080204" pitchFamily="34" charset="-128"/>
                  <a:ea typeface="MS PGothic" panose="020B0600070205080204" pitchFamily="34" charset="-128"/>
                  <a:cs typeface="Arial" panose="020B0604020202020204" pitchFamily="34" charset="0"/>
                </a:rPr>
                <a:t>　考える。</a:t>
              </a:r>
              <a:endParaRPr lang="ja-JP" altLang="en-US" sz="2000" dirty="0">
                <a:effectLst/>
                <a:latin typeface="MS PGothic" panose="020B0600070205080204" pitchFamily="34" charset="-128"/>
                <a:ea typeface="MS PGothic" panose="020B0600070205080204" pitchFamily="34" charset="-128"/>
                <a:cs typeface="Arial" panose="020B0604020202020204" pitchFamily="34" charset="0"/>
              </a:endParaRPr>
            </a:p>
          </p:txBody>
        </p:sp>
      </p:grpSp>
      <p:grpSp>
        <p:nvGrpSpPr>
          <p:cNvPr id="19" name="グループ化 18">
            <a:extLst>
              <a:ext uri="{FF2B5EF4-FFF2-40B4-BE49-F238E27FC236}">
                <a16:creationId xmlns:a16="http://schemas.microsoft.com/office/drawing/2014/main" id="{77655114-0CD9-F491-58B2-635A603BD6DF}"/>
              </a:ext>
            </a:extLst>
          </p:cNvPr>
          <p:cNvGrpSpPr/>
          <p:nvPr/>
        </p:nvGrpSpPr>
        <p:grpSpPr>
          <a:xfrm>
            <a:off x="839786" y="3494432"/>
            <a:ext cx="10548002" cy="1215644"/>
            <a:chOff x="839786" y="3748897"/>
            <a:chExt cx="10548002" cy="1215644"/>
          </a:xfrm>
        </p:grpSpPr>
        <p:sp>
          <p:nvSpPr>
            <p:cNvPr id="16" name="正方形/長方形 15">
              <a:extLst>
                <a:ext uri="{FF2B5EF4-FFF2-40B4-BE49-F238E27FC236}">
                  <a16:creationId xmlns:a16="http://schemas.microsoft.com/office/drawing/2014/main" id="{5767F80B-20A0-32F8-66A4-93899DFACFAA}"/>
                </a:ext>
              </a:extLst>
            </p:cNvPr>
            <p:cNvSpPr/>
            <p:nvPr/>
          </p:nvSpPr>
          <p:spPr>
            <a:xfrm>
              <a:off x="839786" y="3966674"/>
              <a:ext cx="10512425" cy="984934"/>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4">
              <a:extLst>
                <a:ext uri="{FF2B5EF4-FFF2-40B4-BE49-F238E27FC236}">
                  <a16:creationId xmlns:a16="http://schemas.microsoft.com/office/drawing/2014/main" id="{E4389482-1EE9-0FF7-7680-068A0022CACB}"/>
                </a:ext>
              </a:extLst>
            </p:cNvPr>
            <p:cNvSpPr txBox="1">
              <a:spLocks/>
            </p:cNvSpPr>
            <p:nvPr/>
          </p:nvSpPr>
          <p:spPr>
            <a:xfrm>
              <a:off x="839787" y="3748897"/>
              <a:ext cx="6675109" cy="487426"/>
            </a:xfrm>
            <a:prstGeom prst="rect">
              <a:avLst/>
            </a:prstGeom>
            <a:solidFill>
              <a:schemeClr val="bg1"/>
            </a:solidFill>
            <a:ln w="28575">
              <a:solidFill>
                <a:srgbClr val="E94520"/>
              </a:solidFill>
            </a:ln>
          </p:spPr>
          <p:txBody>
            <a:bodyPr wrap="square" anchor="ctr" anchorCtr="0">
              <a:noAutofit/>
            </a:bodyPr>
            <a:lstStyle>
              <a:defPPr>
                <a:defRPr lang="ja-JP"/>
              </a:defPPr>
              <a:lvl1pPr algn="ctr">
                <a:defRPr sz="2800" b="1">
                  <a:latin typeface="MS PGothic" panose="020B0600070205080204" pitchFamily="34" charset="-128"/>
                  <a:ea typeface="MS PGothic" panose="020B0600070205080204" pitchFamily="34" charset="-128"/>
                </a:defRPr>
              </a:lvl1pPr>
            </a:lstStyle>
            <a:p>
              <a:pPr algn="l"/>
              <a:r>
                <a:rPr lang="ja-JP" altLang="en-US" sz="2400" dirty="0">
                  <a:solidFill>
                    <a:srgbClr val="E94520"/>
                  </a:solidFill>
                </a:rPr>
                <a:t>　② チームのメンバー全員が想いを共有できるか</a:t>
              </a:r>
            </a:p>
          </p:txBody>
        </p:sp>
        <p:sp>
          <p:nvSpPr>
            <p:cNvPr id="10" name="テキスト ボックス 9">
              <a:extLst>
                <a:ext uri="{FF2B5EF4-FFF2-40B4-BE49-F238E27FC236}">
                  <a16:creationId xmlns:a16="http://schemas.microsoft.com/office/drawing/2014/main" id="{9A3F4FF0-848E-EAC9-A06F-5B800F89F4F4}"/>
                </a:ext>
              </a:extLst>
            </p:cNvPr>
            <p:cNvSpPr txBox="1"/>
            <p:nvPr/>
          </p:nvSpPr>
          <p:spPr>
            <a:xfrm>
              <a:off x="839788" y="4256655"/>
              <a:ext cx="10548000" cy="707886"/>
            </a:xfrm>
            <a:prstGeom prst="rect">
              <a:avLst/>
            </a:prstGeom>
            <a:noFill/>
          </p:spPr>
          <p:txBody>
            <a:bodyPr wrap="square">
              <a:spAutoFit/>
            </a:bodyPr>
            <a:lstStyle/>
            <a:p>
              <a:r>
                <a:rPr lang="ja-JP" altLang="en-US" sz="2000" dirty="0">
                  <a:effectLst/>
                  <a:latin typeface="MS PGothic" panose="020B0600070205080204" pitchFamily="34" charset="-128"/>
                  <a:ea typeface="MS PGothic" panose="020B0600070205080204" pitchFamily="34" charset="-128"/>
                  <a:cs typeface="Arial" panose="020B0604020202020204" pitchFamily="34" charset="0"/>
                </a:rPr>
                <a:t>　選んだテーマについて、自分やチームが「解決したい！」と強く思える課題かどうかを意識して</a:t>
              </a:r>
              <a:endParaRPr lang="en-US" altLang="ja-JP" sz="2000" dirty="0">
                <a:effectLst/>
                <a:latin typeface="MS PGothic" panose="020B0600070205080204" pitchFamily="34" charset="-128"/>
                <a:ea typeface="MS PGothic" panose="020B0600070205080204" pitchFamily="34" charset="-128"/>
                <a:cs typeface="Arial" panose="020B0604020202020204" pitchFamily="34" charset="0"/>
              </a:endParaRPr>
            </a:p>
            <a:p>
              <a:r>
                <a:rPr lang="ja-JP" altLang="en-US" sz="2000">
                  <a:effectLst/>
                  <a:latin typeface="MS PGothic" panose="020B0600070205080204" pitchFamily="34" charset="-128"/>
                  <a:ea typeface="MS PGothic" panose="020B0600070205080204" pitchFamily="34" charset="-128"/>
                  <a:cs typeface="Arial" panose="020B0604020202020204" pitchFamily="34" charset="0"/>
                </a:rPr>
                <a:t>　考え</a:t>
              </a:r>
              <a:r>
                <a:rPr lang="ja-JP" altLang="en-US" sz="2000">
                  <a:latin typeface="MS PGothic" panose="020B0600070205080204" pitchFamily="34" charset="-128"/>
                  <a:ea typeface="MS PGothic" panose="020B0600070205080204" pitchFamily="34" charset="-128"/>
                  <a:cs typeface="Arial" panose="020B0604020202020204" pitchFamily="34" charset="0"/>
                </a:rPr>
                <a:t>る</a:t>
              </a:r>
              <a:r>
                <a:rPr lang="ja-JP" altLang="en-US" sz="2000">
                  <a:effectLst/>
                  <a:latin typeface="MS PGothic" panose="020B0600070205080204" pitchFamily="34" charset="-128"/>
                  <a:ea typeface="MS PGothic" panose="020B0600070205080204" pitchFamily="34" charset="-128"/>
                  <a:cs typeface="Arial" panose="020B0604020202020204" pitchFamily="34" charset="0"/>
                </a:rPr>
                <a:t>。</a:t>
              </a:r>
              <a:endParaRPr lang="ja-JP" altLang="en-US" sz="2000" dirty="0">
                <a:effectLst/>
                <a:latin typeface="MS PGothic" panose="020B0600070205080204" pitchFamily="34" charset="-128"/>
                <a:ea typeface="MS PGothic" panose="020B0600070205080204" pitchFamily="34" charset="-128"/>
                <a:cs typeface="Arial" panose="020B0604020202020204" pitchFamily="34" charset="0"/>
              </a:endParaRPr>
            </a:p>
          </p:txBody>
        </p:sp>
      </p:grpSp>
      <p:grpSp>
        <p:nvGrpSpPr>
          <p:cNvPr id="20" name="グループ化 19">
            <a:extLst>
              <a:ext uri="{FF2B5EF4-FFF2-40B4-BE49-F238E27FC236}">
                <a16:creationId xmlns:a16="http://schemas.microsoft.com/office/drawing/2014/main" id="{5ABA0101-CEDC-D9C4-2C18-1D7D6E743961}"/>
              </a:ext>
            </a:extLst>
          </p:cNvPr>
          <p:cNvGrpSpPr/>
          <p:nvPr/>
        </p:nvGrpSpPr>
        <p:grpSpPr>
          <a:xfrm>
            <a:off x="839788" y="4852926"/>
            <a:ext cx="10548001" cy="1228647"/>
            <a:chOff x="839788" y="5052623"/>
            <a:chExt cx="10548001" cy="1228647"/>
          </a:xfrm>
        </p:grpSpPr>
        <p:sp>
          <p:nvSpPr>
            <p:cNvPr id="17" name="正方形/長方形 16">
              <a:extLst>
                <a:ext uri="{FF2B5EF4-FFF2-40B4-BE49-F238E27FC236}">
                  <a16:creationId xmlns:a16="http://schemas.microsoft.com/office/drawing/2014/main" id="{ED4D6FAC-33FC-12DC-0BB1-60B0C16088C1}"/>
                </a:ext>
              </a:extLst>
            </p:cNvPr>
            <p:cNvSpPr/>
            <p:nvPr/>
          </p:nvSpPr>
          <p:spPr>
            <a:xfrm>
              <a:off x="839788" y="5296336"/>
              <a:ext cx="10512425" cy="984934"/>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4">
              <a:extLst>
                <a:ext uri="{FF2B5EF4-FFF2-40B4-BE49-F238E27FC236}">
                  <a16:creationId xmlns:a16="http://schemas.microsoft.com/office/drawing/2014/main" id="{53402AFA-B76C-1480-6241-BAE913D04EF2}"/>
                </a:ext>
              </a:extLst>
            </p:cNvPr>
            <p:cNvSpPr txBox="1">
              <a:spLocks/>
            </p:cNvSpPr>
            <p:nvPr/>
          </p:nvSpPr>
          <p:spPr>
            <a:xfrm>
              <a:off x="839788" y="5052623"/>
              <a:ext cx="6675109" cy="487426"/>
            </a:xfrm>
            <a:prstGeom prst="rect">
              <a:avLst/>
            </a:prstGeom>
            <a:solidFill>
              <a:schemeClr val="bg1"/>
            </a:solidFill>
            <a:ln w="28575">
              <a:solidFill>
                <a:srgbClr val="E94520"/>
              </a:solidFill>
            </a:ln>
          </p:spPr>
          <p:txBody>
            <a:bodyPr wrap="square" anchor="ctr" anchorCtr="0">
              <a:noAutofit/>
            </a:bodyPr>
            <a:lstStyle>
              <a:defPPr>
                <a:defRPr lang="ja-JP"/>
              </a:defPPr>
              <a:lvl1pPr algn="ctr">
                <a:defRPr sz="2800" b="1">
                  <a:latin typeface="MS PGothic" panose="020B0600070205080204" pitchFamily="34" charset="-128"/>
                  <a:ea typeface="MS PGothic" panose="020B0600070205080204" pitchFamily="34" charset="-128"/>
                </a:defRPr>
              </a:lvl1pPr>
            </a:lstStyle>
            <a:p>
              <a:pPr algn="l"/>
              <a:r>
                <a:rPr lang="ja-JP" altLang="en-US" sz="2400" dirty="0">
                  <a:solidFill>
                    <a:srgbClr val="E94520"/>
                  </a:solidFill>
                </a:rPr>
                <a:t>　③</a:t>
              </a:r>
              <a:r>
                <a:rPr lang="en-US" altLang="ja-JP" sz="2400" dirty="0">
                  <a:solidFill>
                    <a:srgbClr val="E94520"/>
                  </a:solidFill>
                </a:rPr>
                <a:t> </a:t>
              </a:r>
              <a:r>
                <a:rPr lang="ja-JP" altLang="en-US" sz="2400" dirty="0">
                  <a:solidFill>
                    <a:srgbClr val="E94520"/>
                  </a:solidFill>
                </a:rPr>
                <a:t>自分たちで解決できるアイデアを出せそうか </a:t>
              </a:r>
            </a:p>
          </p:txBody>
        </p:sp>
        <p:sp>
          <p:nvSpPr>
            <p:cNvPr id="14" name="テキスト ボックス 13">
              <a:extLst>
                <a:ext uri="{FF2B5EF4-FFF2-40B4-BE49-F238E27FC236}">
                  <a16:creationId xmlns:a16="http://schemas.microsoft.com/office/drawing/2014/main" id="{46F948E5-23C5-E7F5-9BDA-2BD34392199C}"/>
                </a:ext>
              </a:extLst>
            </p:cNvPr>
            <p:cNvSpPr txBox="1"/>
            <p:nvPr/>
          </p:nvSpPr>
          <p:spPr>
            <a:xfrm>
              <a:off x="839789" y="5560381"/>
              <a:ext cx="10548000" cy="707886"/>
            </a:xfrm>
            <a:prstGeom prst="rect">
              <a:avLst/>
            </a:prstGeom>
            <a:noFill/>
          </p:spPr>
          <p:txBody>
            <a:bodyPr wrap="square">
              <a:spAutoFit/>
            </a:bodyPr>
            <a:lstStyle/>
            <a:p>
              <a:r>
                <a:rPr lang="ja-JP" altLang="en-US" sz="2000" dirty="0">
                  <a:effectLst/>
                  <a:latin typeface="MS PGothic" panose="020B0600070205080204" pitchFamily="34" charset="-128"/>
                  <a:ea typeface="MS PGothic" panose="020B0600070205080204" pitchFamily="34" charset="-128"/>
                  <a:cs typeface="Arial" panose="020B0604020202020204" pitchFamily="34" charset="0"/>
                </a:rPr>
                <a:t>　設定する</a:t>
              </a:r>
              <a:r>
                <a:rPr lang="ja-JP" altLang="en-US" sz="2000" dirty="0">
                  <a:latin typeface="MS PGothic" panose="020B0600070205080204" pitchFamily="34" charset="-128"/>
                  <a:ea typeface="MS PGothic" panose="020B0600070205080204" pitchFamily="34" charset="-128"/>
                </a:rPr>
                <a:t>テーマが実現</a:t>
              </a:r>
              <a:r>
                <a:rPr lang="ja-JP" altLang="en-US" sz="2000">
                  <a:latin typeface="MS PGothic" panose="020B0600070205080204" pitchFamily="34" charset="-128"/>
                  <a:ea typeface="MS PGothic" panose="020B0600070205080204" pitchFamily="34" charset="-128"/>
                </a:rPr>
                <a:t>できそうかを考える。課題</a:t>
              </a:r>
              <a:r>
                <a:rPr lang="ja-JP" altLang="en-US" sz="2000" dirty="0">
                  <a:latin typeface="MS PGothic" panose="020B0600070205080204" pitchFamily="34" charset="-128"/>
                  <a:ea typeface="MS PGothic" panose="020B0600070205080204" pitchFamily="34" charset="-128"/>
                </a:rPr>
                <a:t>やニーズが具体的で、「誰が、</a:t>
              </a:r>
              <a:r>
                <a:rPr lang="ja-JP" altLang="en-US" sz="2000">
                  <a:latin typeface="MS PGothic" panose="020B0600070205080204" pitchFamily="34" charset="-128"/>
                  <a:ea typeface="MS PGothic" panose="020B0600070205080204" pitchFamily="34" charset="-128"/>
                </a:rPr>
                <a:t>どんな課題　</a:t>
              </a:r>
              <a:endParaRPr lang="en-US" altLang="ja-JP" sz="2000" dirty="0">
                <a:latin typeface="MS PGothic" panose="020B0600070205080204" pitchFamily="34" charset="-128"/>
                <a:ea typeface="MS PGothic" panose="020B0600070205080204" pitchFamily="34" charset="-128"/>
              </a:endParaRPr>
            </a:p>
            <a:p>
              <a:r>
                <a:rPr lang="ja-JP" altLang="en-US" sz="2000">
                  <a:latin typeface="MS PGothic" panose="020B0600070205080204" pitchFamily="34" charset="-128"/>
                  <a:ea typeface="MS PGothic" panose="020B0600070205080204" pitchFamily="34" charset="-128"/>
                </a:rPr>
                <a:t>　を抱えて</a:t>
              </a:r>
              <a:r>
                <a:rPr lang="ja-JP" altLang="en-US" sz="2000" dirty="0">
                  <a:latin typeface="MS PGothic" panose="020B0600070205080204" pitchFamily="34" charset="-128"/>
                  <a:ea typeface="MS PGothic" panose="020B0600070205080204" pitchFamily="34" charset="-128"/>
                </a:rPr>
                <a:t>いるのか」が明確であれば、解決策</a:t>
              </a:r>
              <a:r>
                <a:rPr lang="ja-JP" altLang="en-US" sz="2000">
                  <a:latin typeface="MS PGothic" panose="020B0600070205080204" pitchFamily="34" charset="-128"/>
                  <a:ea typeface="MS PGothic" panose="020B0600070205080204" pitchFamily="34" charset="-128"/>
                </a:rPr>
                <a:t>を考えやすくな</a:t>
              </a:r>
              <a:r>
                <a:rPr lang="ja-JP" altLang="en-US" sz="2000">
                  <a:latin typeface="MS PGothic" panose="020B0600070205080204" pitchFamily="34" charset="-128"/>
                  <a:ea typeface="MS PGothic" panose="020B0600070205080204" pitchFamily="34" charset="-128"/>
                  <a:cs typeface="Arial" panose="020B0604020202020204" pitchFamily="34" charset="0"/>
                </a:rPr>
                <a:t>る</a:t>
              </a:r>
              <a:r>
                <a:rPr lang="ja-JP" altLang="en-US" sz="2000">
                  <a:latin typeface="MS PGothic" panose="020B0600070205080204" pitchFamily="34" charset="-128"/>
                  <a:ea typeface="MS PGothic" panose="020B0600070205080204" pitchFamily="34" charset="-128"/>
                </a:rPr>
                <a:t>。</a:t>
              </a:r>
              <a:endParaRPr lang="ja-JP" altLang="en-US" sz="2000" dirty="0">
                <a:effectLst/>
                <a:latin typeface="MS PGothic" panose="020B0600070205080204" pitchFamily="34" charset="-128"/>
                <a:ea typeface="MS PGothic" panose="020B0600070205080204" pitchFamily="34" charset="-128"/>
                <a:cs typeface="Arial" panose="020B0604020202020204" pitchFamily="34" charset="0"/>
              </a:endParaRPr>
            </a:p>
          </p:txBody>
        </p:sp>
      </p:grpSp>
    </p:spTree>
    <p:extLst>
      <p:ext uri="{BB962C8B-B14F-4D97-AF65-F5344CB8AC3E}">
        <p14:creationId xmlns:p14="http://schemas.microsoft.com/office/powerpoint/2010/main" val="356706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E8243-A638-8189-7FB1-9BB8A921F78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4501817-3FDD-D5E6-808C-1CF125A3E885}"/>
              </a:ext>
            </a:extLst>
          </p:cNvPr>
          <p:cNvSpPr>
            <a:spLocks noGrp="1"/>
          </p:cNvSpPr>
          <p:nvPr>
            <p:ph type="title"/>
          </p:nvPr>
        </p:nvSpPr>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[2] </a:t>
            </a:r>
            <a:r>
              <a:rPr lang="ja-JP" altLang="en-US">
                <a:latin typeface="MS PGothic" panose="020B0600070205080204" pitchFamily="34" charset="-128"/>
                <a:ea typeface="MS PGothic" panose="020B0600070205080204" pitchFamily="34" charset="-128"/>
              </a:rPr>
              <a:t>ニーズ</a:t>
            </a:r>
            <a:r>
              <a:rPr lang="ja-JP" altLang="en-US" dirty="0">
                <a:latin typeface="MS PGothic" panose="020B0600070205080204" pitchFamily="34" charset="-128"/>
                <a:ea typeface="MS PGothic" panose="020B0600070205080204" pitchFamily="34" charset="-128"/>
              </a:rPr>
              <a:t>を</a:t>
            </a:r>
            <a:r>
              <a:rPr lang="en-US" altLang="ja-JP" dirty="0">
                <a:latin typeface="MS PGothic" panose="020B0600070205080204" pitchFamily="34" charset="-128"/>
                <a:ea typeface="MS PGothic" panose="020B0600070205080204" pitchFamily="34" charset="-128"/>
              </a:rPr>
              <a:t>1</a:t>
            </a:r>
            <a:r>
              <a:rPr lang="ja-JP" altLang="en-US" dirty="0">
                <a:latin typeface="MS PGothic" panose="020B0600070205080204" pitchFamily="34" charset="-128"/>
                <a:ea typeface="MS PGothic" panose="020B0600070205080204" pitchFamily="34" charset="-128"/>
              </a:rPr>
              <a:t>つ</a:t>
            </a:r>
            <a:r>
              <a:rPr lang="ja-JP" altLang="en-US">
                <a:latin typeface="MS PGothic" panose="020B0600070205080204" pitchFamily="34" charset="-128"/>
                <a:ea typeface="MS PGothic" panose="020B0600070205080204" pitchFamily="34" charset="-128"/>
              </a:rPr>
              <a:t>選択する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10</a:t>
            </a:r>
            <a:r>
              <a:rPr lang="ja-JP" altLang="en-US">
                <a:latin typeface="MS PGothic" panose="020B0600070205080204" pitchFamily="34" charset="-128"/>
                <a:ea typeface="MS PGothic" panose="020B0600070205080204" pitchFamily="34" charset="-128"/>
              </a:rPr>
              <a:t>分</a:t>
            </a:r>
            <a:r>
              <a:rPr lang="ja-JP" altLang="en-US" dirty="0">
                <a:latin typeface="MS PGothic" panose="020B0600070205080204" pitchFamily="34" charset="-128"/>
                <a:ea typeface="MS PGothic" panose="020B0600070205080204" pitchFamily="34" charset="-128"/>
              </a:rPr>
              <a:t>）</a:t>
            </a:r>
            <a:endParaRPr kumimoji="1" lang="ja-JP" altLang="en-US" dirty="0"/>
          </a:p>
        </p:txBody>
      </p:sp>
      <p:sp>
        <p:nvSpPr>
          <p:cNvPr id="4" name="角丸四角形 3">
            <a:extLst>
              <a:ext uri="{FF2B5EF4-FFF2-40B4-BE49-F238E27FC236}">
                <a16:creationId xmlns:a16="http://schemas.microsoft.com/office/drawing/2014/main" id="{F6EFEC10-5736-98C8-DA80-5B3B04CC66C4}"/>
              </a:ext>
            </a:extLst>
          </p:cNvPr>
          <p:cNvSpPr/>
          <p:nvPr/>
        </p:nvSpPr>
        <p:spPr>
          <a:xfrm>
            <a:off x="1031631" y="2165467"/>
            <a:ext cx="10128738" cy="2520000"/>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チームで</a:t>
            </a: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検討した</a:t>
            </a:r>
            <a:endParaRPr kumimoji="1" lang="en-US" altLang="ja-JP"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a:t>
            </a: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不便」 「不満」 「</a:t>
            </a: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不足」</a:t>
            </a:r>
            <a:r>
              <a:rPr kumimoji="1" lang="en-US" altLang="ja-JP"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 </a:t>
            </a: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a:t>
            </a: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不快」から、</a:t>
            </a:r>
          </a:p>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ビジネスにおけるニーズを</a:t>
            </a: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設定する</a:t>
            </a:r>
            <a:endPar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endParaRPr>
          </a:p>
        </p:txBody>
      </p:sp>
      <p:pic>
        <p:nvPicPr>
          <p:cNvPr id="5" name="図 4" descr="ランプ, 光 が含まれている画像&#10;&#10;自動的に生成された説明">
            <a:extLst>
              <a:ext uri="{FF2B5EF4-FFF2-40B4-BE49-F238E27FC236}">
                <a16:creationId xmlns:a16="http://schemas.microsoft.com/office/drawing/2014/main" id="{43B72A97-31F2-4567-F41B-429634321D00}"/>
              </a:ext>
            </a:extLst>
          </p:cNvPr>
          <p:cNvPicPr>
            <a:picLocks noChangeAspect="1"/>
          </p:cNvPicPr>
          <p:nvPr/>
        </p:nvPicPr>
        <p:blipFill>
          <a:blip r:embed="rId2"/>
          <a:srcRect l="30676" t="29565" r="30290" b="26184"/>
          <a:stretch/>
        </p:blipFill>
        <p:spPr>
          <a:xfrm>
            <a:off x="9463672" y="3615558"/>
            <a:ext cx="2296176" cy="2603089"/>
          </a:xfrm>
          <a:prstGeom prst="rect">
            <a:avLst/>
          </a:prstGeom>
        </p:spPr>
      </p:pic>
      <p:sp>
        <p:nvSpPr>
          <p:cNvPr id="6" name="テキスト ボックス 5">
            <a:extLst>
              <a:ext uri="{FF2B5EF4-FFF2-40B4-BE49-F238E27FC236}">
                <a16:creationId xmlns:a16="http://schemas.microsoft.com/office/drawing/2014/main" id="{999AD166-D1FF-991E-CFCC-B3DE539A3DCC}"/>
              </a:ext>
            </a:extLst>
          </p:cNvPr>
          <p:cNvSpPr txBox="1"/>
          <p:nvPr/>
        </p:nvSpPr>
        <p:spPr>
          <a:xfrm>
            <a:off x="1031631" y="4966910"/>
            <a:ext cx="8094748" cy="369332"/>
          </a:xfrm>
          <a:prstGeom prst="rect">
            <a:avLst/>
          </a:prstGeom>
          <a:noFill/>
        </p:spPr>
        <p:txBody>
          <a:bodyPr wrap="square" rtlCol="0">
            <a:spAutoFit/>
          </a:bodyPr>
          <a:lstStyle/>
          <a:p>
            <a:r>
              <a:rPr lang="en-US" altLang="ja-JP" dirty="0">
                <a:latin typeface="MS PGothic" panose="020B0600070205080204" pitchFamily="34" charset="-128"/>
                <a:ea typeface="MS PGothic" panose="020B0600070205080204" pitchFamily="34" charset="-128"/>
              </a:rPr>
              <a:t>※</a:t>
            </a:r>
            <a:r>
              <a:rPr lang="ja-JP" altLang="en-US" sz="1800" dirty="0">
                <a:latin typeface="MS PGothic" panose="020B0600070205080204" pitchFamily="34" charset="-128"/>
                <a:ea typeface="MS PGothic" panose="020B0600070205080204" pitchFamily="34" charset="-128"/>
              </a:rPr>
              <a:t>選んだテーマで</a:t>
            </a:r>
            <a:r>
              <a:rPr lang="en-US" altLang="ja-JP" sz="1800" dirty="0">
                <a:latin typeface="MS PGothic" panose="020B0600070205080204" pitchFamily="34" charset="-128"/>
                <a:ea typeface="MS PGothic" panose="020B0600070205080204" pitchFamily="34" charset="-128"/>
              </a:rPr>
              <a:t>3</a:t>
            </a:r>
            <a:r>
              <a:rPr lang="ja-JP" altLang="en-US" sz="1800" dirty="0">
                <a:latin typeface="MS PGothic" panose="020B0600070205080204" pitchFamily="34" charset="-128"/>
                <a:ea typeface="MS PGothic" panose="020B0600070205080204" pitchFamily="34" charset="-128"/>
              </a:rPr>
              <a:t>・</a:t>
            </a:r>
            <a:r>
              <a:rPr lang="en-US" altLang="ja-JP" sz="1800" dirty="0">
                <a:latin typeface="MS PGothic" panose="020B0600070205080204" pitchFamily="34" charset="-128"/>
                <a:ea typeface="MS PGothic" panose="020B0600070205080204" pitchFamily="34" charset="-128"/>
              </a:rPr>
              <a:t>4</a:t>
            </a:r>
            <a:r>
              <a:rPr lang="ja-JP" altLang="en-US" sz="1800" dirty="0">
                <a:latin typeface="MS PGothic" panose="020B0600070205080204" pitchFamily="34" charset="-128"/>
                <a:ea typeface="MS PGothic" panose="020B0600070205080204" pitchFamily="34" charset="-128"/>
              </a:rPr>
              <a:t>・</a:t>
            </a:r>
            <a:r>
              <a:rPr lang="en-US" altLang="ja-JP" sz="1800" dirty="0">
                <a:latin typeface="MS PGothic" panose="020B0600070205080204" pitchFamily="34" charset="-128"/>
                <a:ea typeface="MS PGothic" panose="020B0600070205080204" pitchFamily="34" charset="-128"/>
              </a:rPr>
              <a:t>5</a:t>
            </a:r>
            <a:r>
              <a:rPr lang="ja-JP" altLang="en-US" sz="1800" dirty="0">
                <a:latin typeface="MS PGothic" panose="020B0600070205080204" pitchFamily="34" charset="-128"/>
                <a:ea typeface="MS PGothic" panose="020B0600070205080204" pitchFamily="34" charset="-128"/>
              </a:rPr>
              <a:t>時間目も取り組みます。</a:t>
            </a:r>
            <a:endParaRPr lang="ja-JP" altLang="en-US"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2479947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F2068-A88D-DDE5-9F5D-5845BFD7705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B225DFA-9F26-C792-FA43-E17F11DEA5FC}"/>
              </a:ext>
            </a:extLst>
          </p:cNvPr>
          <p:cNvSpPr>
            <a:spLocks noGrp="1"/>
          </p:cNvSpPr>
          <p:nvPr>
            <p:ph type="title"/>
          </p:nvPr>
        </p:nvSpPr>
        <p:spPr>
          <a:xfrm>
            <a:off x="838200" y="353962"/>
            <a:ext cx="10515600" cy="588227"/>
          </a:xfrm>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[2] </a:t>
            </a:r>
            <a:r>
              <a:rPr lang="ja-JP" altLang="en-US">
                <a:latin typeface="MS PGothic" panose="020B0600070205080204" pitchFamily="34" charset="-128"/>
                <a:ea typeface="MS PGothic" panose="020B0600070205080204" pitchFamily="34" charset="-128"/>
              </a:rPr>
              <a:t>ニーズ</a:t>
            </a:r>
            <a:r>
              <a:rPr lang="ja-JP" altLang="en-US" dirty="0">
                <a:latin typeface="MS PGothic" panose="020B0600070205080204" pitchFamily="34" charset="-128"/>
                <a:ea typeface="MS PGothic" panose="020B0600070205080204" pitchFamily="34" charset="-128"/>
              </a:rPr>
              <a:t>を</a:t>
            </a:r>
            <a:r>
              <a:rPr lang="en-US" altLang="ja-JP" dirty="0">
                <a:latin typeface="MS PGothic" panose="020B0600070205080204" pitchFamily="34" charset="-128"/>
                <a:ea typeface="MS PGothic" panose="020B0600070205080204" pitchFamily="34" charset="-128"/>
              </a:rPr>
              <a:t>1</a:t>
            </a:r>
            <a:r>
              <a:rPr lang="ja-JP" altLang="en-US" dirty="0">
                <a:latin typeface="MS PGothic" panose="020B0600070205080204" pitchFamily="34" charset="-128"/>
                <a:ea typeface="MS PGothic" panose="020B0600070205080204" pitchFamily="34" charset="-128"/>
              </a:rPr>
              <a:t>つ</a:t>
            </a:r>
            <a:r>
              <a:rPr lang="ja-JP" altLang="en-US">
                <a:latin typeface="MS PGothic" panose="020B0600070205080204" pitchFamily="34" charset="-128"/>
                <a:ea typeface="MS PGothic" panose="020B0600070205080204" pitchFamily="34" charset="-128"/>
              </a:rPr>
              <a:t>選択する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10</a:t>
            </a:r>
            <a:r>
              <a:rPr lang="ja-JP" altLang="en-US">
                <a:latin typeface="MS PGothic" panose="020B0600070205080204" pitchFamily="34" charset="-128"/>
                <a:ea typeface="MS PGothic" panose="020B0600070205080204" pitchFamily="34" charset="-128"/>
              </a:rPr>
              <a:t>分</a:t>
            </a:r>
            <a:r>
              <a:rPr lang="ja-JP" altLang="en-US" dirty="0">
                <a:latin typeface="MS PGothic" panose="020B0600070205080204" pitchFamily="34" charset="-128"/>
                <a:ea typeface="MS PGothic" panose="020B0600070205080204" pitchFamily="34" charset="-128"/>
              </a:rPr>
              <a:t>）</a:t>
            </a:r>
            <a:endParaRPr kumimoji="1" lang="ja-JP" altLang="en-US" dirty="0"/>
          </a:p>
        </p:txBody>
      </p:sp>
      <p:sp>
        <p:nvSpPr>
          <p:cNvPr id="3" name="テキスト ボックス 2">
            <a:extLst>
              <a:ext uri="{FF2B5EF4-FFF2-40B4-BE49-F238E27FC236}">
                <a16:creationId xmlns:a16="http://schemas.microsoft.com/office/drawing/2014/main" id="{747D884A-A93C-2E3D-5CEC-4E625ABD8A00}"/>
              </a:ext>
            </a:extLst>
          </p:cNvPr>
          <p:cNvSpPr txBox="1"/>
          <p:nvPr/>
        </p:nvSpPr>
        <p:spPr>
          <a:xfrm>
            <a:off x="327082" y="1099060"/>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チームで検討した「不便」 「不満」 「</a:t>
            </a:r>
            <a:r>
              <a:rPr lang="ja-JP" altLang="en-US" sz="2800" b="1">
                <a:latin typeface="MS PGothic" panose="020B0600070205080204" pitchFamily="34" charset="-128"/>
                <a:ea typeface="MS PGothic" panose="020B0600070205080204" pitchFamily="34" charset="-128"/>
              </a:rPr>
              <a:t>不足」</a:t>
            </a:r>
            <a:r>
              <a:rPr lang="en-US" altLang="ja-JP" sz="2800" b="1" dirty="0">
                <a:latin typeface="MS PGothic" panose="020B0600070205080204" pitchFamily="34" charset="-128"/>
                <a:ea typeface="MS PGothic" panose="020B0600070205080204" pitchFamily="34" charset="-128"/>
              </a:rPr>
              <a:t> </a:t>
            </a:r>
            <a:r>
              <a:rPr lang="ja-JP" altLang="en-US" sz="2800" b="1">
                <a:latin typeface="MS PGothic" panose="020B0600070205080204" pitchFamily="34" charset="-128"/>
                <a:ea typeface="MS PGothic" panose="020B0600070205080204" pitchFamily="34" charset="-128"/>
              </a:rPr>
              <a:t>「</a:t>
            </a:r>
            <a:r>
              <a:rPr lang="ja-JP" altLang="en-US" sz="2800" b="1" dirty="0">
                <a:latin typeface="MS PGothic" panose="020B0600070205080204" pitchFamily="34" charset="-128"/>
                <a:ea typeface="MS PGothic" panose="020B0600070205080204" pitchFamily="34" charset="-128"/>
              </a:rPr>
              <a:t>不快」から、</a:t>
            </a:r>
          </a:p>
          <a:p>
            <a:pPr algn="ctr"/>
            <a:r>
              <a:rPr lang="ja-JP" altLang="en-US" sz="2800" b="1" dirty="0">
                <a:latin typeface="MS PGothic" panose="020B0600070205080204" pitchFamily="34" charset="-128"/>
                <a:ea typeface="MS PGothic" panose="020B0600070205080204" pitchFamily="34" charset="-128"/>
              </a:rPr>
              <a:t>ビジネスにおけるニーズを設定する。</a:t>
            </a:r>
          </a:p>
        </p:txBody>
      </p:sp>
      <p:sp>
        <p:nvSpPr>
          <p:cNvPr id="5" name="テキスト ボックス 4">
            <a:extLst>
              <a:ext uri="{FF2B5EF4-FFF2-40B4-BE49-F238E27FC236}">
                <a16:creationId xmlns:a16="http://schemas.microsoft.com/office/drawing/2014/main" id="{860A4E7C-C349-F6C7-8E63-4E009388D9E8}"/>
              </a:ext>
            </a:extLst>
          </p:cNvPr>
          <p:cNvSpPr txBox="1"/>
          <p:nvPr/>
        </p:nvSpPr>
        <p:spPr>
          <a:xfrm>
            <a:off x="10761784" y="457575"/>
            <a:ext cx="945992" cy="381000"/>
          </a:xfrm>
          <a:prstGeom prst="rect">
            <a:avLst/>
          </a:prstGeom>
          <a:solidFill>
            <a:schemeClr val="bg1"/>
          </a:solidFill>
          <a:ln w="28575">
            <a:noFill/>
          </a:ln>
        </p:spPr>
        <p:txBody>
          <a:bodyPr wrap="square" anchor="ctr" anchorCtr="0">
            <a:noAutofit/>
          </a:bodyPr>
          <a:lstStyle/>
          <a:p>
            <a:pPr algn="ctr"/>
            <a:r>
              <a:rPr kumimoji="1" lang="ja-JP" altLang="en-US" sz="1600" b="1" dirty="0">
                <a:solidFill>
                  <a:schemeClr val="tx1"/>
                </a:solidFill>
                <a:latin typeface="MS PGothic" panose="020B0600070205080204" pitchFamily="34" charset="-128"/>
                <a:ea typeface="MS PGothic" panose="020B0600070205080204" pitchFamily="34" charset="-128"/>
              </a:rPr>
              <a:t>記入例</a:t>
            </a:r>
          </a:p>
        </p:txBody>
      </p:sp>
      <p:sp>
        <p:nvSpPr>
          <p:cNvPr id="6" name="正方形/長方形 5">
            <a:extLst>
              <a:ext uri="{FF2B5EF4-FFF2-40B4-BE49-F238E27FC236}">
                <a16:creationId xmlns:a16="http://schemas.microsoft.com/office/drawing/2014/main" id="{1FF14EEC-7BE4-CBDB-1E2D-A3B12268E307}"/>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BC0</a:t>
            </a:r>
            <a:r>
              <a:rPr lang="en-US" altLang="ja-JP" sz="1400" b="1" dirty="0">
                <a:solidFill>
                  <a:schemeClr val="bg1"/>
                </a:solidFill>
                <a:latin typeface="MS PGothic" panose="020B0600070205080204" pitchFamily="34" charset="-128"/>
                <a:ea typeface="MS PGothic" panose="020B0600070205080204" pitchFamily="34" charset="-128"/>
              </a:rPr>
              <a:t>2</a:t>
            </a:r>
            <a:r>
              <a:rPr lang="pt-PT" altLang="ja-JP" sz="1400" b="1" dirty="0">
                <a:solidFill>
                  <a:schemeClr val="bg1"/>
                </a:solidFill>
                <a:latin typeface="MS PGothic" panose="020B0600070205080204" pitchFamily="34" charset="-128"/>
                <a:ea typeface="MS PGothic" panose="020B0600070205080204" pitchFamily="34" charset="-128"/>
              </a:rPr>
              <a:t>-①-1</a:t>
            </a:r>
          </a:p>
        </p:txBody>
      </p:sp>
      <p:sp>
        <p:nvSpPr>
          <p:cNvPr id="25" name="テキスト ボックス 24">
            <a:extLst>
              <a:ext uri="{FF2B5EF4-FFF2-40B4-BE49-F238E27FC236}">
                <a16:creationId xmlns:a16="http://schemas.microsoft.com/office/drawing/2014/main" id="{BA6E783E-9369-DA5E-7850-63BE22E435D4}"/>
              </a:ext>
            </a:extLst>
          </p:cNvPr>
          <p:cNvSpPr txBox="1"/>
          <p:nvPr/>
        </p:nvSpPr>
        <p:spPr>
          <a:xfrm>
            <a:off x="838200" y="5090150"/>
            <a:ext cx="10388597" cy="646331"/>
          </a:xfrm>
          <a:prstGeom prst="rect">
            <a:avLst/>
          </a:prstGeom>
          <a:noFill/>
        </p:spPr>
        <p:txBody>
          <a:bodyPr wrap="square" rtlCol="0">
            <a:spAutoFit/>
          </a:bodyPr>
          <a:lstStyle/>
          <a:p>
            <a:r>
              <a:rPr lang="en-US" altLang="ja-JP" dirty="0">
                <a:latin typeface="MS PGothic" panose="020B0600070205080204" pitchFamily="34" charset="-128"/>
                <a:ea typeface="MS PGothic" panose="020B0600070205080204" pitchFamily="34" charset="-128"/>
              </a:rPr>
              <a:t>※</a:t>
            </a:r>
            <a:r>
              <a:rPr lang="ja-JP" altLang="en-US" u="sng" dirty="0">
                <a:solidFill>
                  <a:srgbClr val="E94520"/>
                </a:solidFill>
                <a:latin typeface="MS PGothic" panose="020B0600070205080204" pitchFamily="34" charset="-128"/>
                <a:ea typeface="MS PGothic" panose="020B0600070205080204" pitchFamily="34" charset="-128"/>
              </a:rPr>
              <a:t>「誰」の項目には、「人」または「企業」を設定</a:t>
            </a:r>
            <a:r>
              <a:rPr lang="ja-JP" altLang="en-US" dirty="0">
                <a:latin typeface="MS PGothic" panose="020B0600070205080204" pitchFamily="34" charset="-128"/>
                <a:ea typeface="MS PGothic" panose="020B0600070205080204" pitchFamily="34" charset="-128"/>
              </a:rPr>
              <a:t>しましょう。</a:t>
            </a:r>
            <a:endParaRPr lang="en-US" altLang="ja-JP" dirty="0">
              <a:latin typeface="MS PGothic" panose="020B0600070205080204" pitchFamily="34" charset="-128"/>
              <a:ea typeface="MS PGothic" panose="020B0600070205080204" pitchFamily="34" charset="-128"/>
            </a:endParaRPr>
          </a:p>
          <a:p>
            <a:r>
              <a:rPr lang="ja-JP" altLang="en-US" dirty="0">
                <a:latin typeface="MS PGothic" panose="020B0600070205080204" pitchFamily="34" charset="-128"/>
                <a:ea typeface="MS PGothic" panose="020B0600070205080204" pitchFamily="34" charset="-128"/>
              </a:rPr>
              <a:t>　 国や自治体などの行政を設定することは、ビジネスを考える上で複雑となるため今回は行いません。</a:t>
            </a:r>
            <a:endParaRPr lang="en-US" altLang="ja-JP" dirty="0">
              <a:latin typeface="MS PGothic" panose="020B0600070205080204" pitchFamily="34" charset="-128"/>
              <a:ea typeface="MS PGothic" panose="020B0600070205080204" pitchFamily="34" charset="-128"/>
            </a:endParaRPr>
          </a:p>
        </p:txBody>
      </p:sp>
      <p:grpSp>
        <p:nvGrpSpPr>
          <p:cNvPr id="4" name="グループ化 3">
            <a:extLst>
              <a:ext uri="{FF2B5EF4-FFF2-40B4-BE49-F238E27FC236}">
                <a16:creationId xmlns:a16="http://schemas.microsoft.com/office/drawing/2014/main" id="{8C909C67-A49A-A150-F641-24B272343A1D}"/>
              </a:ext>
            </a:extLst>
          </p:cNvPr>
          <p:cNvGrpSpPr/>
          <p:nvPr/>
        </p:nvGrpSpPr>
        <p:grpSpPr>
          <a:xfrm>
            <a:off x="851380" y="2560772"/>
            <a:ext cx="10658678" cy="2250629"/>
            <a:chOff x="851380" y="2560772"/>
            <a:chExt cx="10658678" cy="2250629"/>
          </a:xfrm>
        </p:grpSpPr>
        <p:sp>
          <p:nvSpPr>
            <p:cNvPr id="8" name="正方形/長方形 7">
              <a:extLst>
                <a:ext uri="{FF2B5EF4-FFF2-40B4-BE49-F238E27FC236}">
                  <a16:creationId xmlns:a16="http://schemas.microsoft.com/office/drawing/2014/main" id="{799A608B-2FA9-7F54-6F5C-9C388F7E9B42}"/>
                </a:ext>
              </a:extLst>
            </p:cNvPr>
            <p:cNvSpPr/>
            <p:nvPr/>
          </p:nvSpPr>
          <p:spPr>
            <a:xfrm>
              <a:off x="851381" y="3011401"/>
              <a:ext cx="2556107" cy="1800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受験を控えた</a:t>
              </a:r>
              <a:endParaRPr kumimoji="1" lang="en-US" altLang="ja-JP" sz="2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高校</a:t>
              </a:r>
              <a:r>
                <a:rPr kumimoji="1" lang="en-US" altLang="ja-JP" sz="2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3</a:t>
              </a:r>
              <a:r>
                <a:rPr kumimoji="1" lang="ja-JP" altLang="en-US" sz="2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年生</a:t>
              </a:r>
            </a:p>
          </p:txBody>
        </p:sp>
        <p:sp>
          <p:nvSpPr>
            <p:cNvPr id="9" name="正方形/長方形 8">
              <a:extLst>
                <a:ext uri="{FF2B5EF4-FFF2-40B4-BE49-F238E27FC236}">
                  <a16:creationId xmlns:a16="http://schemas.microsoft.com/office/drawing/2014/main" id="{DBE3FA39-0289-64F6-E6D5-79B610CF4D02}"/>
                </a:ext>
              </a:extLst>
            </p:cNvPr>
            <p:cNvSpPr/>
            <p:nvPr/>
          </p:nvSpPr>
          <p:spPr>
            <a:xfrm>
              <a:off x="4096811" y="3011401"/>
              <a:ext cx="4789081" cy="1800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勉強が集中してできないこと</a:t>
              </a:r>
            </a:p>
          </p:txBody>
        </p:sp>
        <p:sp>
          <p:nvSpPr>
            <p:cNvPr id="10" name="テキスト ボックス 9">
              <a:extLst>
                <a:ext uri="{FF2B5EF4-FFF2-40B4-BE49-F238E27FC236}">
                  <a16:creationId xmlns:a16="http://schemas.microsoft.com/office/drawing/2014/main" id="{5BA9C850-3FC3-282E-1C76-CFDB33B07D69}"/>
                </a:ext>
              </a:extLst>
            </p:cNvPr>
            <p:cNvSpPr txBox="1"/>
            <p:nvPr/>
          </p:nvSpPr>
          <p:spPr>
            <a:xfrm>
              <a:off x="851380" y="2560772"/>
              <a:ext cx="2556108" cy="400110"/>
            </a:xfrm>
            <a:prstGeom prst="rect">
              <a:avLst/>
            </a:prstGeom>
            <a:noFill/>
          </p:spPr>
          <p:txBody>
            <a:bodyPr wrap="square" rtlCol="0">
              <a:spAutoFit/>
            </a:bodyPr>
            <a:lstStyle/>
            <a:p>
              <a:pPr algn="ctr"/>
              <a:r>
                <a:rPr lang="ja-JP" altLang="en-US" sz="2000" b="1" dirty="0">
                  <a:latin typeface="MS PGothic" panose="020B0600070205080204" pitchFamily="34" charset="-128"/>
                  <a:ea typeface="MS PGothic" panose="020B0600070205080204" pitchFamily="34" charset="-128"/>
                </a:rPr>
                <a:t>「誰」</a:t>
              </a:r>
              <a:endParaRPr lang="en-US" altLang="ja-JP" sz="2000" b="1" dirty="0">
                <a:latin typeface="MS PGothic" panose="020B0600070205080204" pitchFamily="34" charset="-128"/>
                <a:ea typeface="MS PGothic" panose="020B0600070205080204" pitchFamily="34" charset="-128"/>
              </a:endParaRPr>
            </a:p>
          </p:txBody>
        </p:sp>
        <p:sp>
          <p:nvSpPr>
            <p:cNvPr id="14" name="テキスト ボックス 13">
              <a:extLst>
                <a:ext uri="{FF2B5EF4-FFF2-40B4-BE49-F238E27FC236}">
                  <a16:creationId xmlns:a16="http://schemas.microsoft.com/office/drawing/2014/main" id="{0E34B6A5-8785-61BC-7903-D2D1497D90D6}"/>
                </a:ext>
              </a:extLst>
            </p:cNvPr>
            <p:cNvSpPr txBox="1"/>
            <p:nvPr/>
          </p:nvSpPr>
          <p:spPr>
            <a:xfrm>
              <a:off x="8783770" y="3619014"/>
              <a:ext cx="2726288" cy="584775"/>
            </a:xfrm>
            <a:prstGeom prst="rect">
              <a:avLst/>
            </a:prstGeom>
            <a:noFill/>
          </p:spPr>
          <p:txBody>
            <a:bodyPr wrap="square" rtlCol="0" anchor="ctr">
              <a:spAutoFit/>
            </a:bodyPr>
            <a:lstStyle/>
            <a:p>
              <a:pPr algn="ctr"/>
              <a:r>
                <a:rPr kumimoji="1" lang="ja-JP" altLang="en-US" sz="3200" b="1" dirty="0">
                  <a:latin typeface="MS PGothic" panose="020B0600070205080204" pitchFamily="34" charset="-128"/>
                  <a:ea typeface="MS PGothic" panose="020B0600070205080204" pitchFamily="34" charset="-128"/>
                </a:rPr>
                <a:t>を解決したい</a:t>
              </a:r>
              <a:endParaRPr lang="en-US" altLang="ja-JP" sz="3200" b="1" dirty="0">
                <a:latin typeface="MS PGothic" panose="020B0600070205080204" pitchFamily="34" charset="-128"/>
                <a:ea typeface="MS PGothic" panose="020B0600070205080204" pitchFamily="34" charset="-128"/>
              </a:endParaRPr>
            </a:p>
          </p:txBody>
        </p:sp>
        <p:sp>
          <p:nvSpPr>
            <p:cNvPr id="15" name="テキスト ボックス 14">
              <a:extLst>
                <a:ext uri="{FF2B5EF4-FFF2-40B4-BE49-F238E27FC236}">
                  <a16:creationId xmlns:a16="http://schemas.microsoft.com/office/drawing/2014/main" id="{06E2C455-A2F9-3733-1830-EFABA2604AF3}"/>
                </a:ext>
              </a:extLst>
            </p:cNvPr>
            <p:cNvSpPr txBox="1"/>
            <p:nvPr/>
          </p:nvSpPr>
          <p:spPr>
            <a:xfrm>
              <a:off x="2388493" y="3619014"/>
              <a:ext cx="2726288" cy="584775"/>
            </a:xfrm>
            <a:prstGeom prst="rect">
              <a:avLst/>
            </a:prstGeom>
            <a:noFill/>
          </p:spPr>
          <p:txBody>
            <a:bodyPr wrap="square" rtlCol="0" anchor="ctr">
              <a:spAutoFit/>
            </a:bodyPr>
            <a:lstStyle/>
            <a:p>
              <a:pPr algn="ctr"/>
              <a:r>
                <a:rPr lang="ja-JP" altLang="en-US" sz="3200" b="1">
                  <a:latin typeface="MS PGothic" panose="020B0600070205080204" pitchFamily="34" charset="-128"/>
                  <a:ea typeface="MS PGothic" panose="020B0600070205080204" pitchFamily="34" charset="-128"/>
                </a:rPr>
                <a:t>の</a:t>
              </a:r>
              <a:endParaRPr lang="en-US" altLang="ja-JP" sz="3200" b="1" dirty="0">
                <a:latin typeface="MS PGothic" panose="020B0600070205080204" pitchFamily="34" charset="-128"/>
                <a:ea typeface="MS PGothic" panose="020B0600070205080204" pitchFamily="34" charset="-128"/>
              </a:endParaRPr>
            </a:p>
          </p:txBody>
        </p:sp>
        <p:sp>
          <p:nvSpPr>
            <p:cNvPr id="16" name="テキスト ボックス 15">
              <a:extLst>
                <a:ext uri="{FF2B5EF4-FFF2-40B4-BE49-F238E27FC236}">
                  <a16:creationId xmlns:a16="http://schemas.microsoft.com/office/drawing/2014/main" id="{C4F9F677-9CFD-416C-E731-85B50930F61F}"/>
                </a:ext>
              </a:extLst>
            </p:cNvPr>
            <p:cNvSpPr txBox="1"/>
            <p:nvPr/>
          </p:nvSpPr>
          <p:spPr>
            <a:xfrm>
              <a:off x="4096811" y="2560772"/>
              <a:ext cx="4789081" cy="400110"/>
            </a:xfrm>
            <a:prstGeom prst="rect">
              <a:avLst/>
            </a:prstGeom>
            <a:noFill/>
          </p:spPr>
          <p:txBody>
            <a:bodyPr wrap="square" rtlCol="0">
              <a:spAutoFit/>
            </a:bodyPr>
            <a:lstStyle/>
            <a:p>
              <a:pPr algn="ctr"/>
              <a:r>
                <a:rPr kumimoji="1" lang="ja-JP" altLang="en-US" sz="2000" b="1" dirty="0">
                  <a:latin typeface="MS PGothic" panose="020B0600070205080204" pitchFamily="34" charset="-128"/>
                  <a:ea typeface="MS PGothic" panose="020B0600070205080204" pitchFamily="34" charset="-128"/>
                </a:rPr>
                <a:t>「不便」 「不満」 「</a:t>
              </a:r>
              <a:r>
                <a:rPr kumimoji="1" lang="ja-JP" altLang="en-US" sz="2000" b="1">
                  <a:latin typeface="MS PGothic" panose="020B0600070205080204" pitchFamily="34" charset="-128"/>
                  <a:ea typeface="MS PGothic" panose="020B0600070205080204" pitchFamily="34" charset="-128"/>
                </a:rPr>
                <a:t>不足」</a:t>
              </a:r>
              <a:r>
                <a:rPr kumimoji="1" lang="en-US" altLang="ja-JP" sz="2000" b="1">
                  <a:latin typeface="MS PGothic" panose="020B0600070205080204" pitchFamily="34" charset="-128"/>
                  <a:ea typeface="MS PGothic" panose="020B0600070205080204" pitchFamily="34" charset="-128"/>
                </a:rPr>
                <a:t> </a:t>
              </a:r>
              <a:r>
                <a:rPr kumimoji="1" lang="ja-JP" altLang="en-US" sz="2000" b="1">
                  <a:latin typeface="MS PGothic" panose="020B0600070205080204" pitchFamily="34" charset="-128"/>
                  <a:ea typeface="MS PGothic" panose="020B0600070205080204" pitchFamily="34" charset="-128"/>
                </a:rPr>
                <a:t>「</a:t>
              </a:r>
              <a:r>
                <a:rPr kumimoji="1" lang="ja-JP" altLang="en-US" sz="2000" b="1" dirty="0">
                  <a:latin typeface="MS PGothic" panose="020B0600070205080204" pitchFamily="34" charset="-128"/>
                  <a:ea typeface="MS PGothic" panose="020B0600070205080204" pitchFamily="34" charset="-128"/>
                </a:rPr>
                <a:t>不快」</a:t>
              </a:r>
            </a:p>
          </p:txBody>
        </p:sp>
      </p:grpSp>
    </p:spTree>
    <p:extLst>
      <p:ext uri="{BB962C8B-B14F-4D97-AF65-F5344CB8AC3E}">
        <p14:creationId xmlns:p14="http://schemas.microsoft.com/office/powerpoint/2010/main" val="1265662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A0092-D32C-B287-9504-5063253CACD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6C8E8CE-934F-5606-3A9A-3424AEEEC433}"/>
              </a:ext>
            </a:extLst>
          </p:cNvPr>
          <p:cNvSpPr>
            <a:spLocks noGrp="1"/>
          </p:cNvSpPr>
          <p:nvPr>
            <p:ph type="title"/>
          </p:nvPr>
        </p:nvSpPr>
        <p:spPr>
          <a:xfrm>
            <a:off x="838200" y="353962"/>
            <a:ext cx="10515600" cy="588227"/>
          </a:xfrm>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[2] </a:t>
            </a:r>
            <a:r>
              <a:rPr lang="ja-JP" altLang="en-US">
                <a:latin typeface="MS PGothic" panose="020B0600070205080204" pitchFamily="34" charset="-128"/>
                <a:ea typeface="MS PGothic" panose="020B0600070205080204" pitchFamily="34" charset="-128"/>
              </a:rPr>
              <a:t>ニーズ</a:t>
            </a:r>
            <a:r>
              <a:rPr lang="ja-JP" altLang="en-US" dirty="0">
                <a:latin typeface="MS PGothic" panose="020B0600070205080204" pitchFamily="34" charset="-128"/>
                <a:ea typeface="MS PGothic" panose="020B0600070205080204" pitchFamily="34" charset="-128"/>
              </a:rPr>
              <a:t>を</a:t>
            </a:r>
            <a:r>
              <a:rPr lang="en-US" altLang="ja-JP" dirty="0">
                <a:latin typeface="MS PGothic" panose="020B0600070205080204" pitchFamily="34" charset="-128"/>
                <a:ea typeface="MS PGothic" panose="020B0600070205080204" pitchFamily="34" charset="-128"/>
              </a:rPr>
              <a:t>1</a:t>
            </a:r>
            <a:r>
              <a:rPr lang="ja-JP" altLang="en-US" dirty="0">
                <a:latin typeface="MS PGothic" panose="020B0600070205080204" pitchFamily="34" charset="-128"/>
                <a:ea typeface="MS PGothic" panose="020B0600070205080204" pitchFamily="34" charset="-128"/>
              </a:rPr>
              <a:t>つ</a:t>
            </a:r>
            <a:r>
              <a:rPr lang="ja-JP" altLang="en-US">
                <a:latin typeface="MS PGothic" panose="020B0600070205080204" pitchFamily="34" charset="-128"/>
                <a:ea typeface="MS PGothic" panose="020B0600070205080204" pitchFamily="34" charset="-128"/>
              </a:rPr>
              <a:t>選択する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10</a:t>
            </a:r>
            <a:r>
              <a:rPr lang="ja-JP" altLang="en-US">
                <a:latin typeface="MS PGothic" panose="020B0600070205080204" pitchFamily="34" charset="-128"/>
                <a:ea typeface="MS PGothic" panose="020B0600070205080204" pitchFamily="34" charset="-128"/>
              </a:rPr>
              <a:t>分</a:t>
            </a:r>
            <a:r>
              <a:rPr lang="ja-JP" altLang="en-US" dirty="0">
                <a:latin typeface="MS PGothic" panose="020B0600070205080204" pitchFamily="34" charset="-128"/>
                <a:ea typeface="MS PGothic" panose="020B0600070205080204" pitchFamily="34" charset="-128"/>
              </a:rPr>
              <a:t>）</a:t>
            </a:r>
            <a:endParaRPr kumimoji="1" lang="ja-JP" altLang="en-US" dirty="0"/>
          </a:p>
        </p:txBody>
      </p:sp>
      <p:sp>
        <p:nvSpPr>
          <p:cNvPr id="3" name="テキスト ボックス 2">
            <a:extLst>
              <a:ext uri="{FF2B5EF4-FFF2-40B4-BE49-F238E27FC236}">
                <a16:creationId xmlns:a16="http://schemas.microsoft.com/office/drawing/2014/main" id="{0D0E971E-765A-BD3D-8F32-B0507C5E08FB}"/>
              </a:ext>
            </a:extLst>
          </p:cNvPr>
          <p:cNvSpPr txBox="1"/>
          <p:nvPr/>
        </p:nvSpPr>
        <p:spPr>
          <a:xfrm>
            <a:off x="327082" y="1099060"/>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チームで検討した「不便」 「不満」 「</a:t>
            </a:r>
            <a:r>
              <a:rPr lang="ja-JP" altLang="en-US" sz="2800" b="1">
                <a:latin typeface="MS PGothic" panose="020B0600070205080204" pitchFamily="34" charset="-128"/>
                <a:ea typeface="MS PGothic" panose="020B0600070205080204" pitchFamily="34" charset="-128"/>
              </a:rPr>
              <a:t>不足」</a:t>
            </a:r>
            <a:r>
              <a:rPr lang="en-US" altLang="ja-JP" sz="2800" b="1" dirty="0">
                <a:latin typeface="MS PGothic" panose="020B0600070205080204" pitchFamily="34" charset="-128"/>
                <a:ea typeface="MS PGothic" panose="020B0600070205080204" pitchFamily="34" charset="-128"/>
              </a:rPr>
              <a:t> </a:t>
            </a:r>
            <a:r>
              <a:rPr lang="ja-JP" altLang="en-US" sz="2800" b="1">
                <a:latin typeface="MS PGothic" panose="020B0600070205080204" pitchFamily="34" charset="-128"/>
                <a:ea typeface="MS PGothic" panose="020B0600070205080204" pitchFamily="34" charset="-128"/>
              </a:rPr>
              <a:t>「</a:t>
            </a:r>
            <a:r>
              <a:rPr lang="ja-JP" altLang="en-US" sz="2800" b="1" dirty="0">
                <a:latin typeface="MS PGothic" panose="020B0600070205080204" pitchFamily="34" charset="-128"/>
                <a:ea typeface="MS PGothic" panose="020B0600070205080204" pitchFamily="34" charset="-128"/>
              </a:rPr>
              <a:t>不快」から、</a:t>
            </a:r>
          </a:p>
          <a:p>
            <a:pPr algn="ctr"/>
            <a:r>
              <a:rPr lang="ja-JP" altLang="en-US" sz="2800" b="1" dirty="0">
                <a:latin typeface="MS PGothic" panose="020B0600070205080204" pitchFamily="34" charset="-128"/>
                <a:ea typeface="MS PGothic" panose="020B0600070205080204" pitchFamily="34" charset="-128"/>
              </a:rPr>
              <a:t>ビジネスにおけるニーズを設定する。</a:t>
            </a:r>
          </a:p>
        </p:txBody>
      </p:sp>
      <p:sp>
        <p:nvSpPr>
          <p:cNvPr id="6" name="正方形/長方形 5">
            <a:extLst>
              <a:ext uri="{FF2B5EF4-FFF2-40B4-BE49-F238E27FC236}">
                <a16:creationId xmlns:a16="http://schemas.microsoft.com/office/drawing/2014/main" id="{A96C812B-9950-C549-53BC-F6C08C0E0E85}"/>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BC0</a:t>
            </a:r>
            <a:r>
              <a:rPr lang="en-US" altLang="ja-JP" sz="1400" b="1" dirty="0">
                <a:solidFill>
                  <a:schemeClr val="bg1"/>
                </a:solidFill>
                <a:latin typeface="MS PGothic" panose="020B0600070205080204" pitchFamily="34" charset="-128"/>
                <a:ea typeface="MS PGothic" panose="020B0600070205080204" pitchFamily="34" charset="-128"/>
              </a:rPr>
              <a:t>2</a:t>
            </a:r>
            <a:r>
              <a:rPr lang="pt-PT" altLang="ja-JP" sz="1400" b="1" dirty="0">
                <a:solidFill>
                  <a:schemeClr val="bg1"/>
                </a:solidFill>
                <a:latin typeface="MS PGothic" panose="020B0600070205080204" pitchFamily="34" charset="-128"/>
                <a:ea typeface="MS PGothic" panose="020B0600070205080204" pitchFamily="34" charset="-128"/>
              </a:rPr>
              <a:t>-①-1</a:t>
            </a:r>
          </a:p>
        </p:txBody>
      </p:sp>
      <p:grpSp>
        <p:nvGrpSpPr>
          <p:cNvPr id="7" name="グループ化 6">
            <a:extLst>
              <a:ext uri="{FF2B5EF4-FFF2-40B4-BE49-F238E27FC236}">
                <a16:creationId xmlns:a16="http://schemas.microsoft.com/office/drawing/2014/main" id="{ABD63B69-C79F-314F-25BB-D334DEC262B8}"/>
              </a:ext>
            </a:extLst>
          </p:cNvPr>
          <p:cNvGrpSpPr/>
          <p:nvPr/>
        </p:nvGrpSpPr>
        <p:grpSpPr>
          <a:xfrm>
            <a:off x="851380" y="2560772"/>
            <a:ext cx="10658678" cy="2250629"/>
            <a:chOff x="851380" y="2560772"/>
            <a:chExt cx="10658678" cy="2250629"/>
          </a:xfrm>
        </p:grpSpPr>
        <p:sp>
          <p:nvSpPr>
            <p:cNvPr id="12" name="正方形/長方形 11">
              <a:extLst>
                <a:ext uri="{FF2B5EF4-FFF2-40B4-BE49-F238E27FC236}">
                  <a16:creationId xmlns:a16="http://schemas.microsoft.com/office/drawing/2014/main" id="{80D3E578-DA47-D3D0-9BF0-9ABA80DADD74}"/>
                </a:ext>
              </a:extLst>
            </p:cNvPr>
            <p:cNvSpPr/>
            <p:nvPr/>
          </p:nvSpPr>
          <p:spPr>
            <a:xfrm>
              <a:off x="851381" y="3011401"/>
              <a:ext cx="2556107" cy="1800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D9C6887A-74F1-1E6C-91AF-BB43823C6533}"/>
                </a:ext>
              </a:extLst>
            </p:cNvPr>
            <p:cNvSpPr/>
            <p:nvPr/>
          </p:nvSpPr>
          <p:spPr>
            <a:xfrm>
              <a:off x="4096811" y="3011401"/>
              <a:ext cx="4789081" cy="1800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17" name="テキスト ボックス 16">
              <a:extLst>
                <a:ext uri="{FF2B5EF4-FFF2-40B4-BE49-F238E27FC236}">
                  <a16:creationId xmlns:a16="http://schemas.microsoft.com/office/drawing/2014/main" id="{F7C31C14-1A50-C254-DA8E-D9732B02672B}"/>
                </a:ext>
              </a:extLst>
            </p:cNvPr>
            <p:cNvSpPr txBox="1"/>
            <p:nvPr/>
          </p:nvSpPr>
          <p:spPr>
            <a:xfrm>
              <a:off x="851380" y="2560772"/>
              <a:ext cx="2556108" cy="400110"/>
            </a:xfrm>
            <a:prstGeom prst="rect">
              <a:avLst/>
            </a:prstGeom>
            <a:noFill/>
          </p:spPr>
          <p:txBody>
            <a:bodyPr wrap="square" rtlCol="0">
              <a:spAutoFit/>
            </a:bodyPr>
            <a:lstStyle/>
            <a:p>
              <a:pPr algn="ctr"/>
              <a:r>
                <a:rPr lang="ja-JP" altLang="en-US" sz="2000" b="1" dirty="0">
                  <a:latin typeface="MS PGothic" panose="020B0600070205080204" pitchFamily="34" charset="-128"/>
                  <a:ea typeface="MS PGothic" panose="020B0600070205080204" pitchFamily="34" charset="-128"/>
                </a:rPr>
                <a:t>「誰」</a:t>
              </a:r>
              <a:endParaRPr lang="en-US" altLang="ja-JP" sz="2000" b="1" dirty="0">
                <a:latin typeface="MS PGothic" panose="020B0600070205080204" pitchFamily="34" charset="-128"/>
                <a:ea typeface="MS PGothic" panose="020B0600070205080204" pitchFamily="34" charset="-128"/>
              </a:endParaRPr>
            </a:p>
          </p:txBody>
        </p:sp>
        <p:sp>
          <p:nvSpPr>
            <p:cNvPr id="20" name="テキスト ボックス 19">
              <a:extLst>
                <a:ext uri="{FF2B5EF4-FFF2-40B4-BE49-F238E27FC236}">
                  <a16:creationId xmlns:a16="http://schemas.microsoft.com/office/drawing/2014/main" id="{38D1E8A3-6550-A0B9-DAC2-2CB70A5ECFD8}"/>
                </a:ext>
              </a:extLst>
            </p:cNvPr>
            <p:cNvSpPr txBox="1"/>
            <p:nvPr/>
          </p:nvSpPr>
          <p:spPr>
            <a:xfrm>
              <a:off x="8783770" y="3619014"/>
              <a:ext cx="2726288" cy="584775"/>
            </a:xfrm>
            <a:prstGeom prst="rect">
              <a:avLst/>
            </a:prstGeom>
            <a:noFill/>
          </p:spPr>
          <p:txBody>
            <a:bodyPr wrap="square" rtlCol="0" anchor="ctr">
              <a:spAutoFit/>
            </a:bodyPr>
            <a:lstStyle/>
            <a:p>
              <a:pPr algn="ctr"/>
              <a:r>
                <a:rPr kumimoji="1" lang="ja-JP" altLang="en-US" sz="3200" b="1" dirty="0">
                  <a:latin typeface="MS PGothic" panose="020B0600070205080204" pitchFamily="34" charset="-128"/>
                  <a:ea typeface="MS PGothic" panose="020B0600070205080204" pitchFamily="34" charset="-128"/>
                </a:rPr>
                <a:t>を解決したい</a:t>
              </a:r>
              <a:endParaRPr lang="en-US" altLang="ja-JP" sz="3200" b="1" dirty="0">
                <a:latin typeface="MS PGothic" panose="020B0600070205080204" pitchFamily="34" charset="-128"/>
                <a:ea typeface="MS PGothic" panose="020B0600070205080204" pitchFamily="34" charset="-128"/>
              </a:endParaRPr>
            </a:p>
          </p:txBody>
        </p:sp>
        <p:sp>
          <p:nvSpPr>
            <p:cNvPr id="21" name="テキスト ボックス 20">
              <a:extLst>
                <a:ext uri="{FF2B5EF4-FFF2-40B4-BE49-F238E27FC236}">
                  <a16:creationId xmlns:a16="http://schemas.microsoft.com/office/drawing/2014/main" id="{6B9D2498-A197-883C-34C7-3B02AA198E39}"/>
                </a:ext>
              </a:extLst>
            </p:cNvPr>
            <p:cNvSpPr txBox="1"/>
            <p:nvPr/>
          </p:nvSpPr>
          <p:spPr>
            <a:xfrm>
              <a:off x="2388493" y="3619014"/>
              <a:ext cx="2726288" cy="584775"/>
            </a:xfrm>
            <a:prstGeom prst="rect">
              <a:avLst/>
            </a:prstGeom>
            <a:noFill/>
          </p:spPr>
          <p:txBody>
            <a:bodyPr wrap="square" rtlCol="0" anchor="ctr">
              <a:spAutoFit/>
            </a:bodyPr>
            <a:lstStyle/>
            <a:p>
              <a:pPr algn="ctr"/>
              <a:r>
                <a:rPr lang="ja-JP" altLang="en-US" sz="3200" b="1">
                  <a:latin typeface="MS PGothic" panose="020B0600070205080204" pitchFamily="34" charset="-128"/>
                  <a:ea typeface="MS PGothic" panose="020B0600070205080204" pitchFamily="34" charset="-128"/>
                </a:rPr>
                <a:t>の</a:t>
              </a:r>
              <a:endParaRPr lang="en-US" altLang="ja-JP" sz="3200" b="1" dirty="0">
                <a:latin typeface="MS PGothic" panose="020B0600070205080204" pitchFamily="34" charset="-128"/>
                <a:ea typeface="MS PGothic" panose="020B0600070205080204" pitchFamily="34" charset="-128"/>
              </a:endParaRPr>
            </a:p>
          </p:txBody>
        </p:sp>
        <p:sp>
          <p:nvSpPr>
            <p:cNvPr id="22" name="テキスト ボックス 21">
              <a:extLst>
                <a:ext uri="{FF2B5EF4-FFF2-40B4-BE49-F238E27FC236}">
                  <a16:creationId xmlns:a16="http://schemas.microsoft.com/office/drawing/2014/main" id="{3554249E-8368-D7D3-8481-FEF87E8B7624}"/>
                </a:ext>
              </a:extLst>
            </p:cNvPr>
            <p:cNvSpPr txBox="1"/>
            <p:nvPr/>
          </p:nvSpPr>
          <p:spPr>
            <a:xfrm>
              <a:off x="4096811" y="2560772"/>
              <a:ext cx="4789081" cy="400110"/>
            </a:xfrm>
            <a:prstGeom prst="rect">
              <a:avLst/>
            </a:prstGeom>
            <a:noFill/>
          </p:spPr>
          <p:txBody>
            <a:bodyPr wrap="square" rtlCol="0">
              <a:spAutoFit/>
            </a:bodyPr>
            <a:lstStyle/>
            <a:p>
              <a:pPr algn="ctr"/>
              <a:r>
                <a:rPr kumimoji="1" lang="ja-JP" altLang="en-US" sz="2000" b="1" dirty="0">
                  <a:latin typeface="MS PGothic" panose="020B0600070205080204" pitchFamily="34" charset="-128"/>
                  <a:ea typeface="MS PGothic" panose="020B0600070205080204" pitchFamily="34" charset="-128"/>
                </a:rPr>
                <a:t>「不便」 「不満」 「</a:t>
              </a:r>
              <a:r>
                <a:rPr kumimoji="1" lang="ja-JP" altLang="en-US" sz="2000" b="1">
                  <a:latin typeface="MS PGothic" panose="020B0600070205080204" pitchFamily="34" charset="-128"/>
                  <a:ea typeface="MS PGothic" panose="020B0600070205080204" pitchFamily="34" charset="-128"/>
                </a:rPr>
                <a:t>不足」</a:t>
              </a:r>
              <a:r>
                <a:rPr kumimoji="1" lang="en-US" altLang="ja-JP" sz="2000" b="1">
                  <a:latin typeface="MS PGothic" panose="020B0600070205080204" pitchFamily="34" charset="-128"/>
                  <a:ea typeface="MS PGothic" panose="020B0600070205080204" pitchFamily="34" charset="-128"/>
                </a:rPr>
                <a:t> </a:t>
              </a:r>
              <a:r>
                <a:rPr kumimoji="1" lang="ja-JP" altLang="en-US" sz="2000" b="1">
                  <a:latin typeface="MS PGothic" panose="020B0600070205080204" pitchFamily="34" charset="-128"/>
                  <a:ea typeface="MS PGothic" panose="020B0600070205080204" pitchFamily="34" charset="-128"/>
                </a:rPr>
                <a:t>「</a:t>
              </a:r>
              <a:r>
                <a:rPr kumimoji="1" lang="ja-JP" altLang="en-US" sz="2000" b="1" dirty="0">
                  <a:latin typeface="MS PGothic" panose="020B0600070205080204" pitchFamily="34" charset="-128"/>
                  <a:ea typeface="MS PGothic" panose="020B0600070205080204" pitchFamily="34" charset="-128"/>
                </a:rPr>
                <a:t>不快」</a:t>
              </a:r>
            </a:p>
          </p:txBody>
        </p:sp>
      </p:grpSp>
    </p:spTree>
    <p:extLst>
      <p:ext uri="{BB962C8B-B14F-4D97-AF65-F5344CB8AC3E}">
        <p14:creationId xmlns:p14="http://schemas.microsoft.com/office/powerpoint/2010/main" val="257327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B7657-351A-3B14-1C43-CB0151DC54E0}"/>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56C26E46-1DCE-9D99-9F6E-7DC5E8D9B1F2}"/>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F4B5B071-6378-335A-83CB-EC712C585FE7}"/>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10</a:t>
              </a:r>
              <a:r>
                <a:rPr lang="ja-JP" altLang="en-US" sz="2400" b="1">
                  <a:solidFill>
                    <a:schemeClr val="bg1"/>
                  </a:solidFill>
                  <a:latin typeface="MS PGothic" panose="020B0600070205080204" pitchFamily="34" charset="-128"/>
                  <a:ea typeface="MS PGothic" panose="020B0600070205080204" pitchFamily="34" charset="-128"/>
                </a:rPr>
                <a:t>分</a:t>
              </a:r>
              <a:endParaRPr lang="ja-JP" altLang="en-US" sz="2400" b="1" dirty="0">
                <a:solidFill>
                  <a:schemeClr val="bg1"/>
                </a:solidFill>
                <a:latin typeface="MS PGothic" panose="020B0600070205080204" pitchFamily="34" charset="-128"/>
                <a:ea typeface="MS PGothic" panose="020B0600070205080204" pitchFamily="34" charset="-128"/>
              </a:endParaRPr>
            </a:p>
          </p:txBody>
        </p:sp>
        <p:pic>
          <p:nvPicPr>
            <p:cNvPr id="13" name="グラフィックス 12" descr="砂時計: 終了 単色塗りつぶし">
              <a:extLst>
                <a:ext uri="{FF2B5EF4-FFF2-40B4-BE49-F238E27FC236}">
                  <a16:creationId xmlns:a16="http://schemas.microsoft.com/office/drawing/2014/main" id="{4C1C9AE5-A86B-9F82-E289-6663247209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21" name="正方形/長方形 20">
            <a:extLst>
              <a:ext uri="{FF2B5EF4-FFF2-40B4-BE49-F238E27FC236}">
                <a16:creationId xmlns:a16="http://schemas.microsoft.com/office/drawing/2014/main" id="{F50AABD1-3522-32BA-FF58-A5AA81286914}"/>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チームでアイデアを考える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5BB65EFC-7F40-215A-B339-F9C1E28228BF}"/>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468B2D0E-F5C9-1E0F-7F44-EDF58E145A5B}"/>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[3]</a:t>
              </a:r>
            </a:p>
          </p:txBody>
        </p:sp>
        <p:pic>
          <p:nvPicPr>
            <p:cNvPr id="3" name="グラフィックス 2" descr="鉛筆 単色塗りつぶし">
              <a:extLst>
                <a:ext uri="{FF2B5EF4-FFF2-40B4-BE49-F238E27FC236}">
                  <a16:creationId xmlns:a16="http://schemas.microsoft.com/office/drawing/2014/main" id="{FB8A27D9-E671-2E45-316C-C5E6BEADC2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Tree>
    <p:extLst>
      <p:ext uri="{BB962C8B-B14F-4D97-AF65-F5344CB8AC3E}">
        <p14:creationId xmlns:p14="http://schemas.microsoft.com/office/powerpoint/2010/main" val="244441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E0F4C-23E2-CF2C-A439-40E2DD9F76B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69723DF-9DA6-C10E-04AE-3ABD3C060CC6}"/>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本日のテーマ</a:t>
            </a:r>
            <a:endParaRPr kumimoji="1" lang="ja-JP" altLang="en-US" dirty="0"/>
          </a:p>
        </p:txBody>
      </p:sp>
      <p:grpSp>
        <p:nvGrpSpPr>
          <p:cNvPr id="35" name="グループ化 34">
            <a:extLst>
              <a:ext uri="{FF2B5EF4-FFF2-40B4-BE49-F238E27FC236}">
                <a16:creationId xmlns:a16="http://schemas.microsoft.com/office/drawing/2014/main" id="{E8F70E23-9B63-CB44-2075-F84DDD09BA74}"/>
              </a:ext>
            </a:extLst>
          </p:cNvPr>
          <p:cNvGrpSpPr/>
          <p:nvPr/>
        </p:nvGrpSpPr>
        <p:grpSpPr>
          <a:xfrm>
            <a:off x="816556" y="1724590"/>
            <a:ext cx="10557687" cy="3745012"/>
            <a:chOff x="816556" y="1279116"/>
            <a:chExt cx="10557687" cy="3745012"/>
          </a:xfrm>
        </p:grpSpPr>
        <p:sp>
          <p:nvSpPr>
            <p:cNvPr id="5" name="テキスト ボックス 4">
              <a:extLst>
                <a:ext uri="{FF2B5EF4-FFF2-40B4-BE49-F238E27FC236}">
                  <a16:creationId xmlns:a16="http://schemas.microsoft.com/office/drawing/2014/main" id="{561FD349-0FA8-357D-4DBA-98C57EF2508B}"/>
                </a:ext>
              </a:extLst>
            </p:cNvPr>
            <p:cNvSpPr txBox="1"/>
            <p:nvPr/>
          </p:nvSpPr>
          <p:spPr>
            <a:xfrm>
              <a:off x="2545908" y="1279116"/>
              <a:ext cx="8828335" cy="612000"/>
            </a:xfrm>
            <a:prstGeom prst="rect">
              <a:avLst/>
            </a:prstGeom>
            <a:solidFill>
              <a:srgbClr val="FCE8E8"/>
            </a:solidFill>
            <a:ln>
              <a:noFill/>
            </a:ln>
          </p:spPr>
          <p:txBody>
            <a:bodyPr wrap="square" anchor="ctr">
              <a:noAutofit/>
            </a:bodyPr>
            <a:lstStyle/>
            <a:p>
              <a:pPr>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アントレプレナーシップを知る</a:t>
              </a:r>
              <a:endPar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6" name="テキスト ボックス 5">
              <a:extLst>
                <a:ext uri="{FF2B5EF4-FFF2-40B4-BE49-F238E27FC236}">
                  <a16:creationId xmlns:a16="http://schemas.microsoft.com/office/drawing/2014/main" id="{798BCB82-F863-9052-419C-A622225EDD31}"/>
                </a:ext>
              </a:extLst>
            </p:cNvPr>
            <p:cNvSpPr txBox="1"/>
            <p:nvPr/>
          </p:nvSpPr>
          <p:spPr>
            <a:xfrm>
              <a:off x="2545908" y="2845622"/>
              <a:ext cx="8828335" cy="612000"/>
            </a:xfrm>
            <a:prstGeom prst="rect">
              <a:avLst/>
            </a:prstGeom>
            <a:solidFill>
              <a:srgbClr val="FCE8E8"/>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アイデアを検討し、ビジネスプラン</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を考える</a:t>
              </a:r>
              <a:endPar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7" name="テキスト ボックス 6">
              <a:extLst>
                <a:ext uri="{FF2B5EF4-FFF2-40B4-BE49-F238E27FC236}">
                  <a16:creationId xmlns:a16="http://schemas.microsoft.com/office/drawing/2014/main" id="{60ACB87A-7047-CF67-9174-18864FAF40D2}"/>
                </a:ext>
              </a:extLst>
            </p:cNvPr>
            <p:cNvSpPr txBox="1"/>
            <p:nvPr/>
          </p:nvSpPr>
          <p:spPr>
            <a:xfrm>
              <a:off x="2545908" y="2062369"/>
              <a:ext cx="8828335" cy="612000"/>
            </a:xfrm>
            <a:prstGeom prst="rect">
              <a:avLst/>
            </a:prstGeom>
            <a:solidFill>
              <a:srgbClr val="E94520"/>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chemeClr val="bg1"/>
                  </a:solidFill>
                  <a:latin typeface="MS PGothic" panose="020B0600070205080204" pitchFamily="34" charset="-128"/>
                  <a:ea typeface="MS PGothic" panose="020B0600070205080204" pitchFamily="34" charset="-128"/>
                </a:rPr>
                <a:t>　世の中のニーズを考える</a:t>
              </a:r>
            </a:p>
          </p:txBody>
        </p:sp>
        <p:sp>
          <p:nvSpPr>
            <p:cNvPr id="8" name="テキスト ボックス 7">
              <a:extLst>
                <a:ext uri="{FF2B5EF4-FFF2-40B4-BE49-F238E27FC236}">
                  <a16:creationId xmlns:a16="http://schemas.microsoft.com/office/drawing/2014/main" id="{EFEDD8AB-42E8-AFCF-8BFF-10B935077538}"/>
                </a:ext>
              </a:extLst>
            </p:cNvPr>
            <p:cNvSpPr txBox="1"/>
            <p:nvPr/>
          </p:nvSpPr>
          <p:spPr>
            <a:xfrm>
              <a:off x="2545908" y="4412128"/>
              <a:ext cx="8828335" cy="612000"/>
            </a:xfrm>
            <a:prstGeom prst="rect">
              <a:avLst/>
            </a:prstGeom>
            <a:solidFill>
              <a:srgbClr val="FCE8E8"/>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chemeClr val="tx1"/>
                  </a:solidFill>
                  <a:latin typeface="MS PGothic" panose="020B0600070205080204" pitchFamily="34" charset="-128"/>
                  <a:ea typeface="MS PGothic" panose="020B0600070205080204" pitchFamily="34" charset="-128"/>
                </a:rPr>
                <a:t>　ビジネスプランを発表</a:t>
              </a:r>
              <a:r>
                <a:rPr lang="ja-JP" altLang="en-US" sz="2400" b="1" dirty="0">
                  <a:latin typeface="MS PGothic" panose="020B0600070205080204" pitchFamily="34" charset="-128"/>
                  <a:ea typeface="MS PGothic" panose="020B0600070205080204" pitchFamily="34" charset="-128"/>
                </a:rPr>
                <a:t>する</a:t>
              </a:r>
              <a:endPar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endParaRPr>
            </a:p>
          </p:txBody>
        </p:sp>
        <p:sp>
          <p:nvSpPr>
            <p:cNvPr id="9" name="テキスト ボックス 8">
              <a:extLst>
                <a:ext uri="{FF2B5EF4-FFF2-40B4-BE49-F238E27FC236}">
                  <a16:creationId xmlns:a16="http://schemas.microsoft.com/office/drawing/2014/main" id="{3D0C07C4-7E02-5210-B735-7074A2A77FAA}"/>
                </a:ext>
              </a:extLst>
            </p:cNvPr>
            <p:cNvSpPr txBox="1"/>
            <p:nvPr/>
          </p:nvSpPr>
          <p:spPr>
            <a:xfrm>
              <a:off x="2545908" y="3628875"/>
              <a:ext cx="8828335" cy="612000"/>
            </a:xfrm>
            <a:prstGeom prst="rect">
              <a:avLst/>
            </a:prstGeom>
            <a:solidFill>
              <a:srgbClr val="FCE8E8"/>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chemeClr val="tx1"/>
                  </a:solidFill>
                  <a:latin typeface="MS PGothic" panose="020B0600070205080204" pitchFamily="34" charset="-128"/>
                  <a:ea typeface="MS PGothic" panose="020B0600070205080204" pitchFamily="34" charset="-128"/>
                </a:rPr>
                <a:t>　先行事例調査</a:t>
              </a:r>
              <a:r>
                <a:rPr lang="ja-JP" altLang="en-US" sz="2400" b="1" dirty="0">
                  <a:latin typeface="MS PGothic" panose="020B0600070205080204" pitchFamily="34" charset="-128"/>
                  <a:ea typeface="MS PGothic" panose="020B0600070205080204" pitchFamily="34" charset="-128"/>
                </a:rPr>
                <a:t>を実施する</a:t>
              </a:r>
              <a:endPar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endParaRPr>
            </a:p>
          </p:txBody>
        </p:sp>
        <p:grpSp>
          <p:nvGrpSpPr>
            <p:cNvPr id="10" name="グループ化 9">
              <a:extLst>
                <a:ext uri="{FF2B5EF4-FFF2-40B4-BE49-F238E27FC236}">
                  <a16:creationId xmlns:a16="http://schemas.microsoft.com/office/drawing/2014/main" id="{D85761DF-B573-7CC7-632D-CE179A63D233}"/>
                </a:ext>
              </a:extLst>
            </p:cNvPr>
            <p:cNvGrpSpPr/>
            <p:nvPr/>
          </p:nvGrpSpPr>
          <p:grpSpPr>
            <a:xfrm>
              <a:off x="816556" y="1347517"/>
              <a:ext cx="1704260" cy="475199"/>
              <a:chOff x="1017346" y="-391775"/>
              <a:chExt cx="1704260" cy="475199"/>
            </a:xfrm>
          </p:grpSpPr>
          <p:grpSp>
            <p:nvGrpSpPr>
              <p:cNvPr id="31" name="グループ化 30">
                <a:extLst>
                  <a:ext uri="{FF2B5EF4-FFF2-40B4-BE49-F238E27FC236}">
                    <a16:creationId xmlns:a16="http://schemas.microsoft.com/office/drawing/2014/main" id="{78BC541C-83FB-9C9A-71C3-1718E0A49CC9}"/>
                  </a:ext>
                </a:extLst>
              </p:cNvPr>
              <p:cNvGrpSpPr/>
              <p:nvPr/>
            </p:nvGrpSpPr>
            <p:grpSpPr>
              <a:xfrm>
                <a:off x="1017346" y="-391775"/>
                <a:ext cx="1578509" cy="475199"/>
                <a:chOff x="-851918" y="1088727"/>
                <a:chExt cx="1264863" cy="380778"/>
              </a:xfrm>
            </p:grpSpPr>
            <p:sp>
              <p:nvSpPr>
                <p:cNvPr id="33" name="正方形/長方形 32">
                  <a:extLst>
                    <a:ext uri="{FF2B5EF4-FFF2-40B4-BE49-F238E27FC236}">
                      <a16:creationId xmlns:a16="http://schemas.microsoft.com/office/drawing/2014/main" id="{319CA2FD-B722-E012-D824-1F383F2B2790}"/>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１</a:t>
                  </a:r>
                  <a:r>
                    <a:rPr kumimoji="1" lang="ja-JP" altLang="en-US" sz="2000" dirty="0">
                      <a:solidFill>
                        <a:schemeClr val="tx1">
                          <a:lumMod val="75000"/>
                          <a:lumOff val="25000"/>
                        </a:schemeClr>
                      </a:solidFill>
                      <a:latin typeface="+mn-ea"/>
                    </a:rPr>
                    <a:t>時間目</a:t>
                  </a:r>
                </a:p>
              </p:txBody>
            </p:sp>
            <p:sp>
              <p:nvSpPr>
                <p:cNvPr id="34" name="二等辺三角形 33">
                  <a:extLst>
                    <a:ext uri="{FF2B5EF4-FFF2-40B4-BE49-F238E27FC236}">
                      <a16:creationId xmlns:a16="http://schemas.microsoft.com/office/drawing/2014/main" id="{0D90D1F5-8D6F-DF56-4E91-CCC5C31F54E9}"/>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二等辺三角形 31">
                <a:extLst>
                  <a:ext uri="{FF2B5EF4-FFF2-40B4-BE49-F238E27FC236}">
                    <a16:creationId xmlns:a16="http://schemas.microsoft.com/office/drawing/2014/main" id="{BB0BBD7A-2589-F68D-18B0-54917342F5E7}"/>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6155E6D2-AC62-8E58-E011-36E6F1447C72}"/>
                </a:ext>
              </a:extLst>
            </p:cNvPr>
            <p:cNvGrpSpPr/>
            <p:nvPr/>
          </p:nvGrpSpPr>
          <p:grpSpPr>
            <a:xfrm>
              <a:off x="816556" y="4480529"/>
              <a:ext cx="1704260" cy="475199"/>
              <a:chOff x="1017346" y="-391775"/>
              <a:chExt cx="1704260" cy="475199"/>
            </a:xfrm>
          </p:grpSpPr>
          <p:grpSp>
            <p:nvGrpSpPr>
              <p:cNvPr id="27" name="グループ化 26">
                <a:extLst>
                  <a:ext uri="{FF2B5EF4-FFF2-40B4-BE49-F238E27FC236}">
                    <a16:creationId xmlns:a16="http://schemas.microsoft.com/office/drawing/2014/main" id="{DCF55B9D-999C-5D2A-EBD9-B3774F671A31}"/>
                  </a:ext>
                </a:extLst>
              </p:cNvPr>
              <p:cNvGrpSpPr/>
              <p:nvPr/>
            </p:nvGrpSpPr>
            <p:grpSpPr>
              <a:xfrm>
                <a:off x="1017346" y="-391775"/>
                <a:ext cx="1578509" cy="475199"/>
                <a:chOff x="-851918" y="1088727"/>
                <a:chExt cx="1264863" cy="380778"/>
              </a:xfrm>
            </p:grpSpPr>
            <p:sp>
              <p:nvSpPr>
                <p:cNvPr id="29" name="正方形/長方形 28">
                  <a:extLst>
                    <a:ext uri="{FF2B5EF4-FFF2-40B4-BE49-F238E27FC236}">
                      <a16:creationId xmlns:a16="http://schemas.microsoft.com/office/drawing/2014/main" id="{ABE4A67C-AB6B-38B1-E483-1A7721C77919}"/>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５</a:t>
                  </a:r>
                  <a:r>
                    <a:rPr kumimoji="1" lang="ja-JP" altLang="en-US" sz="2000" dirty="0">
                      <a:solidFill>
                        <a:schemeClr val="tx1">
                          <a:lumMod val="75000"/>
                          <a:lumOff val="25000"/>
                        </a:schemeClr>
                      </a:solidFill>
                      <a:latin typeface="+mn-ea"/>
                    </a:rPr>
                    <a:t>時間目</a:t>
                  </a:r>
                </a:p>
              </p:txBody>
            </p:sp>
            <p:sp>
              <p:nvSpPr>
                <p:cNvPr id="30" name="二等辺三角形 29">
                  <a:extLst>
                    <a:ext uri="{FF2B5EF4-FFF2-40B4-BE49-F238E27FC236}">
                      <a16:creationId xmlns:a16="http://schemas.microsoft.com/office/drawing/2014/main" id="{DD87EC8B-26D5-922F-8FB3-247DEC13BE81}"/>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二等辺三角形 27">
                <a:extLst>
                  <a:ext uri="{FF2B5EF4-FFF2-40B4-BE49-F238E27FC236}">
                    <a16:creationId xmlns:a16="http://schemas.microsoft.com/office/drawing/2014/main" id="{9AB6D2E5-BA11-7C01-AB96-E93EB4B14347}"/>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C7802D39-E3EE-389A-09FC-9EB833097BF0}"/>
                </a:ext>
              </a:extLst>
            </p:cNvPr>
            <p:cNvGrpSpPr/>
            <p:nvPr/>
          </p:nvGrpSpPr>
          <p:grpSpPr>
            <a:xfrm>
              <a:off x="816556" y="2914023"/>
              <a:ext cx="1704260" cy="475199"/>
              <a:chOff x="1017346" y="-391775"/>
              <a:chExt cx="1704260" cy="475199"/>
            </a:xfrm>
          </p:grpSpPr>
          <p:grpSp>
            <p:nvGrpSpPr>
              <p:cNvPr id="23" name="グループ化 22">
                <a:extLst>
                  <a:ext uri="{FF2B5EF4-FFF2-40B4-BE49-F238E27FC236}">
                    <a16:creationId xmlns:a16="http://schemas.microsoft.com/office/drawing/2014/main" id="{1D55A692-6280-1CF2-25AB-E4848723AB97}"/>
                  </a:ext>
                </a:extLst>
              </p:cNvPr>
              <p:cNvGrpSpPr/>
              <p:nvPr/>
            </p:nvGrpSpPr>
            <p:grpSpPr>
              <a:xfrm>
                <a:off x="1017346" y="-391775"/>
                <a:ext cx="1578509" cy="475199"/>
                <a:chOff x="-851918" y="1088727"/>
                <a:chExt cx="1264863" cy="380778"/>
              </a:xfrm>
            </p:grpSpPr>
            <p:sp>
              <p:nvSpPr>
                <p:cNvPr id="25" name="正方形/長方形 24">
                  <a:extLst>
                    <a:ext uri="{FF2B5EF4-FFF2-40B4-BE49-F238E27FC236}">
                      <a16:creationId xmlns:a16="http://schemas.microsoft.com/office/drawing/2014/main" id="{419BCC6B-5099-30B0-DEB1-EA764E3C155C}"/>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３</a:t>
                  </a:r>
                  <a:r>
                    <a:rPr kumimoji="1" lang="ja-JP" altLang="en-US" sz="2000" dirty="0">
                      <a:solidFill>
                        <a:schemeClr val="tx1">
                          <a:lumMod val="75000"/>
                          <a:lumOff val="25000"/>
                        </a:schemeClr>
                      </a:solidFill>
                      <a:latin typeface="+mn-ea"/>
                    </a:rPr>
                    <a:t>時間目</a:t>
                  </a:r>
                </a:p>
              </p:txBody>
            </p:sp>
            <p:sp>
              <p:nvSpPr>
                <p:cNvPr id="26" name="二等辺三角形 25">
                  <a:extLst>
                    <a:ext uri="{FF2B5EF4-FFF2-40B4-BE49-F238E27FC236}">
                      <a16:creationId xmlns:a16="http://schemas.microsoft.com/office/drawing/2014/main" id="{F0E332E1-561F-11FE-E69F-B69BB4D16D70}"/>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二等辺三角形 23">
                <a:extLst>
                  <a:ext uri="{FF2B5EF4-FFF2-40B4-BE49-F238E27FC236}">
                    <a16:creationId xmlns:a16="http://schemas.microsoft.com/office/drawing/2014/main" id="{2EAFC3A3-CA70-E142-63D8-466BCBE8E43C}"/>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6946F2E2-040A-A56E-B11C-5A4C11DA5565}"/>
                </a:ext>
              </a:extLst>
            </p:cNvPr>
            <p:cNvGrpSpPr/>
            <p:nvPr/>
          </p:nvGrpSpPr>
          <p:grpSpPr>
            <a:xfrm>
              <a:off x="816556" y="3697276"/>
              <a:ext cx="1704260" cy="475199"/>
              <a:chOff x="1017346" y="-391775"/>
              <a:chExt cx="1704260" cy="475199"/>
            </a:xfrm>
          </p:grpSpPr>
          <p:grpSp>
            <p:nvGrpSpPr>
              <p:cNvPr id="19" name="グループ化 18">
                <a:extLst>
                  <a:ext uri="{FF2B5EF4-FFF2-40B4-BE49-F238E27FC236}">
                    <a16:creationId xmlns:a16="http://schemas.microsoft.com/office/drawing/2014/main" id="{F1B7483F-790F-4667-F683-A1A31C0860D6}"/>
                  </a:ext>
                </a:extLst>
              </p:cNvPr>
              <p:cNvGrpSpPr/>
              <p:nvPr/>
            </p:nvGrpSpPr>
            <p:grpSpPr>
              <a:xfrm>
                <a:off x="1017346" y="-391775"/>
                <a:ext cx="1578509" cy="475199"/>
                <a:chOff x="-851918" y="1088727"/>
                <a:chExt cx="1264863" cy="380778"/>
              </a:xfrm>
            </p:grpSpPr>
            <p:sp>
              <p:nvSpPr>
                <p:cNvPr id="21" name="正方形/長方形 20">
                  <a:extLst>
                    <a:ext uri="{FF2B5EF4-FFF2-40B4-BE49-F238E27FC236}">
                      <a16:creationId xmlns:a16="http://schemas.microsoft.com/office/drawing/2014/main" id="{3FFBF908-285A-DB0A-2BAF-9F82B4F1393F}"/>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４</a:t>
                  </a:r>
                  <a:r>
                    <a:rPr kumimoji="1" lang="ja-JP" altLang="en-US" sz="2000" dirty="0">
                      <a:solidFill>
                        <a:schemeClr val="tx1">
                          <a:lumMod val="75000"/>
                          <a:lumOff val="25000"/>
                        </a:schemeClr>
                      </a:solidFill>
                      <a:latin typeface="+mn-ea"/>
                    </a:rPr>
                    <a:t>時間目</a:t>
                  </a:r>
                </a:p>
              </p:txBody>
            </p:sp>
            <p:sp>
              <p:nvSpPr>
                <p:cNvPr id="22" name="二等辺三角形 21">
                  <a:extLst>
                    <a:ext uri="{FF2B5EF4-FFF2-40B4-BE49-F238E27FC236}">
                      <a16:creationId xmlns:a16="http://schemas.microsoft.com/office/drawing/2014/main" id="{344BDD38-04CF-A4D1-CD78-31EB2E5B0F5F}"/>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二等辺三角形 19">
                <a:extLst>
                  <a:ext uri="{FF2B5EF4-FFF2-40B4-BE49-F238E27FC236}">
                    <a16:creationId xmlns:a16="http://schemas.microsoft.com/office/drawing/2014/main" id="{27644DFE-6B3E-2930-67A0-3FF12D8D6982}"/>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172F5A6C-A9A3-BD03-7DDB-2432C13082D1}"/>
                </a:ext>
              </a:extLst>
            </p:cNvPr>
            <p:cNvGrpSpPr/>
            <p:nvPr/>
          </p:nvGrpSpPr>
          <p:grpSpPr>
            <a:xfrm>
              <a:off x="816556" y="2130770"/>
              <a:ext cx="1704260" cy="475199"/>
              <a:chOff x="1017346" y="-391775"/>
              <a:chExt cx="1704260" cy="475199"/>
            </a:xfrm>
          </p:grpSpPr>
          <p:grpSp>
            <p:nvGrpSpPr>
              <p:cNvPr id="15" name="グループ化 14">
                <a:extLst>
                  <a:ext uri="{FF2B5EF4-FFF2-40B4-BE49-F238E27FC236}">
                    <a16:creationId xmlns:a16="http://schemas.microsoft.com/office/drawing/2014/main" id="{407A4D3F-A691-AFBA-B5AF-B8B682618956}"/>
                  </a:ext>
                </a:extLst>
              </p:cNvPr>
              <p:cNvGrpSpPr/>
              <p:nvPr/>
            </p:nvGrpSpPr>
            <p:grpSpPr>
              <a:xfrm>
                <a:off x="1017346" y="-391775"/>
                <a:ext cx="1578509" cy="475199"/>
                <a:chOff x="-851918" y="1088727"/>
                <a:chExt cx="1264863" cy="380778"/>
              </a:xfrm>
            </p:grpSpPr>
            <p:sp>
              <p:nvSpPr>
                <p:cNvPr id="17" name="正方形/長方形 16">
                  <a:extLst>
                    <a:ext uri="{FF2B5EF4-FFF2-40B4-BE49-F238E27FC236}">
                      <a16:creationId xmlns:a16="http://schemas.microsoft.com/office/drawing/2014/main" id="{2C3FD985-A507-973B-758E-55562C10FD81}"/>
                    </a:ext>
                  </a:extLst>
                </p:cNvPr>
                <p:cNvSpPr/>
                <p:nvPr/>
              </p:nvSpPr>
              <p:spPr>
                <a:xfrm>
                  <a:off x="-851918" y="1088727"/>
                  <a:ext cx="1097598" cy="380778"/>
                </a:xfrm>
                <a:prstGeom prst="rect">
                  <a:avLst/>
                </a:prstGeom>
                <a:solidFill>
                  <a:schemeClr val="bg1"/>
                </a:solidFill>
                <a:ln w="3175">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E94520"/>
                      </a:solidFill>
                      <a:latin typeface="+mn-ea"/>
                    </a:rPr>
                    <a:t>２</a:t>
                  </a:r>
                  <a:r>
                    <a:rPr kumimoji="1" lang="ja-JP" altLang="en-US" sz="2000" b="1" dirty="0">
                      <a:solidFill>
                        <a:srgbClr val="E94520"/>
                      </a:solidFill>
                      <a:latin typeface="+mn-ea"/>
                    </a:rPr>
                    <a:t>時間目</a:t>
                  </a:r>
                </a:p>
              </p:txBody>
            </p:sp>
            <p:sp>
              <p:nvSpPr>
                <p:cNvPr id="18" name="二等辺三角形 17">
                  <a:extLst>
                    <a:ext uri="{FF2B5EF4-FFF2-40B4-BE49-F238E27FC236}">
                      <a16:creationId xmlns:a16="http://schemas.microsoft.com/office/drawing/2014/main" id="{8A5D8ABA-2DFB-8CD4-8F1C-05709529F80E}"/>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二等辺三角形 15">
                <a:extLst>
                  <a:ext uri="{FF2B5EF4-FFF2-40B4-BE49-F238E27FC236}">
                    <a16:creationId xmlns:a16="http://schemas.microsoft.com/office/drawing/2014/main" id="{75230411-4A31-00BF-64F6-2BC6D33F07F1}"/>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464344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1291B-FB1F-60D9-50B5-C776E38C35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D523603-8D5B-FA58-411F-C2CDF0442041}"/>
              </a:ext>
            </a:extLst>
          </p:cNvPr>
          <p:cNvSpPr>
            <a:spLocks noGrp="1"/>
          </p:cNvSpPr>
          <p:nvPr>
            <p:ph type="title"/>
          </p:nvPr>
        </p:nvSpPr>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[3] </a:t>
            </a:r>
            <a:r>
              <a:rPr lang="ja-JP" altLang="en-US">
                <a:latin typeface="MS PGothic" panose="020B0600070205080204" pitchFamily="34" charset="-128"/>
                <a:ea typeface="MS PGothic" panose="020B0600070205080204" pitchFamily="34" charset="-128"/>
              </a:rPr>
              <a:t>チーム</a:t>
            </a:r>
            <a:r>
              <a:rPr lang="ja-JP" altLang="en-US" dirty="0">
                <a:latin typeface="MS PGothic" panose="020B0600070205080204" pitchFamily="34" charset="-128"/>
                <a:ea typeface="MS PGothic" panose="020B0600070205080204" pitchFamily="34" charset="-128"/>
              </a:rPr>
              <a:t>でアイデア</a:t>
            </a:r>
            <a:r>
              <a:rPr lang="ja-JP" altLang="en-US">
                <a:latin typeface="MS PGothic" panose="020B0600070205080204" pitchFamily="34" charset="-128"/>
                <a:ea typeface="MS PGothic" panose="020B0600070205080204" pitchFamily="34" charset="-128"/>
              </a:rPr>
              <a:t>を考える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10</a:t>
            </a:r>
            <a:r>
              <a:rPr lang="ja-JP" altLang="en-US">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4" name="角丸四角形 3">
            <a:extLst>
              <a:ext uri="{FF2B5EF4-FFF2-40B4-BE49-F238E27FC236}">
                <a16:creationId xmlns:a16="http://schemas.microsoft.com/office/drawing/2014/main" id="{C5835ED6-E2F1-C75D-D13F-04A2B9183D47}"/>
              </a:ext>
            </a:extLst>
          </p:cNvPr>
          <p:cNvSpPr/>
          <p:nvPr/>
        </p:nvSpPr>
        <p:spPr>
          <a:xfrm>
            <a:off x="1031631" y="2165467"/>
            <a:ext cx="10128738" cy="2468878"/>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チームでアイデアを考える</a:t>
            </a:r>
          </a:p>
        </p:txBody>
      </p:sp>
      <p:pic>
        <p:nvPicPr>
          <p:cNvPr id="5" name="図 4" descr="ランプ, 光 が含まれている画像&#10;&#10;自動的に生成された説明">
            <a:extLst>
              <a:ext uri="{FF2B5EF4-FFF2-40B4-BE49-F238E27FC236}">
                <a16:creationId xmlns:a16="http://schemas.microsoft.com/office/drawing/2014/main" id="{A6C94557-766A-A56B-4D83-B39E854C6F1C}"/>
              </a:ext>
            </a:extLst>
          </p:cNvPr>
          <p:cNvPicPr>
            <a:picLocks noChangeAspect="1"/>
          </p:cNvPicPr>
          <p:nvPr/>
        </p:nvPicPr>
        <p:blipFill>
          <a:blip r:embed="rId2"/>
          <a:srcRect l="30676" t="29565" r="30290" b="26184"/>
          <a:stretch/>
        </p:blipFill>
        <p:spPr>
          <a:xfrm>
            <a:off x="9301983" y="3432258"/>
            <a:ext cx="2457865" cy="2786390"/>
          </a:xfrm>
          <a:prstGeom prst="rect">
            <a:avLst/>
          </a:prstGeom>
        </p:spPr>
      </p:pic>
      <p:sp>
        <p:nvSpPr>
          <p:cNvPr id="6" name="テキスト ボックス 5">
            <a:extLst>
              <a:ext uri="{FF2B5EF4-FFF2-40B4-BE49-F238E27FC236}">
                <a16:creationId xmlns:a16="http://schemas.microsoft.com/office/drawing/2014/main" id="{2A22C5B9-0D8B-A002-A9EB-B8768123BC11}"/>
              </a:ext>
            </a:extLst>
          </p:cNvPr>
          <p:cNvSpPr txBox="1"/>
          <p:nvPr/>
        </p:nvSpPr>
        <p:spPr>
          <a:xfrm>
            <a:off x="1031631" y="4966910"/>
            <a:ext cx="8094748" cy="369332"/>
          </a:xfrm>
          <a:prstGeom prst="rect">
            <a:avLst/>
          </a:prstGeom>
          <a:noFill/>
        </p:spPr>
        <p:txBody>
          <a:bodyPr wrap="square" rtlCol="0">
            <a:spAutoFit/>
          </a:bodyPr>
          <a:lstStyle/>
          <a:p>
            <a:r>
              <a:rPr lang="en-US" altLang="ja-JP" dirty="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個人で取り組む場合は、個人でアイデアを考えましょう。</a:t>
            </a:r>
          </a:p>
        </p:txBody>
      </p:sp>
    </p:spTree>
    <p:extLst>
      <p:ext uri="{BB962C8B-B14F-4D97-AF65-F5344CB8AC3E}">
        <p14:creationId xmlns:p14="http://schemas.microsoft.com/office/powerpoint/2010/main" val="2836178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0CBF3-7FC0-831C-D089-7C5C957A08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C7993D7-18B0-E44E-BC16-D37E7CB03775}"/>
              </a:ext>
            </a:extLst>
          </p:cNvPr>
          <p:cNvSpPr>
            <a:spLocks noGrp="1"/>
          </p:cNvSpPr>
          <p:nvPr>
            <p:ph type="title"/>
          </p:nvPr>
        </p:nvSpPr>
        <p:spPr>
          <a:xfrm>
            <a:off x="351692" y="353962"/>
            <a:ext cx="11488616" cy="588227"/>
          </a:xfrm>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[3] </a:t>
            </a:r>
            <a:r>
              <a:rPr lang="ja-JP" altLang="en-US">
                <a:latin typeface="MS PGothic" panose="020B0600070205080204" pitchFamily="34" charset="-128"/>
                <a:ea typeface="MS PGothic" panose="020B0600070205080204" pitchFamily="34" charset="-128"/>
              </a:rPr>
              <a:t>チーム</a:t>
            </a:r>
            <a:r>
              <a:rPr lang="ja-JP" altLang="en-US" dirty="0">
                <a:latin typeface="MS PGothic" panose="020B0600070205080204" pitchFamily="34" charset="-128"/>
                <a:ea typeface="MS PGothic" panose="020B0600070205080204" pitchFamily="34" charset="-128"/>
              </a:rPr>
              <a:t>でアイデア</a:t>
            </a:r>
            <a:r>
              <a:rPr lang="ja-JP" altLang="en-US">
                <a:latin typeface="MS PGothic" panose="020B0600070205080204" pitchFamily="34" charset="-128"/>
                <a:ea typeface="MS PGothic" panose="020B0600070205080204" pitchFamily="34" charset="-128"/>
              </a:rPr>
              <a:t>を考える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10</a:t>
            </a:r>
            <a:r>
              <a:rPr lang="ja-JP" altLang="en-US">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5" name="テキスト ボックス 4">
            <a:extLst>
              <a:ext uri="{FF2B5EF4-FFF2-40B4-BE49-F238E27FC236}">
                <a16:creationId xmlns:a16="http://schemas.microsoft.com/office/drawing/2014/main" id="{B96A7F02-EF0A-95F8-D474-F107F536F2F3}"/>
              </a:ext>
            </a:extLst>
          </p:cNvPr>
          <p:cNvSpPr txBox="1"/>
          <p:nvPr/>
        </p:nvSpPr>
        <p:spPr>
          <a:xfrm>
            <a:off x="10761784" y="457575"/>
            <a:ext cx="945992" cy="381000"/>
          </a:xfrm>
          <a:prstGeom prst="rect">
            <a:avLst/>
          </a:prstGeom>
          <a:solidFill>
            <a:schemeClr val="bg1"/>
          </a:solidFill>
          <a:ln w="28575">
            <a:noFill/>
          </a:ln>
        </p:spPr>
        <p:txBody>
          <a:bodyPr wrap="square" anchor="ctr" anchorCtr="0">
            <a:noAutofit/>
          </a:bodyPr>
          <a:lstStyle/>
          <a:p>
            <a:pPr algn="ctr"/>
            <a:r>
              <a:rPr kumimoji="1" lang="ja-JP" altLang="en-US" sz="1600" b="1" dirty="0">
                <a:solidFill>
                  <a:schemeClr val="tx1"/>
                </a:solidFill>
                <a:latin typeface="MS PGothic" panose="020B0600070205080204" pitchFamily="34" charset="-128"/>
                <a:ea typeface="MS PGothic" panose="020B0600070205080204" pitchFamily="34" charset="-128"/>
              </a:rPr>
              <a:t>記入例</a:t>
            </a:r>
          </a:p>
        </p:txBody>
      </p:sp>
      <p:sp>
        <p:nvSpPr>
          <p:cNvPr id="11" name="正方形/長方形 10">
            <a:extLst>
              <a:ext uri="{FF2B5EF4-FFF2-40B4-BE49-F238E27FC236}">
                <a16:creationId xmlns:a16="http://schemas.microsoft.com/office/drawing/2014/main" id="{ABED0115-D94E-5070-394C-8B9C0D897E5D}"/>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BC0</a:t>
            </a:r>
            <a:r>
              <a:rPr lang="en-US" altLang="ja-JP" sz="1400" b="1" dirty="0">
                <a:solidFill>
                  <a:schemeClr val="bg1"/>
                </a:solidFill>
                <a:latin typeface="MS PGothic" panose="020B0600070205080204" pitchFamily="34" charset="-128"/>
                <a:ea typeface="MS PGothic" panose="020B0600070205080204" pitchFamily="34" charset="-128"/>
              </a:rPr>
              <a:t>2</a:t>
            </a:r>
            <a:r>
              <a:rPr lang="pt-PT" altLang="ja-JP" sz="1400" b="1" dirty="0">
                <a:solidFill>
                  <a:schemeClr val="bg1"/>
                </a:solidFill>
                <a:latin typeface="MS PGothic" panose="020B0600070205080204" pitchFamily="34" charset="-128"/>
                <a:ea typeface="MS PGothic" panose="020B0600070205080204" pitchFamily="34" charset="-128"/>
              </a:rPr>
              <a:t>-①-</a:t>
            </a:r>
            <a:r>
              <a:rPr lang="en-US" altLang="ja-JP" sz="1400" b="1" dirty="0">
                <a:solidFill>
                  <a:schemeClr val="bg1"/>
                </a:solidFill>
                <a:latin typeface="MS PGothic" panose="020B0600070205080204" pitchFamily="34" charset="-128"/>
                <a:ea typeface="MS PGothic" panose="020B0600070205080204" pitchFamily="34" charset="-128"/>
              </a:rPr>
              <a:t>2</a:t>
            </a:r>
            <a:endParaRPr lang="pt-PT" altLang="ja-JP" sz="1400" b="1" dirty="0">
              <a:solidFill>
                <a:schemeClr val="bg1"/>
              </a:solidFill>
              <a:latin typeface="MS PGothic" panose="020B0600070205080204" pitchFamily="34" charset="-128"/>
              <a:ea typeface="MS PGothic" panose="020B0600070205080204" pitchFamily="34" charset="-128"/>
            </a:endParaRPr>
          </a:p>
        </p:txBody>
      </p:sp>
      <p:sp>
        <p:nvSpPr>
          <p:cNvPr id="13" name="テキスト ボックス 12">
            <a:extLst>
              <a:ext uri="{FF2B5EF4-FFF2-40B4-BE49-F238E27FC236}">
                <a16:creationId xmlns:a16="http://schemas.microsoft.com/office/drawing/2014/main" id="{259338A9-16EF-691F-ECA9-7923671E9D9F}"/>
              </a:ext>
            </a:extLst>
          </p:cNvPr>
          <p:cNvSpPr txBox="1"/>
          <p:nvPr/>
        </p:nvSpPr>
        <p:spPr>
          <a:xfrm>
            <a:off x="327082" y="1099060"/>
            <a:ext cx="11542644" cy="523220"/>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ニーズを満たすアイデアを考える。</a:t>
            </a:r>
          </a:p>
        </p:txBody>
      </p:sp>
      <p:grpSp>
        <p:nvGrpSpPr>
          <p:cNvPr id="4" name="グループ化 3">
            <a:extLst>
              <a:ext uri="{FF2B5EF4-FFF2-40B4-BE49-F238E27FC236}">
                <a16:creationId xmlns:a16="http://schemas.microsoft.com/office/drawing/2014/main" id="{430B2541-A4BF-F86C-AE57-E9B286F4E8B5}"/>
              </a:ext>
            </a:extLst>
          </p:cNvPr>
          <p:cNvGrpSpPr/>
          <p:nvPr/>
        </p:nvGrpSpPr>
        <p:grpSpPr>
          <a:xfrm>
            <a:off x="839788" y="1767597"/>
            <a:ext cx="10945868" cy="4227279"/>
            <a:chOff x="839788" y="1767597"/>
            <a:chExt cx="10945868" cy="4227279"/>
          </a:xfrm>
        </p:grpSpPr>
        <p:sp>
          <p:nvSpPr>
            <p:cNvPr id="6" name="テキスト ボックス 5">
              <a:extLst>
                <a:ext uri="{FF2B5EF4-FFF2-40B4-BE49-F238E27FC236}">
                  <a16:creationId xmlns:a16="http://schemas.microsoft.com/office/drawing/2014/main" id="{A5E730CB-F0D5-523B-C689-4E3EEBC660D4}"/>
                </a:ext>
              </a:extLst>
            </p:cNvPr>
            <p:cNvSpPr txBox="1"/>
            <p:nvPr/>
          </p:nvSpPr>
          <p:spPr>
            <a:xfrm>
              <a:off x="2434857" y="4710151"/>
              <a:ext cx="7208873" cy="338554"/>
            </a:xfrm>
            <a:prstGeom prst="rect">
              <a:avLst/>
            </a:prstGeom>
            <a:solidFill>
              <a:srgbClr val="E6E6E6"/>
            </a:solidFill>
          </p:spPr>
          <p:txBody>
            <a:bodyPr wrap="square" lIns="0" rIns="0" rtlCol="0">
              <a:spAutoFit/>
            </a:bodyPr>
            <a:lstStyle/>
            <a:p>
              <a:pPr algn="ctr"/>
              <a:r>
                <a:rPr lang="ja-JP" altLang="en-US" sz="1600" b="1" dirty="0">
                  <a:latin typeface="MS PGothic" panose="020B0600070205080204" pitchFamily="34" charset="-128"/>
                  <a:ea typeface="MS PGothic" panose="020B0600070205080204" pitchFamily="34" charset="-128"/>
                </a:rPr>
                <a:t>このアイデアが実現できれば解決できて喜んでもらえるのではないか？</a:t>
              </a:r>
            </a:p>
          </p:txBody>
        </p:sp>
        <p:grpSp>
          <p:nvGrpSpPr>
            <p:cNvPr id="7" name="グループ化 6">
              <a:extLst>
                <a:ext uri="{FF2B5EF4-FFF2-40B4-BE49-F238E27FC236}">
                  <a16:creationId xmlns:a16="http://schemas.microsoft.com/office/drawing/2014/main" id="{CA4C5204-7850-9B1C-1E9F-22B09E41F554}"/>
                </a:ext>
              </a:extLst>
            </p:cNvPr>
            <p:cNvGrpSpPr/>
            <p:nvPr/>
          </p:nvGrpSpPr>
          <p:grpSpPr>
            <a:xfrm>
              <a:off x="2434857" y="5058876"/>
              <a:ext cx="9350799" cy="935999"/>
              <a:chOff x="2434857" y="5058876"/>
              <a:chExt cx="9350799" cy="935999"/>
            </a:xfrm>
          </p:grpSpPr>
          <p:sp>
            <p:nvSpPr>
              <p:cNvPr id="36" name="正方形/長方形 35">
                <a:extLst>
                  <a:ext uri="{FF2B5EF4-FFF2-40B4-BE49-F238E27FC236}">
                    <a16:creationId xmlns:a16="http://schemas.microsoft.com/office/drawing/2014/main" id="{DC86065F-8F5B-3A95-D1EF-8E92A1B07900}"/>
                  </a:ext>
                </a:extLst>
              </p:cNvPr>
              <p:cNvSpPr/>
              <p:nvPr/>
            </p:nvSpPr>
            <p:spPr>
              <a:xfrm>
                <a:off x="2434857" y="5058876"/>
                <a:ext cx="7208873" cy="935999"/>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rPr>
                  <a:t>そこで</a:t>
                </a:r>
                <a:endParaRPr kumimoji="1" lang="en-US" altLang="ja-JP" sz="12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防音の個室型自習室サービス</a:t>
                </a:r>
                <a:endParaRPr kumimoji="1" lang="en-US" altLang="ja-JP"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p:txBody>
          </p:sp>
          <p:sp>
            <p:nvSpPr>
              <p:cNvPr id="37" name="テキスト ボックス 36">
                <a:extLst>
                  <a:ext uri="{FF2B5EF4-FFF2-40B4-BE49-F238E27FC236}">
                    <a16:creationId xmlns:a16="http://schemas.microsoft.com/office/drawing/2014/main" id="{F3A0DA3C-F24C-E57F-B709-77057AC9C50D}"/>
                  </a:ext>
                </a:extLst>
              </p:cNvPr>
              <p:cNvSpPr txBox="1"/>
              <p:nvPr/>
            </p:nvSpPr>
            <p:spPr>
              <a:xfrm>
                <a:off x="9724399" y="5126766"/>
                <a:ext cx="2061257" cy="800218"/>
              </a:xfrm>
              <a:prstGeom prst="rect">
                <a:avLst/>
              </a:prstGeom>
              <a:noFill/>
            </p:spPr>
            <p:txBody>
              <a:bodyPr wrap="square" rtlCol="0" anchor="ctr">
                <a:spAutoFit/>
              </a:bodyPr>
              <a:lstStyle/>
              <a:p>
                <a:r>
                  <a:rPr kumimoji="1" lang="ja-JP" altLang="en-US" sz="2200" b="1" dirty="0">
                    <a:latin typeface="MS PGothic" panose="020B0600070205080204" pitchFamily="34" charset="-128"/>
                    <a:ea typeface="MS PGothic" panose="020B0600070205080204" pitchFamily="34" charset="-128"/>
                  </a:rPr>
                  <a:t>で解決できる</a:t>
                </a:r>
                <a:endParaRPr kumimoji="1" lang="en-US" altLang="ja-JP" sz="2200" b="1" dirty="0">
                  <a:latin typeface="MS PGothic" panose="020B0600070205080204" pitchFamily="34" charset="-128"/>
                  <a:ea typeface="MS PGothic" panose="020B0600070205080204" pitchFamily="34" charset="-128"/>
                </a:endParaRPr>
              </a:p>
              <a:p>
                <a:r>
                  <a:rPr kumimoji="1" lang="ja-JP" altLang="en-US" sz="2200" b="1" dirty="0">
                    <a:latin typeface="MS PGothic" panose="020B0600070205080204" pitchFamily="34" charset="-128"/>
                    <a:ea typeface="MS PGothic" panose="020B0600070205080204" pitchFamily="34" charset="-128"/>
                  </a:rPr>
                  <a:t>と考える</a:t>
                </a:r>
              </a:p>
            </p:txBody>
          </p:sp>
        </p:grpSp>
        <p:sp>
          <p:nvSpPr>
            <p:cNvPr id="8" name="四角形: 角を丸くする 7">
              <a:extLst>
                <a:ext uri="{FF2B5EF4-FFF2-40B4-BE49-F238E27FC236}">
                  <a16:creationId xmlns:a16="http://schemas.microsoft.com/office/drawing/2014/main" id="{3D77A4E3-B238-05BB-1AD5-ED6622A88B82}"/>
                </a:ext>
              </a:extLst>
            </p:cNvPr>
            <p:cNvSpPr/>
            <p:nvPr/>
          </p:nvSpPr>
          <p:spPr>
            <a:xfrm>
              <a:off x="839788" y="5058877"/>
              <a:ext cx="1488742" cy="935999"/>
            </a:xfrm>
            <a:prstGeom prst="roundRect">
              <a:avLst>
                <a:gd name="adj" fmla="val 0"/>
              </a:avLst>
            </a:prstGeom>
            <a:solidFill>
              <a:schemeClr val="tx1"/>
            </a:solidFill>
            <a:ln>
              <a:noFill/>
            </a:ln>
            <a:effectLst>
              <a:outerShdw dist="88900" dir="2700000" algn="ctr" rotWithShape="0">
                <a:schemeClr val="bg2">
                  <a:lumMod val="90000"/>
                </a:schemeClr>
              </a:outerShdw>
            </a:effectLst>
          </p:spPr>
          <p:txBody>
            <a:bodyPr vert="horz" wrap="square" lIns="91440" tIns="45720" rIns="91440" bIns="45720" rtlCol="0" anchor="ctr">
              <a:noAutofit/>
            </a:bodyPr>
            <a:lstStyle/>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解決する</a:t>
              </a:r>
              <a:endParaRPr lang="en-US" altLang="ja-JP" sz="2200" b="1" dirty="0">
                <a:solidFill>
                  <a:schemeClr val="bg1"/>
                </a:solidFill>
                <a:latin typeface="MS PGothic" panose="020B0600070205080204" pitchFamily="34" charset="-128"/>
                <a:ea typeface="MS PGothic" panose="020B0600070205080204" pitchFamily="34" charset="-128"/>
                <a:cs typeface="+mj-cs"/>
              </a:endParaRPr>
            </a:p>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アイデア</a:t>
              </a:r>
            </a:p>
          </p:txBody>
        </p:sp>
        <p:grpSp>
          <p:nvGrpSpPr>
            <p:cNvPr id="9" name="グループ化 8">
              <a:extLst>
                <a:ext uri="{FF2B5EF4-FFF2-40B4-BE49-F238E27FC236}">
                  <a16:creationId xmlns:a16="http://schemas.microsoft.com/office/drawing/2014/main" id="{F617E118-83AB-828F-07B7-3952CD5C3576}"/>
                </a:ext>
              </a:extLst>
            </p:cNvPr>
            <p:cNvGrpSpPr/>
            <p:nvPr/>
          </p:nvGrpSpPr>
          <p:grpSpPr>
            <a:xfrm>
              <a:off x="2434857" y="3593071"/>
              <a:ext cx="9350799" cy="935999"/>
              <a:chOff x="2434857" y="3593071"/>
              <a:chExt cx="9350799" cy="935999"/>
            </a:xfrm>
          </p:grpSpPr>
          <p:sp>
            <p:nvSpPr>
              <p:cNvPr id="34" name="正方形/長方形 33">
                <a:extLst>
                  <a:ext uri="{FF2B5EF4-FFF2-40B4-BE49-F238E27FC236}">
                    <a16:creationId xmlns:a16="http://schemas.microsoft.com/office/drawing/2014/main" id="{868CD1C4-B075-3338-EC14-EF4A1C5606C2}"/>
                  </a:ext>
                </a:extLst>
              </p:cNvPr>
              <p:cNvSpPr/>
              <p:nvPr/>
            </p:nvSpPr>
            <p:spPr>
              <a:xfrm>
                <a:off x="2434857" y="3593071"/>
                <a:ext cx="7208873" cy="935999"/>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周囲の雑音が気になり集中力が切れてしまう</a:t>
                </a:r>
              </a:p>
            </p:txBody>
          </p:sp>
          <p:sp>
            <p:nvSpPr>
              <p:cNvPr id="35" name="テキスト ボックス 34">
                <a:extLst>
                  <a:ext uri="{FF2B5EF4-FFF2-40B4-BE49-F238E27FC236}">
                    <a16:creationId xmlns:a16="http://schemas.microsoft.com/office/drawing/2014/main" id="{FE9DB808-D207-C6F1-FB72-92FAA90A81EF}"/>
                  </a:ext>
                </a:extLst>
              </p:cNvPr>
              <p:cNvSpPr txBox="1"/>
              <p:nvPr/>
            </p:nvSpPr>
            <p:spPr>
              <a:xfrm>
                <a:off x="9724399" y="3837009"/>
                <a:ext cx="2061257" cy="448122"/>
              </a:xfrm>
              <a:prstGeom prst="rect">
                <a:avLst/>
              </a:prstGeom>
              <a:noFill/>
            </p:spPr>
            <p:txBody>
              <a:bodyPr wrap="square" rtlCol="0" anchor="ctr">
                <a:spAutoFit/>
              </a:bodyPr>
              <a:lstStyle/>
              <a:p>
                <a:r>
                  <a:rPr kumimoji="1" lang="ja-JP" altLang="en-US" sz="2200" b="1" dirty="0">
                    <a:latin typeface="MS PGothic" panose="020B0600070205080204" pitchFamily="34" charset="-128"/>
                    <a:ea typeface="MS PGothic" panose="020B0600070205080204" pitchFamily="34" charset="-128"/>
                  </a:rPr>
                  <a:t>ことが原因</a:t>
                </a:r>
              </a:p>
            </p:txBody>
          </p:sp>
        </p:grpSp>
        <p:sp>
          <p:nvSpPr>
            <p:cNvPr id="10" name="四角形: 角を丸くする 9">
              <a:extLst>
                <a:ext uri="{FF2B5EF4-FFF2-40B4-BE49-F238E27FC236}">
                  <a16:creationId xmlns:a16="http://schemas.microsoft.com/office/drawing/2014/main" id="{4509EF78-A559-9E4D-3426-4877DB4D4446}"/>
                </a:ext>
              </a:extLst>
            </p:cNvPr>
            <p:cNvSpPr/>
            <p:nvPr/>
          </p:nvSpPr>
          <p:spPr>
            <a:xfrm>
              <a:off x="839788" y="3593072"/>
              <a:ext cx="1488742" cy="935999"/>
            </a:xfrm>
            <a:prstGeom prst="roundRect">
              <a:avLst>
                <a:gd name="adj" fmla="val 0"/>
              </a:avLst>
            </a:prstGeom>
            <a:solidFill>
              <a:schemeClr val="tx1"/>
            </a:solidFill>
            <a:ln>
              <a:noFill/>
            </a:ln>
            <a:effectLst>
              <a:outerShdw dist="88900" dir="2700000" algn="ctr" rotWithShape="0">
                <a:schemeClr val="bg2">
                  <a:lumMod val="90000"/>
                </a:schemeClr>
              </a:outerShdw>
            </a:effectLst>
          </p:spPr>
          <p:txBody>
            <a:bodyPr vert="horz" wrap="square" lIns="91440" tIns="45720" rIns="91440" bIns="45720" rtlCol="0" anchor="ctr">
              <a:noAutofit/>
            </a:bodyPr>
            <a:lstStyle/>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原因</a:t>
              </a:r>
            </a:p>
          </p:txBody>
        </p:sp>
        <p:sp>
          <p:nvSpPr>
            <p:cNvPr id="12" name="テキスト ボックス 11">
              <a:extLst>
                <a:ext uri="{FF2B5EF4-FFF2-40B4-BE49-F238E27FC236}">
                  <a16:creationId xmlns:a16="http://schemas.microsoft.com/office/drawing/2014/main" id="{B61FDCF6-BC47-FD7C-3187-981D88B1CA05}"/>
                </a:ext>
              </a:extLst>
            </p:cNvPr>
            <p:cNvSpPr txBox="1"/>
            <p:nvPr/>
          </p:nvSpPr>
          <p:spPr>
            <a:xfrm>
              <a:off x="2434858" y="3241820"/>
              <a:ext cx="7208872" cy="338554"/>
            </a:xfrm>
            <a:prstGeom prst="rect">
              <a:avLst/>
            </a:prstGeom>
            <a:solidFill>
              <a:srgbClr val="E6E6E6"/>
            </a:solidFill>
          </p:spPr>
          <p:txBody>
            <a:bodyPr wrap="square" rtlCol="0">
              <a:spAutoFit/>
            </a:bodyPr>
            <a:lstStyle/>
            <a:p>
              <a:pPr algn="ctr"/>
              <a:r>
                <a:rPr lang="ja-JP" altLang="en-US" sz="1600" b="1">
                  <a:latin typeface="MS PGothic" panose="020B0600070205080204" pitchFamily="34" charset="-128"/>
                  <a:ea typeface="MS PGothic" panose="020B0600070205080204" pitchFamily="34" charset="-128"/>
                </a:rPr>
                <a:t>ニーズの原因を探る</a:t>
              </a:r>
              <a:endParaRPr lang="ja-JP" altLang="en-US" sz="1600" b="1" dirty="0">
                <a:latin typeface="MS PGothic" panose="020B0600070205080204" pitchFamily="34" charset="-128"/>
                <a:ea typeface="MS PGothic" panose="020B0600070205080204" pitchFamily="34" charset="-128"/>
              </a:endParaRPr>
            </a:p>
          </p:txBody>
        </p:sp>
        <p:grpSp>
          <p:nvGrpSpPr>
            <p:cNvPr id="17" name="グループ化 16">
              <a:extLst>
                <a:ext uri="{FF2B5EF4-FFF2-40B4-BE49-F238E27FC236}">
                  <a16:creationId xmlns:a16="http://schemas.microsoft.com/office/drawing/2014/main" id="{0C500B54-3BB0-B1AE-EA0F-22E9A4C31477}"/>
                </a:ext>
              </a:extLst>
            </p:cNvPr>
            <p:cNvGrpSpPr/>
            <p:nvPr/>
          </p:nvGrpSpPr>
          <p:grpSpPr>
            <a:xfrm>
              <a:off x="839788" y="2124738"/>
              <a:ext cx="10882807" cy="936001"/>
              <a:chOff x="839788" y="2124738"/>
              <a:chExt cx="10882807" cy="936001"/>
            </a:xfrm>
          </p:grpSpPr>
          <p:grpSp>
            <p:nvGrpSpPr>
              <p:cNvPr id="24" name="グループ化 23">
                <a:extLst>
                  <a:ext uri="{FF2B5EF4-FFF2-40B4-BE49-F238E27FC236}">
                    <a16:creationId xmlns:a16="http://schemas.microsoft.com/office/drawing/2014/main" id="{1DF3C2B4-9BF6-B5FF-9FF3-39A969D31D63}"/>
                  </a:ext>
                </a:extLst>
              </p:cNvPr>
              <p:cNvGrpSpPr/>
              <p:nvPr/>
            </p:nvGrpSpPr>
            <p:grpSpPr>
              <a:xfrm>
                <a:off x="2434857" y="2124738"/>
                <a:ext cx="9287738" cy="936000"/>
                <a:chOff x="2434857" y="2124738"/>
                <a:chExt cx="9287738" cy="936000"/>
              </a:xfrm>
            </p:grpSpPr>
            <p:sp>
              <p:nvSpPr>
                <p:cNvPr id="26" name="正方形/長方形 25">
                  <a:extLst>
                    <a:ext uri="{FF2B5EF4-FFF2-40B4-BE49-F238E27FC236}">
                      <a16:creationId xmlns:a16="http://schemas.microsoft.com/office/drawing/2014/main" id="{ABC579C2-481B-F15D-B491-2956358C21E2}"/>
                    </a:ext>
                  </a:extLst>
                </p:cNvPr>
                <p:cNvSpPr/>
                <p:nvPr/>
              </p:nvSpPr>
              <p:spPr>
                <a:xfrm>
                  <a:off x="2434857" y="2124738"/>
                  <a:ext cx="2556244" cy="936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受験を控えた</a:t>
                  </a:r>
                  <a:endParaRPr kumimoji="1" lang="en-US" altLang="ja-JP"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高校</a:t>
                  </a:r>
                  <a:r>
                    <a:rPr kumimoji="1" lang="en-US" altLang="ja-JP"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3</a:t>
                  </a:r>
                  <a:r>
                    <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年生</a:t>
                  </a:r>
                </a:p>
              </p:txBody>
            </p:sp>
            <p:sp>
              <p:nvSpPr>
                <p:cNvPr id="27" name="正方形/長方形 26">
                  <a:extLst>
                    <a:ext uri="{FF2B5EF4-FFF2-40B4-BE49-F238E27FC236}">
                      <a16:creationId xmlns:a16="http://schemas.microsoft.com/office/drawing/2014/main" id="{6C52C13C-57E3-BF09-514E-8442AAB0E1C0}"/>
                    </a:ext>
                  </a:extLst>
                </p:cNvPr>
                <p:cNvSpPr/>
                <p:nvPr/>
              </p:nvSpPr>
              <p:spPr>
                <a:xfrm>
                  <a:off x="5551958" y="2124738"/>
                  <a:ext cx="4091772" cy="936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勉強に集中したい</a:t>
                  </a:r>
                </a:p>
              </p:txBody>
            </p:sp>
            <p:sp>
              <p:nvSpPr>
                <p:cNvPr id="32" name="テキスト ボックス 31">
                  <a:extLst>
                    <a:ext uri="{FF2B5EF4-FFF2-40B4-BE49-F238E27FC236}">
                      <a16:creationId xmlns:a16="http://schemas.microsoft.com/office/drawing/2014/main" id="{6A5EEEAE-04A6-AE3E-7077-57615509BA0F}"/>
                    </a:ext>
                  </a:extLst>
                </p:cNvPr>
                <p:cNvSpPr txBox="1"/>
                <p:nvPr/>
              </p:nvSpPr>
              <p:spPr>
                <a:xfrm>
                  <a:off x="9724399" y="2208018"/>
                  <a:ext cx="1998196" cy="769441"/>
                </a:xfrm>
                <a:prstGeom prst="rect">
                  <a:avLst/>
                </a:prstGeom>
                <a:noFill/>
              </p:spPr>
              <p:txBody>
                <a:bodyPr wrap="square" rtlCol="0" anchor="ctr">
                  <a:spAutoFit/>
                </a:bodyPr>
                <a:lstStyle/>
                <a:p>
                  <a:r>
                    <a:rPr kumimoji="1" lang="ja-JP" altLang="en-US" sz="2200" b="1" dirty="0">
                      <a:latin typeface="MS PGothic" panose="020B0600070205080204" pitchFamily="34" charset="-128"/>
                      <a:ea typeface="MS PGothic" panose="020B0600070205080204" pitchFamily="34" charset="-128"/>
                    </a:rPr>
                    <a:t>というニーズ</a:t>
                  </a:r>
                  <a:endParaRPr kumimoji="1" lang="en-US" altLang="ja-JP" sz="2200" b="1" dirty="0">
                    <a:latin typeface="MS PGothic" panose="020B0600070205080204" pitchFamily="34" charset="-128"/>
                    <a:ea typeface="MS PGothic" panose="020B0600070205080204" pitchFamily="34" charset="-128"/>
                  </a:endParaRPr>
                </a:p>
                <a:p>
                  <a:r>
                    <a:rPr kumimoji="1" lang="ja-JP" altLang="en-US" sz="2200" b="1" dirty="0">
                      <a:latin typeface="MS PGothic" panose="020B0600070205080204" pitchFamily="34" charset="-128"/>
                      <a:ea typeface="MS PGothic" panose="020B0600070205080204" pitchFamily="34" charset="-128"/>
                    </a:rPr>
                    <a:t>がある</a:t>
                  </a:r>
                  <a:endParaRPr lang="en-US" altLang="ja-JP" sz="2200" b="1" dirty="0">
                    <a:latin typeface="MS PGothic" panose="020B0600070205080204" pitchFamily="34" charset="-128"/>
                    <a:ea typeface="MS PGothic" panose="020B0600070205080204" pitchFamily="34" charset="-128"/>
                  </a:endParaRPr>
                </a:p>
              </p:txBody>
            </p:sp>
            <p:sp>
              <p:nvSpPr>
                <p:cNvPr id="33" name="テキスト ボックス 32">
                  <a:extLst>
                    <a:ext uri="{FF2B5EF4-FFF2-40B4-BE49-F238E27FC236}">
                      <a16:creationId xmlns:a16="http://schemas.microsoft.com/office/drawing/2014/main" id="{6D19ED06-BCAC-1304-EE1C-5EF3218C85DD}"/>
                    </a:ext>
                  </a:extLst>
                </p:cNvPr>
                <p:cNvSpPr txBox="1"/>
                <p:nvPr/>
              </p:nvSpPr>
              <p:spPr>
                <a:xfrm>
                  <a:off x="4740516" y="2377295"/>
                  <a:ext cx="1061196" cy="430887"/>
                </a:xfrm>
                <a:prstGeom prst="rect">
                  <a:avLst/>
                </a:prstGeom>
                <a:noFill/>
              </p:spPr>
              <p:txBody>
                <a:bodyPr wrap="square" rtlCol="0" anchor="ctr">
                  <a:spAutoFit/>
                </a:bodyPr>
                <a:lstStyle/>
                <a:p>
                  <a:pPr algn="ctr"/>
                  <a:r>
                    <a:rPr lang="ja-JP" altLang="en-US" sz="2200" b="1" dirty="0">
                      <a:latin typeface="MS PGothic" panose="020B0600070205080204" pitchFamily="34" charset="-128"/>
                      <a:ea typeface="MS PGothic" panose="020B0600070205080204" pitchFamily="34" charset="-128"/>
                    </a:rPr>
                    <a:t>の</a:t>
                  </a:r>
                  <a:endParaRPr lang="en-US" altLang="ja-JP" sz="2200" b="1" dirty="0">
                    <a:latin typeface="MS PGothic" panose="020B0600070205080204" pitchFamily="34" charset="-128"/>
                    <a:ea typeface="MS PGothic" panose="020B0600070205080204" pitchFamily="34" charset="-128"/>
                  </a:endParaRPr>
                </a:p>
              </p:txBody>
            </p:sp>
          </p:grpSp>
          <p:sp>
            <p:nvSpPr>
              <p:cNvPr id="25" name="四角形: 角を丸くする 24">
                <a:extLst>
                  <a:ext uri="{FF2B5EF4-FFF2-40B4-BE49-F238E27FC236}">
                    <a16:creationId xmlns:a16="http://schemas.microsoft.com/office/drawing/2014/main" id="{4CE0766A-0282-98E7-4E4A-DAD5C2432650}"/>
                  </a:ext>
                </a:extLst>
              </p:cNvPr>
              <p:cNvSpPr/>
              <p:nvPr/>
            </p:nvSpPr>
            <p:spPr>
              <a:xfrm>
                <a:off x="839788" y="2124739"/>
                <a:ext cx="1488742" cy="936000"/>
              </a:xfrm>
              <a:prstGeom prst="roundRect">
                <a:avLst>
                  <a:gd name="adj" fmla="val 0"/>
                </a:avLst>
              </a:prstGeom>
              <a:solidFill>
                <a:schemeClr val="tx1"/>
              </a:solidFill>
              <a:ln>
                <a:noFill/>
              </a:ln>
              <a:effectLst>
                <a:outerShdw dist="88900" dir="2700000" algn="ctr" rotWithShape="0">
                  <a:schemeClr val="bg2">
                    <a:lumMod val="90000"/>
                  </a:schemeClr>
                </a:outerShdw>
              </a:effectLst>
            </p:spPr>
            <p:txBody>
              <a:bodyPr vert="horz" wrap="square" lIns="91440" tIns="45720" rIns="91440" bIns="45720" rtlCol="0" anchor="ctr">
                <a:noAutofit/>
              </a:bodyPr>
              <a:lstStyle/>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ニーズ</a:t>
                </a:r>
              </a:p>
            </p:txBody>
          </p:sp>
        </p:grpSp>
        <p:grpSp>
          <p:nvGrpSpPr>
            <p:cNvPr id="18" name="グループ化 17">
              <a:extLst>
                <a:ext uri="{FF2B5EF4-FFF2-40B4-BE49-F238E27FC236}">
                  <a16:creationId xmlns:a16="http://schemas.microsoft.com/office/drawing/2014/main" id="{3E73301B-B847-1945-369B-E6FB1003488C}"/>
                </a:ext>
              </a:extLst>
            </p:cNvPr>
            <p:cNvGrpSpPr/>
            <p:nvPr/>
          </p:nvGrpSpPr>
          <p:grpSpPr>
            <a:xfrm>
              <a:off x="2434858" y="1767597"/>
              <a:ext cx="7208870" cy="338554"/>
              <a:chOff x="2434858" y="1767597"/>
              <a:chExt cx="7208870" cy="338554"/>
            </a:xfrm>
          </p:grpSpPr>
          <p:sp>
            <p:nvSpPr>
              <p:cNvPr id="21" name="テキスト ボックス 20">
                <a:extLst>
                  <a:ext uri="{FF2B5EF4-FFF2-40B4-BE49-F238E27FC236}">
                    <a16:creationId xmlns:a16="http://schemas.microsoft.com/office/drawing/2014/main" id="{AC4911B9-113E-C58B-006B-50AE634537BE}"/>
                  </a:ext>
                </a:extLst>
              </p:cNvPr>
              <p:cNvSpPr txBox="1"/>
              <p:nvPr/>
            </p:nvSpPr>
            <p:spPr>
              <a:xfrm>
                <a:off x="2434858" y="1767597"/>
                <a:ext cx="2556244" cy="338554"/>
              </a:xfrm>
              <a:prstGeom prst="rect">
                <a:avLst/>
              </a:prstGeom>
              <a:solidFill>
                <a:srgbClr val="E6E6E6"/>
              </a:solidFill>
              <a:ln>
                <a:solidFill>
                  <a:srgbClr val="E6E6E6"/>
                </a:solidFill>
              </a:ln>
            </p:spPr>
            <p:txBody>
              <a:bodyPr wrap="square" rtlCol="0">
                <a:spAutoFit/>
              </a:bodyPr>
              <a:lstStyle/>
              <a:p>
                <a:pPr algn="ctr"/>
                <a:r>
                  <a:rPr lang="ja-JP" altLang="en-US" sz="1600" b="1">
                    <a:latin typeface="MS PGothic" panose="020B0600070205080204" pitchFamily="34" charset="-128"/>
                    <a:ea typeface="MS PGothic" panose="020B0600070205080204" pitchFamily="34" charset="-128"/>
                  </a:rPr>
                  <a:t>誰</a:t>
                </a:r>
                <a:endParaRPr lang="en-US" altLang="ja-JP" sz="1600" b="1" dirty="0">
                  <a:latin typeface="MS PGothic" panose="020B0600070205080204" pitchFamily="34" charset="-128"/>
                  <a:ea typeface="MS PGothic" panose="020B0600070205080204" pitchFamily="34" charset="-128"/>
                </a:endParaRPr>
              </a:p>
            </p:txBody>
          </p:sp>
          <p:sp>
            <p:nvSpPr>
              <p:cNvPr id="23" name="テキスト ボックス 22">
                <a:extLst>
                  <a:ext uri="{FF2B5EF4-FFF2-40B4-BE49-F238E27FC236}">
                    <a16:creationId xmlns:a16="http://schemas.microsoft.com/office/drawing/2014/main" id="{95E760F1-1886-DB48-D213-AB4C318AA768}"/>
                  </a:ext>
                </a:extLst>
              </p:cNvPr>
              <p:cNvSpPr txBox="1"/>
              <p:nvPr/>
            </p:nvSpPr>
            <p:spPr>
              <a:xfrm>
                <a:off x="5551957" y="1767597"/>
                <a:ext cx="4091771" cy="338554"/>
              </a:xfrm>
              <a:prstGeom prst="rect">
                <a:avLst/>
              </a:prstGeom>
              <a:solidFill>
                <a:srgbClr val="E6E6E6"/>
              </a:solidFill>
              <a:ln>
                <a:solidFill>
                  <a:srgbClr val="E6E6E6"/>
                </a:solidFill>
              </a:ln>
            </p:spPr>
            <p:txBody>
              <a:bodyPr wrap="square" rtlCol="0">
                <a:spAutoFit/>
              </a:bodyPr>
              <a:lstStyle/>
              <a:p>
                <a:pPr algn="ctr"/>
                <a:r>
                  <a:rPr lang="ja-JP" altLang="en-US" sz="1600" b="1" dirty="0">
                    <a:latin typeface="MS PGothic" panose="020B0600070205080204" pitchFamily="34" charset="-128"/>
                    <a:ea typeface="MS PGothic" panose="020B0600070205080204" pitchFamily="34" charset="-128"/>
                  </a:rPr>
                  <a:t>ニーズ</a:t>
                </a:r>
                <a:endParaRPr kumimoji="1" lang="ja-JP" altLang="en-US" sz="1600" b="1" dirty="0">
                  <a:latin typeface="MS PGothic" panose="020B0600070205080204" pitchFamily="34" charset="-128"/>
                  <a:ea typeface="MS PGothic" panose="020B0600070205080204" pitchFamily="34" charset="-128"/>
                </a:endParaRPr>
              </a:p>
            </p:txBody>
          </p:sp>
        </p:grpSp>
      </p:grpSp>
    </p:spTree>
    <p:extLst>
      <p:ext uri="{BB962C8B-B14F-4D97-AF65-F5344CB8AC3E}">
        <p14:creationId xmlns:p14="http://schemas.microsoft.com/office/powerpoint/2010/main" val="144682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0CBF3-7FC0-831C-D089-7C5C957A08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C7993D7-18B0-E44E-BC16-D37E7CB03775}"/>
              </a:ext>
            </a:extLst>
          </p:cNvPr>
          <p:cNvSpPr>
            <a:spLocks noGrp="1"/>
          </p:cNvSpPr>
          <p:nvPr>
            <p:ph type="title"/>
          </p:nvPr>
        </p:nvSpPr>
        <p:spPr>
          <a:xfrm>
            <a:off x="351692" y="353962"/>
            <a:ext cx="11488616" cy="588227"/>
          </a:xfrm>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[3] </a:t>
            </a:r>
            <a:r>
              <a:rPr lang="ja-JP" altLang="en-US">
                <a:latin typeface="MS PGothic" panose="020B0600070205080204" pitchFamily="34" charset="-128"/>
                <a:ea typeface="MS PGothic" panose="020B0600070205080204" pitchFamily="34" charset="-128"/>
              </a:rPr>
              <a:t>チーム</a:t>
            </a:r>
            <a:r>
              <a:rPr lang="ja-JP" altLang="en-US" dirty="0">
                <a:latin typeface="MS PGothic" panose="020B0600070205080204" pitchFamily="34" charset="-128"/>
                <a:ea typeface="MS PGothic" panose="020B0600070205080204" pitchFamily="34" charset="-128"/>
              </a:rPr>
              <a:t>でアイデア</a:t>
            </a:r>
            <a:r>
              <a:rPr lang="ja-JP" altLang="en-US">
                <a:latin typeface="MS PGothic" panose="020B0600070205080204" pitchFamily="34" charset="-128"/>
                <a:ea typeface="MS PGothic" panose="020B0600070205080204" pitchFamily="34" charset="-128"/>
              </a:rPr>
              <a:t>を考える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10</a:t>
            </a:r>
            <a:r>
              <a:rPr lang="ja-JP" altLang="en-US">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11" name="正方形/長方形 10">
            <a:extLst>
              <a:ext uri="{FF2B5EF4-FFF2-40B4-BE49-F238E27FC236}">
                <a16:creationId xmlns:a16="http://schemas.microsoft.com/office/drawing/2014/main" id="{ABED0115-D94E-5070-394C-8B9C0D897E5D}"/>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BC0</a:t>
            </a:r>
            <a:r>
              <a:rPr lang="en-US" altLang="ja-JP" sz="1400" b="1" dirty="0">
                <a:solidFill>
                  <a:schemeClr val="bg1"/>
                </a:solidFill>
                <a:latin typeface="MS PGothic" panose="020B0600070205080204" pitchFamily="34" charset="-128"/>
                <a:ea typeface="MS PGothic" panose="020B0600070205080204" pitchFamily="34" charset="-128"/>
              </a:rPr>
              <a:t>2</a:t>
            </a:r>
            <a:r>
              <a:rPr lang="pt-PT" altLang="ja-JP" sz="1400" b="1" dirty="0">
                <a:solidFill>
                  <a:schemeClr val="bg1"/>
                </a:solidFill>
                <a:latin typeface="MS PGothic" panose="020B0600070205080204" pitchFamily="34" charset="-128"/>
                <a:ea typeface="MS PGothic" panose="020B0600070205080204" pitchFamily="34" charset="-128"/>
              </a:rPr>
              <a:t>-①-</a:t>
            </a:r>
            <a:r>
              <a:rPr lang="en-US" altLang="ja-JP" sz="1400" b="1" dirty="0">
                <a:solidFill>
                  <a:schemeClr val="bg1"/>
                </a:solidFill>
                <a:latin typeface="MS PGothic" panose="020B0600070205080204" pitchFamily="34" charset="-128"/>
                <a:ea typeface="MS PGothic" panose="020B0600070205080204" pitchFamily="34" charset="-128"/>
              </a:rPr>
              <a:t>2</a:t>
            </a:r>
            <a:endParaRPr lang="pt-PT" altLang="ja-JP" sz="1400" b="1" dirty="0">
              <a:solidFill>
                <a:schemeClr val="bg1"/>
              </a:solidFill>
              <a:latin typeface="MS PGothic" panose="020B0600070205080204" pitchFamily="34" charset="-128"/>
              <a:ea typeface="MS PGothic" panose="020B0600070205080204" pitchFamily="34" charset="-128"/>
            </a:endParaRPr>
          </a:p>
        </p:txBody>
      </p:sp>
      <p:sp>
        <p:nvSpPr>
          <p:cNvPr id="13" name="テキスト ボックス 12">
            <a:extLst>
              <a:ext uri="{FF2B5EF4-FFF2-40B4-BE49-F238E27FC236}">
                <a16:creationId xmlns:a16="http://schemas.microsoft.com/office/drawing/2014/main" id="{259338A9-16EF-691F-ECA9-7923671E9D9F}"/>
              </a:ext>
            </a:extLst>
          </p:cNvPr>
          <p:cNvSpPr txBox="1"/>
          <p:nvPr/>
        </p:nvSpPr>
        <p:spPr>
          <a:xfrm>
            <a:off x="327082" y="1099060"/>
            <a:ext cx="11542644" cy="523220"/>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ニーズを満たすアイデアを考える。</a:t>
            </a:r>
          </a:p>
        </p:txBody>
      </p:sp>
      <p:grpSp>
        <p:nvGrpSpPr>
          <p:cNvPr id="18" name="グループ化 17">
            <a:extLst>
              <a:ext uri="{FF2B5EF4-FFF2-40B4-BE49-F238E27FC236}">
                <a16:creationId xmlns:a16="http://schemas.microsoft.com/office/drawing/2014/main" id="{E98C375B-4D93-163B-5B32-3F1A5AFAE101}"/>
              </a:ext>
            </a:extLst>
          </p:cNvPr>
          <p:cNvGrpSpPr/>
          <p:nvPr/>
        </p:nvGrpSpPr>
        <p:grpSpPr>
          <a:xfrm>
            <a:off x="839788" y="1767597"/>
            <a:ext cx="10945868" cy="4227279"/>
            <a:chOff x="839788" y="1767597"/>
            <a:chExt cx="10945868" cy="4227279"/>
          </a:xfrm>
        </p:grpSpPr>
        <p:sp>
          <p:nvSpPr>
            <p:cNvPr id="28" name="テキスト ボックス 27">
              <a:extLst>
                <a:ext uri="{FF2B5EF4-FFF2-40B4-BE49-F238E27FC236}">
                  <a16:creationId xmlns:a16="http://schemas.microsoft.com/office/drawing/2014/main" id="{637AAD89-9072-AB42-A00E-E298AC5EA6BC}"/>
                </a:ext>
              </a:extLst>
            </p:cNvPr>
            <p:cNvSpPr txBox="1"/>
            <p:nvPr/>
          </p:nvSpPr>
          <p:spPr>
            <a:xfrm>
              <a:off x="2434857" y="4710151"/>
              <a:ext cx="7208873" cy="338554"/>
            </a:xfrm>
            <a:prstGeom prst="rect">
              <a:avLst/>
            </a:prstGeom>
            <a:solidFill>
              <a:srgbClr val="E6E6E6"/>
            </a:solidFill>
          </p:spPr>
          <p:txBody>
            <a:bodyPr wrap="square" lIns="0" rIns="0" rtlCol="0">
              <a:spAutoFit/>
            </a:bodyPr>
            <a:lstStyle/>
            <a:p>
              <a:pPr algn="ctr"/>
              <a:r>
                <a:rPr lang="ja-JP" altLang="en-US" sz="1600" b="1" dirty="0">
                  <a:latin typeface="MS PGothic" panose="020B0600070205080204" pitchFamily="34" charset="-128"/>
                  <a:ea typeface="MS PGothic" panose="020B0600070205080204" pitchFamily="34" charset="-128"/>
                </a:rPr>
                <a:t>このアイデアが実現できれば解決できて喜んでもらえるのではないか？</a:t>
              </a:r>
            </a:p>
          </p:txBody>
        </p:sp>
        <p:grpSp>
          <p:nvGrpSpPr>
            <p:cNvPr id="8" name="グループ化 7">
              <a:extLst>
                <a:ext uri="{FF2B5EF4-FFF2-40B4-BE49-F238E27FC236}">
                  <a16:creationId xmlns:a16="http://schemas.microsoft.com/office/drawing/2014/main" id="{F680C1F4-C63D-7CBB-362F-8EFB9BFBA121}"/>
                </a:ext>
              </a:extLst>
            </p:cNvPr>
            <p:cNvGrpSpPr/>
            <p:nvPr/>
          </p:nvGrpSpPr>
          <p:grpSpPr>
            <a:xfrm>
              <a:off x="2434857" y="5058876"/>
              <a:ext cx="9350799" cy="935999"/>
              <a:chOff x="2434857" y="5058876"/>
              <a:chExt cx="9350799" cy="935999"/>
            </a:xfrm>
          </p:grpSpPr>
          <p:sp>
            <p:nvSpPr>
              <p:cNvPr id="54" name="正方形/長方形 53">
                <a:extLst>
                  <a:ext uri="{FF2B5EF4-FFF2-40B4-BE49-F238E27FC236}">
                    <a16:creationId xmlns:a16="http://schemas.microsoft.com/office/drawing/2014/main" id="{724911DE-84B2-3297-6B79-E89A4732161A}"/>
                  </a:ext>
                </a:extLst>
              </p:cNvPr>
              <p:cNvSpPr/>
              <p:nvPr/>
            </p:nvSpPr>
            <p:spPr>
              <a:xfrm>
                <a:off x="2434857" y="5058876"/>
                <a:ext cx="7208873" cy="935999"/>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rPr>
                  <a:t>そこで</a:t>
                </a:r>
                <a:endParaRPr kumimoji="1" lang="en-US" altLang="ja-JP" sz="12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p:txBody>
          </p:sp>
          <p:sp>
            <p:nvSpPr>
              <p:cNvPr id="57" name="テキスト ボックス 56">
                <a:extLst>
                  <a:ext uri="{FF2B5EF4-FFF2-40B4-BE49-F238E27FC236}">
                    <a16:creationId xmlns:a16="http://schemas.microsoft.com/office/drawing/2014/main" id="{C9855AC9-6DCA-4EC4-2386-C5A0CA6A2DA0}"/>
                  </a:ext>
                </a:extLst>
              </p:cNvPr>
              <p:cNvSpPr txBox="1"/>
              <p:nvPr/>
            </p:nvSpPr>
            <p:spPr>
              <a:xfrm>
                <a:off x="9724399" y="5126766"/>
                <a:ext cx="2061257" cy="800218"/>
              </a:xfrm>
              <a:prstGeom prst="rect">
                <a:avLst/>
              </a:prstGeom>
              <a:noFill/>
            </p:spPr>
            <p:txBody>
              <a:bodyPr wrap="square" rtlCol="0" anchor="ctr">
                <a:spAutoFit/>
              </a:bodyPr>
              <a:lstStyle/>
              <a:p>
                <a:r>
                  <a:rPr kumimoji="1" lang="ja-JP" altLang="en-US" sz="2200" b="1" dirty="0">
                    <a:latin typeface="MS PGothic" panose="020B0600070205080204" pitchFamily="34" charset="-128"/>
                    <a:ea typeface="MS PGothic" panose="020B0600070205080204" pitchFamily="34" charset="-128"/>
                  </a:rPr>
                  <a:t>で解決できる</a:t>
                </a:r>
                <a:endParaRPr kumimoji="1" lang="en-US" altLang="ja-JP" sz="2200" b="1" dirty="0">
                  <a:latin typeface="MS PGothic" panose="020B0600070205080204" pitchFamily="34" charset="-128"/>
                  <a:ea typeface="MS PGothic" panose="020B0600070205080204" pitchFamily="34" charset="-128"/>
                </a:endParaRPr>
              </a:p>
              <a:p>
                <a:r>
                  <a:rPr kumimoji="1" lang="ja-JP" altLang="en-US" sz="2200" b="1" dirty="0">
                    <a:latin typeface="MS PGothic" panose="020B0600070205080204" pitchFamily="34" charset="-128"/>
                    <a:ea typeface="MS PGothic" panose="020B0600070205080204" pitchFamily="34" charset="-128"/>
                  </a:rPr>
                  <a:t>と考える</a:t>
                </a:r>
              </a:p>
            </p:txBody>
          </p:sp>
        </p:grpSp>
        <p:sp>
          <p:nvSpPr>
            <p:cNvPr id="53" name="四角形: 角を丸くする 52">
              <a:extLst>
                <a:ext uri="{FF2B5EF4-FFF2-40B4-BE49-F238E27FC236}">
                  <a16:creationId xmlns:a16="http://schemas.microsoft.com/office/drawing/2014/main" id="{3FE84CDC-92A7-FD2D-1047-9272A3FA560E}"/>
                </a:ext>
              </a:extLst>
            </p:cNvPr>
            <p:cNvSpPr/>
            <p:nvPr/>
          </p:nvSpPr>
          <p:spPr>
            <a:xfrm>
              <a:off x="839788" y="5058877"/>
              <a:ext cx="1488742" cy="935999"/>
            </a:xfrm>
            <a:prstGeom prst="roundRect">
              <a:avLst>
                <a:gd name="adj" fmla="val 0"/>
              </a:avLst>
            </a:prstGeom>
            <a:solidFill>
              <a:schemeClr val="tx1"/>
            </a:solidFill>
            <a:ln>
              <a:noFill/>
            </a:ln>
            <a:effectLst>
              <a:outerShdw dist="88900" dir="2700000" algn="ctr" rotWithShape="0">
                <a:schemeClr val="bg2">
                  <a:lumMod val="90000"/>
                </a:schemeClr>
              </a:outerShdw>
            </a:effectLst>
          </p:spPr>
          <p:txBody>
            <a:bodyPr vert="horz" wrap="square" lIns="91440" tIns="45720" rIns="91440" bIns="45720" rtlCol="0" anchor="ctr">
              <a:noAutofit/>
            </a:bodyPr>
            <a:lstStyle/>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解決する</a:t>
              </a:r>
              <a:endParaRPr lang="en-US" altLang="ja-JP" sz="2200" b="1" dirty="0">
                <a:solidFill>
                  <a:schemeClr val="bg1"/>
                </a:solidFill>
                <a:latin typeface="MS PGothic" panose="020B0600070205080204" pitchFamily="34" charset="-128"/>
                <a:ea typeface="MS PGothic" panose="020B0600070205080204" pitchFamily="34" charset="-128"/>
                <a:cs typeface="+mj-cs"/>
              </a:endParaRPr>
            </a:p>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アイデア</a:t>
              </a:r>
            </a:p>
          </p:txBody>
        </p:sp>
        <p:grpSp>
          <p:nvGrpSpPr>
            <p:cNvPr id="9" name="グループ化 8">
              <a:extLst>
                <a:ext uri="{FF2B5EF4-FFF2-40B4-BE49-F238E27FC236}">
                  <a16:creationId xmlns:a16="http://schemas.microsoft.com/office/drawing/2014/main" id="{9BE431CF-82DD-803E-849A-B9F468F4908A}"/>
                </a:ext>
              </a:extLst>
            </p:cNvPr>
            <p:cNvGrpSpPr/>
            <p:nvPr/>
          </p:nvGrpSpPr>
          <p:grpSpPr>
            <a:xfrm>
              <a:off x="2434857" y="3593071"/>
              <a:ext cx="9350799" cy="935999"/>
              <a:chOff x="2434857" y="3593071"/>
              <a:chExt cx="9350799" cy="935999"/>
            </a:xfrm>
          </p:grpSpPr>
          <p:sp>
            <p:nvSpPr>
              <p:cNvPr id="45" name="正方形/長方形 44">
                <a:extLst>
                  <a:ext uri="{FF2B5EF4-FFF2-40B4-BE49-F238E27FC236}">
                    <a16:creationId xmlns:a16="http://schemas.microsoft.com/office/drawing/2014/main" id="{32B50B03-7354-3B12-3B95-212C78E592CE}"/>
                  </a:ext>
                </a:extLst>
              </p:cNvPr>
              <p:cNvSpPr/>
              <p:nvPr/>
            </p:nvSpPr>
            <p:spPr>
              <a:xfrm>
                <a:off x="2434857" y="3593071"/>
                <a:ext cx="7208873" cy="935999"/>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p:txBody>
          </p:sp>
          <p:sp>
            <p:nvSpPr>
              <p:cNvPr id="48" name="テキスト ボックス 47">
                <a:extLst>
                  <a:ext uri="{FF2B5EF4-FFF2-40B4-BE49-F238E27FC236}">
                    <a16:creationId xmlns:a16="http://schemas.microsoft.com/office/drawing/2014/main" id="{B75D77E8-024D-C2E1-E1E0-6826BCD07840}"/>
                  </a:ext>
                </a:extLst>
              </p:cNvPr>
              <p:cNvSpPr txBox="1"/>
              <p:nvPr/>
            </p:nvSpPr>
            <p:spPr>
              <a:xfrm>
                <a:off x="9724399" y="3837009"/>
                <a:ext cx="2061257" cy="448122"/>
              </a:xfrm>
              <a:prstGeom prst="rect">
                <a:avLst/>
              </a:prstGeom>
              <a:noFill/>
            </p:spPr>
            <p:txBody>
              <a:bodyPr wrap="square" rtlCol="0" anchor="ctr">
                <a:spAutoFit/>
              </a:bodyPr>
              <a:lstStyle/>
              <a:p>
                <a:r>
                  <a:rPr kumimoji="1" lang="ja-JP" altLang="en-US" sz="2200" b="1" dirty="0">
                    <a:latin typeface="MS PGothic" panose="020B0600070205080204" pitchFamily="34" charset="-128"/>
                    <a:ea typeface="MS PGothic" panose="020B0600070205080204" pitchFamily="34" charset="-128"/>
                  </a:rPr>
                  <a:t>ことが原因</a:t>
                </a:r>
              </a:p>
            </p:txBody>
          </p:sp>
        </p:grpSp>
        <p:sp>
          <p:nvSpPr>
            <p:cNvPr id="44" name="四角形: 角を丸くする 43">
              <a:extLst>
                <a:ext uri="{FF2B5EF4-FFF2-40B4-BE49-F238E27FC236}">
                  <a16:creationId xmlns:a16="http://schemas.microsoft.com/office/drawing/2014/main" id="{D759140B-1D85-4BD1-3F63-ED8616A488F0}"/>
                </a:ext>
              </a:extLst>
            </p:cNvPr>
            <p:cNvSpPr/>
            <p:nvPr/>
          </p:nvSpPr>
          <p:spPr>
            <a:xfrm>
              <a:off x="839788" y="3593072"/>
              <a:ext cx="1488742" cy="935999"/>
            </a:xfrm>
            <a:prstGeom prst="roundRect">
              <a:avLst>
                <a:gd name="adj" fmla="val 0"/>
              </a:avLst>
            </a:prstGeom>
            <a:solidFill>
              <a:schemeClr val="tx1"/>
            </a:solidFill>
            <a:ln>
              <a:noFill/>
            </a:ln>
            <a:effectLst>
              <a:outerShdw dist="88900" dir="2700000" algn="ctr" rotWithShape="0">
                <a:schemeClr val="bg2">
                  <a:lumMod val="90000"/>
                </a:schemeClr>
              </a:outerShdw>
            </a:effectLst>
          </p:spPr>
          <p:txBody>
            <a:bodyPr vert="horz" wrap="square" lIns="91440" tIns="45720" rIns="91440" bIns="45720" rtlCol="0" anchor="ctr">
              <a:noAutofit/>
            </a:bodyPr>
            <a:lstStyle/>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原因</a:t>
              </a:r>
            </a:p>
          </p:txBody>
        </p:sp>
        <p:sp>
          <p:nvSpPr>
            <p:cNvPr id="29" name="テキスト ボックス 28">
              <a:extLst>
                <a:ext uri="{FF2B5EF4-FFF2-40B4-BE49-F238E27FC236}">
                  <a16:creationId xmlns:a16="http://schemas.microsoft.com/office/drawing/2014/main" id="{324E9044-0696-6247-84DF-E8178237DBD2}"/>
                </a:ext>
              </a:extLst>
            </p:cNvPr>
            <p:cNvSpPr txBox="1"/>
            <p:nvPr/>
          </p:nvSpPr>
          <p:spPr>
            <a:xfrm>
              <a:off x="2434858" y="3241820"/>
              <a:ext cx="7208872" cy="338554"/>
            </a:xfrm>
            <a:prstGeom prst="rect">
              <a:avLst/>
            </a:prstGeom>
            <a:solidFill>
              <a:srgbClr val="E6E6E6"/>
            </a:solidFill>
          </p:spPr>
          <p:txBody>
            <a:bodyPr wrap="square" rtlCol="0">
              <a:spAutoFit/>
            </a:bodyPr>
            <a:lstStyle/>
            <a:p>
              <a:pPr algn="ctr"/>
              <a:r>
                <a:rPr lang="ja-JP" altLang="en-US" sz="1600" b="1">
                  <a:latin typeface="MS PGothic" panose="020B0600070205080204" pitchFamily="34" charset="-128"/>
                  <a:ea typeface="MS PGothic" panose="020B0600070205080204" pitchFamily="34" charset="-128"/>
                </a:rPr>
                <a:t>ニーズの原因を探る</a:t>
              </a:r>
              <a:endParaRPr lang="ja-JP" altLang="en-US" sz="1600" b="1" dirty="0">
                <a:latin typeface="MS PGothic" panose="020B0600070205080204" pitchFamily="34" charset="-128"/>
                <a:ea typeface="MS PGothic" panose="020B0600070205080204" pitchFamily="34" charset="-128"/>
              </a:endParaRPr>
            </a:p>
          </p:txBody>
        </p:sp>
        <p:grpSp>
          <p:nvGrpSpPr>
            <p:cNvPr id="12" name="グループ化 11">
              <a:extLst>
                <a:ext uri="{FF2B5EF4-FFF2-40B4-BE49-F238E27FC236}">
                  <a16:creationId xmlns:a16="http://schemas.microsoft.com/office/drawing/2014/main" id="{D0FB1C9C-ADFD-BDD7-5CB2-1A03B854B015}"/>
                </a:ext>
              </a:extLst>
            </p:cNvPr>
            <p:cNvGrpSpPr/>
            <p:nvPr/>
          </p:nvGrpSpPr>
          <p:grpSpPr>
            <a:xfrm>
              <a:off x="839788" y="2124738"/>
              <a:ext cx="10882807" cy="936001"/>
              <a:chOff x="839788" y="2124738"/>
              <a:chExt cx="10882807" cy="936001"/>
            </a:xfrm>
          </p:grpSpPr>
          <p:grpSp>
            <p:nvGrpSpPr>
              <p:cNvPr id="10" name="グループ化 9">
                <a:extLst>
                  <a:ext uri="{FF2B5EF4-FFF2-40B4-BE49-F238E27FC236}">
                    <a16:creationId xmlns:a16="http://schemas.microsoft.com/office/drawing/2014/main" id="{08145E07-91BD-A229-DC86-DA9CF5E8654F}"/>
                  </a:ext>
                </a:extLst>
              </p:cNvPr>
              <p:cNvGrpSpPr/>
              <p:nvPr/>
            </p:nvGrpSpPr>
            <p:grpSpPr>
              <a:xfrm>
                <a:off x="2434857" y="2124738"/>
                <a:ext cx="9287738" cy="936000"/>
                <a:chOff x="2434857" y="2124738"/>
                <a:chExt cx="9287738" cy="936000"/>
              </a:xfrm>
            </p:grpSpPr>
            <p:sp>
              <p:nvSpPr>
                <p:cNvPr id="15" name="正方形/長方形 14">
                  <a:extLst>
                    <a:ext uri="{FF2B5EF4-FFF2-40B4-BE49-F238E27FC236}">
                      <a16:creationId xmlns:a16="http://schemas.microsoft.com/office/drawing/2014/main" id="{F0734FEC-99A3-9FAD-BBCA-14A24DCCA9B7}"/>
                    </a:ext>
                  </a:extLst>
                </p:cNvPr>
                <p:cNvSpPr/>
                <p:nvPr/>
              </p:nvSpPr>
              <p:spPr>
                <a:xfrm>
                  <a:off x="2434857" y="2124738"/>
                  <a:ext cx="2556244" cy="936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p:txBody>
            </p:sp>
            <p:sp>
              <p:nvSpPr>
                <p:cNvPr id="16" name="正方形/長方形 15">
                  <a:extLst>
                    <a:ext uri="{FF2B5EF4-FFF2-40B4-BE49-F238E27FC236}">
                      <a16:creationId xmlns:a16="http://schemas.microsoft.com/office/drawing/2014/main" id="{D1EF04C2-A2F9-4A98-49F6-A282AD83B522}"/>
                    </a:ext>
                  </a:extLst>
                </p:cNvPr>
                <p:cNvSpPr/>
                <p:nvPr/>
              </p:nvSpPr>
              <p:spPr>
                <a:xfrm>
                  <a:off x="5551958" y="2124738"/>
                  <a:ext cx="4091772" cy="936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p:txBody>
            </p:sp>
            <p:sp>
              <p:nvSpPr>
                <p:cNvPr id="19" name="テキスト ボックス 18">
                  <a:extLst>
                    <a:ext uri="{FF2B5EF4-FFF2-40B4-BE49-F238E27FC236}">
                      <a16:creationId xmlns:a16="http://schemas.microsoft.com/office/drawing/2014/main" id="{6FF2E46E-7416-4FDE-1AB6-BF6AF9516D06}"/>
                    </a:ext>
                  </a:extLst>
                </p:cNvPr>
                <p:cNvSpPr txBox="1"/>
                <p:nvPr/>
              </p:nvSpPr>
              <p:spPr>
                <a:xfrm>
                  <a:off x="9724399" y="2208018"/>
                  <a:ext cx="1998196" cy="769441"/>
                </a:xfrm>
                <a:prstGeom prst="rect">
                  <a:avLst/>
                </a:prstGeom>
                <a:noFill/>
              </p:spPr>
              <p:txBody>
                <a:bodyPr wrap="square" rtlCol="0" anchor="ctr">
                  <a:spAutoFit/>
                </a:bodyPr>
                <a:lstStyle/>
                <a:p>
                  <a:r>
                    <a:rPr kumimoji="1" lang="ja-JP" altLang="en-US" sz="2200" b="1" dirty="0">
                      <a:latin typeface="MS PGothic" panose="020B0600070205080204" pitchFamily="34" charset="-128"/>
                      <a:ea typeface="MS PGothic" panose="020B0600070205080204" pitchFamily="34" charset="-128"/>
                    </a:rPr>
                    <a:t>というニーズ</a:t>
                  </a:r>
                  <a:endParaRPr kumimoji="1" lang="en-US" altLang="ja-JP" sz="2200" b="1" dirty="0">
                    <a:latin typeface="MS PGothic" panose="020B0600070205080204" pitchFamily="34" charset="-128"/>
                    <a:ea typeface="MS PGothic" panose="020B0600070205080204" pitchFamily="34" charset="-128"/>
                  </a:endParaRPr>
                </a:p>
                <a:p>
                  <a:r>
                    <a:rPr kumimoji="1" lang="ja-JP" altLang="en-US" sz="2200" b="1" dirty="0">
                      <a:latin typeface="MS PGothic" panose="020B0600070205080204" pitchFamily="34" charset="-128"/>
                      <a:ea typeface="MS PGothic" panose="020B0600070205080204" pitchFamily="34" charset="-128"/>
                    </a:rPr>
                    <a:t>がある</a:t>
                  </a:r>
                  <a:endParaRPr lang="en-US" altLang="ja-JP" sz="2200" b="1" dirty="0">
                    <a:latin typeface="MS PGothic" panose="020B0600070205080204" pitchFamily="34" charset="-128"/>
                    <a:ea typeface="MS PGothic" panose="020B0600070205080204" pitchFamily="34" charset="-128"/>
                  </a:endParaRPr>
                </a:p>
              </p:txBody>
            </p:sp>
            <p:sp>
              <p:nvSpPr>
                <p:cNvPr id="20" name="テキスト ボックス 19">
                  <a:extLst>
                    <a:ext uri="{FF2B5EF4-FFF2-40B4-BE49-F238E27FC236}">
                      <a16:creationId xmlns:a16="http://schemas.microsoft.com/office/drawing/2014/main" id="{E523E7F1-0C46-88BA-67B8-42D961EA0E6C}"/>
                    </a:ext>
                  </a:extLst>
                </p:cNvPr>
                <p:cNvSpPr txBox="1"/>
                <p:nvPr/>
              </p:nvSpPr>
              <p:spPr>
                <a:xfrm>
                  <a:off x="4740516" y="2377295"/>
                  <a:ext cx="1061196" cy="430887"/>
                </a:xfrm>
                <a:prstGeom prst="rect">
                  <a:avLst/>
                </a:prstGeom>
                <a:noFill/>
              </p:spPr>
              <p:txBody>
                <a:bodyPr wrap="square" rtlCol="0" anchor="ctr">
                  <a:spAutoFit/>
                </a:bodyPr>
                <a:lstStyle/>
                <a:p>
                  <a:pPr algn="ctr"/>
                  <a:r>
                    <a:rPr lang="ja-JP" altLang="en-US" sz="2200" b="1" dirty="0">
                      <a:latin typeface="MS PGothic" panose="020B0600070205080204" pitchFamily="34" charset="-128"/>
                      <a:ea typeface="MS PGothic" panose="020B0600070205080204" pitchFamily="34" charset="-128"/>
                    </a:rPr>
                    <a:t>の</a:t>
                  </a:r>
                  <a:endParaRPr lang="en-US" altLang="ja-JP" sz="2200" b="1" dirty="0">
                    <a:latin typeface="MS PGothic" panose="020B0600070205080204" pitchFamily="34" charset="-128"/>
                    <a:ea typeface="MS PGothic" panose="020B0600070205080204" pitchFamily="34" charset="-128"/>
                  </a:endParaRPr>
                </a:p>
              </p:txBody>
            </p:sp>
          </p:grpSp>
          <p:sp>
            <p:nvSpPr>
              <p:cNvPr id="22" name="四角形: 角を丸くする 21">
                <a:extLst>
                  <a:ext uri="{FF2B5EF4-FFF2-40B4-BE49-F238E27FC236}">
                    <a16:creationId xmlns:a16="http://schemas.microsoft.com/office/drawing/2014/main" id="{921D80DC-5686-2593-4A5F-C06EFFC7E4CB}"/>
                  </a:ext>
                </a:extLst>
              </p:cNvPr>
              <p:cNvSpPr/>
              <p:nvPr/>
            </p:nvSpPr>
            <p:spPr>
              <a:xfrm>
                <a:off x="839788" y="2124739"/>
                <a:ext cx="1488742" cy="936000"/>
              </a:xfrm>
              <a:prstGeom prst="roundRect">
                <a:avLst>
                  <a:gd name="adj" fmla="val 0"/>
                </a:avLst>
              </a:prstGeom>
              <a:solidFill>
                <a:schemeClr val="tx1"/>
              </a:solidFill>
              <a:ln>
                <a:noFill/>
              </a:ln>
              <a:effectLst>
                <a:outerShdw dist="88900" dir="2700000" algn="ctr" rotWithShape="0">
                  <a:schemeClr val="bg2">
                    <a:lumMod val="90000"/>
                  </a:schemeClr>
                </a:outerShdw>
              </a:effectLst>
            </p:spPr>
            <p:txBody>
              <a:bodyPr vert="horz" wrap="square" lIns="91440" tIns="45720" rIns="91440" bIns="45720" rtlCol="0" anchor="ctr">
                <a:noAutofit/>
              </a:bodyPr>
              <a:lstStyle/>
              <a:p>
                <a:pPr algn="ctr"/>
                <a:r>
                  <a:rPr lang="ja-JP" altLang="en-US" sz="2200" b="1" dirty="0">
                    <a:solidFill>
                      <a:schemeClr val="bg1"/>
                    </a:solidFill>
                    <a:latin typeface="MS PGothic" panose="020B0600070205080204" pitchFamily="34" charset="-128"/>
                    <a:ea typeface="MS PGothic" panose="020B0600070205080204" pitchFamily="34" charset="-128"/>
                    <a:cs typeface="+mj-cs"/>
                  </a:rPr>
                  <a:t>ニーズ</a:t>
                </a:r>
              </a:p>
            </p:txBody>
          </p:sp>
        </p:grpSp>
        <p:grpSp>
          <p:nvGrpSpPr>
            <p:cNvPr id="17" name="グループ化 16">
              <a:extLst>
                <a:ext uri="{FF2B5EF4-FFF2-40B4-BE49-F238E27FC236}">
                  <a16:creationId xmlns:a16="http://schemas.microsoft.com/office/drawing/2014/main" id="{EC606605-8B3A-914A-4F02-974839D28E8C}"/>
                </a:ext>
              </a:extLst>
            </p:cNvPr>
            <p:cNvGrpSpPr/>
            <p:nvPr/>
          </p:nvGrpSpPr>
          <p:grpSpPr>
            <a:xfrm>
              <a:off x="2434858" y="1767597"/>
              <a:ext cx="7208870" cy="338554"/>
              <a:chOff x="2434858" y="1767597"/>
              <a:chExt cx="7208870" cy="338554"/>
            </a:xfrm>
          </p:grpSpPr>
          <p:sp>
            <p:nvSpPr>
              <p:cNvPr id="5" name="テキスト ボックス 4">
                <a:extLst>
                  <a:ext uri="{FF2B5EF4-FFF2-40B4-BE49-F238E27FC236}">
                    <a16:creationId xmlns:a16="http://schemas.microsoft.com/office/drawing/2014/main" id="{003E7E3A-399D-2187-E43C-8F4C355F03A0}"/>
                  </a:ext>
                </a:extLst>
              </p:cNvPr>
              <p:cNvSpPr txBox="1"/>
              <p:nvPr/>
            </p:nvSpPr>
            <p:spPr>
              <a:xfrm>
                <a:off x="2434858" y="1767597"/>
                <a:ext cx="2556244" cy="338554"/>
              </a:xfrm>
              <a:prstGeom prst="rect">
                <a:avLst/>
              </a:prstGeom>
              <a:solidFill>
                <a:srgbClr val="E6E6E6"/>
              </a:solidFill>
              <a:ln>
                <a:solidFill>
                  <a:srgbClr val="E6E6E6"/>
                </a:solidFill>
              </a:ln>
            </p:spPr>
            <p:txBody>
              <a:bodyPr wrap="square" rtlCol="0">
                <a:spAutoFit/>
              </a:bodyPr>
              <a:lstStyle/>
              <a:p>
                <a:pPr algn="ctr"/>
                <a:r>
                  <a:rPr lang="ja-JP" altLang="en-US" sz="1600" b="1">
                    <a:latin typeface="MS PGothic" panose="020B0600070205080204" pitchFamily="34" charset="-128"/>
                    <a:ea typeface="MS PGothic" panose="020B0600070205080204" pitchFamily="34" charset="-128"/>
                  </a:rPr>
                  <a:t>誰</a:t>
                </a:r>
                <a:endParaRPr lang="en-US" altLang="ja-JP" sz="1600" b="1" dirty="0">
                  <a:latin typeface="MS PGothic" panose="020B0600070205080204" pitchFamily="34" charset="-128"/>
                  <a:ea typeface="MS PGothic" panose="020B0600070205080204" pitchFamily="34" charset="-128"/>
                </a:endParaRPr>
              </a:p>
            </p:txBody>
          </p:sp>
          <p:sp>
            <p:nvSpPr>
              <p:cNvPr id="6" name="テキスト ボックス 5">
                <a:extLst>
                  <a:ext uri="{FF2B5EF4-FFF2-40B4-BE49-F238E27FC236}">
                    <a16:creationId xmlns:a16="http://schemas.microsoft.com/office/drawing/2014/main" id="{B23DBF46-F714-E5AA-73F8-28A44524D9C0}"/>
                  </a:ext>
                </a:extLst>
              </p:cNvPr>
              <p:cNvSpPr txBox="1"/>
              <p:nvPr/>
            </p:nvSpPr>
            <p:spPr>
              <a:xfrm>
                <a:off x="5551957" y="1767597"/>
                <a:ext cx="4091771" cy="338554"/>
              </a:xfrm>
              <a:prstGeom prst="rect">
                <a:avLst/>
              </a:prstGeom>
              <a:solidFill>
                <a:srgbClr val="E6E6E6"/>
              </a:solidFill>
              <a:ln>
                <a:solidFill>
                  <a:srgbClr val="E6E6E6"/>
                </a:solidFill>
              </a:ln>
            </p:spPr>
            <p:txBody>
              <a:bodyPr wrap="square" rtlCol="0">
                <a:spAutoFit/>
              </a:bodyPr>
              <a:lstStyle/>
              <a:p>
                <a:pPr algn="ctr"/>
                <a:r>
                  <a:rPr lang="ja-JP" altLang="en-US" sz="1600" b="1" dirty="0">
                    <a:latin typeface="MS PGothic" panose="020B0600070205080204" pitchFamily="34" charset="-128"/>
                    <a:ea typeface="MS PGothic" panose="020B0600070205080204" pitchFamily="34" charset="-128"/>
                  </a:rPr>
                  <a:t>ニーズ</a:t>
                </a:r>
                <a:endParaRPr kumimoji="1" lang="ja-JP" altLang="en-US" sz="1600" b="1" dirty="0">
                  <a:latin typeface="MS PGothic" panose="020B0600070205080204" pitchFamily="34" charset="-128"/>
                  <a:ea typeface="MS PGothic" panose="020B0600070205080204" pitchFamily="34" charset="-128"/>
                </a:endParaRPr>
              </a:p>
            </p:txBody>
          </p:sp>
        </p:grpSp>
      </p:grpSp>
    </p:spTree>
    <p:extLst>
      <p:ext uri="{BB962C8B-B14F-4D97-AF65-F5344CB8AC3E}">
        <p14:creationId xmlns:p14="http://schemas.microsoft.com/office/powerpoint/2010/main" val="129381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E40E3-246B-A8C5-DCB2-98182F084F64}"/>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BC507F16-4B72-FA8C-2DD5-49899D62957F}"/>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8F3E2EF4-E0A9-32F5-DFE7-2B4BEE9B6131}"/>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3</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13" name="グラフィックス 12" descr="砂時計: 終了 単色塗りつぶし">
              <a:extLst>
                <a:ext uri="{FF2B5EF4-FFF2-40B4-BE49-F238E27FC236}">
                  <a16:creationId xmlns:a16="http://schemas.microsoft.com/office/drawing/2014/main" id="{B752A5D9-BA79-AD4B-2055-5E83E46CAB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21" name="正方形/長方形 20">
            <a:extLst>
              <a:ext uri="{FF2B5EF4-FFF2-40B4-BE49-F238E27FC236}">
                <a16:creationId xmlns:a16="http://schemas.microsoft.com/office/drawing/2014/main" id="{50387A0B-FFBA-9143-8C93-89B1F60EDF0A}"/>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ビジネスプランシートへ記入</a:t>
            </a: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する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382204AB-8693-F94C-2BF8-8E14F178948C}"/>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924F6555-DFE1-3BA7-A04E-B908E3165A74}"/>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[4]</a:t>
              </a:r>
            </a:p>
          </p:txBody>
        </p:sp>
        <p:pic>
          <p:nvPicPr>
            <p:cNvPr id="3" name="グラフィックス 2" descr="鉛筆 単色塗りつぶし">
              <a:extLst>
                <a:ext uri="{FF2B5EF4-FFF2-40B4-BE49-F238E27FC236}">
                  <a16:creationId xmlns:a16="http://schemas.microsoft.com/office/drawing/2014/main" id="{1A6EE9F5-CBB6-E22B-FFEB-57AAEF519E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Tree>
    <p:extLst>
      <p:ext uri="{BB962C8B-B14F-4D97-AF65-F5344CB8AC3E}">
        <p14:creationId xmlns:p14="http://schemas.microsoft.com/office/powerpoint/2010/main" val="2807772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D9B14-A424-449D-971F-9E866821459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F6BC99A-50B4-AAFD-C315-AFCCD129AD63}"/>
              </a:ext>
            </a:extLst>
          </p:cNvPr>
          <p:cNvSpPr>
            <a:spLocks noGrp="1"/>
          </p:cNvSpPr>
          <p:nvPr>
            <p:ph type="title"/>
          </p:nvPr>
        </p:nvSpPr>
        <p:spPr>
          <a:xfrm>
            <a:off x="351692" y="353962"/>
            <a:ext cx="11488616" cy="588227"/>
          </a:xfrm>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[4] </a:t>
            </a:r>
            <a:r>
              <a:rPr lang="ja-JP" altLang="en-US">
                <a:latin typeface="MS PGothic" panose="020B0600070205080204" pitchFamily="34" charset="-128"/>
                <a:ea typeface="MS PGothic" panose="020B0600070205080204" pitchFamily="34" charset="-128"/>
              </a:rPr>
              <a:t>ビジネスプランシートへ記入する</a:t>
            </a:r>
            <a:r>
              <a:rPr lang="en-US" altLang="ja-JP" dirty="0">
                <a:latin typeface="MS PGothic" panose="020B0600070205080204" pitchFamily="34" charset="-128"/>
                <a:ea typeface="MS PGothic" panose="020B0600070205080204" pitchFamily="34" charset="-128"/>
              </a:rPr>
              <a:t> (3</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pic>
        <p:nvPicPr>
          <p:cNvPr id="3" name="図 2">
            <a:extLst>
              <a:ext uri="{FF2B5EF4-FFF2-40B4-BE49-F238E27FC236}">
                <a16:creationId xmlns:a16="http://schemas.microsoft.com/office/drawing/2014/main" id="{9ED5B51A-EF95-0C40-DD87-E4BCFD925FDA}"/>
              </a:ext>
            </a:extLst>
          </p:cNvPr>
          <p:cNvPicPr>
            <a:picLocks noChangeAspect="1"/>
          </p:cNvPicPr>
          <p:nvPr/>
        </p:nvPicPr>
        <p:blipFill>
          <a:blip r:embed="rId3"/>
          <a:srcRect/>
          <a:stretch/>
        </p:blipFill>
        <p:spPr>
          <a:xfrm>
            <a:off x="826000" y="1440202"/>
            <a:ext cx="6113343" cy="4320000"/>
          </a:xfrm>
          <a:prstGeom prst="rect">
            <a:avLst/>
          </a:prstGeom>
          <a:ln>
            <a:solidFill>
              <a:schemeClr val="bg1">
                <a:lumMod val="75000"/>
              </a:schemeClr>
            </a:solidFill>
          </a:ln>
        </p:spPr>
      </p:pic>
      <p:sp>
        <p:nvSpPr>
          <p:cNvPr id="6" name="正方形/長方形 5">
            <a:extLst>
              <a:ext uri="{FF2B5EF4-FFF2-40B4-BE49-F238E27FC236}">
                <a16:creationId xmlns:a16="http://schemas.microsoft.com/office/drawing/2014/main" id="{6E6EEC68-EF72-E494-95B1-0A65C8505338}"/>
              </a:ext>
            </a:extLst>
          </p:cNvPr>
          <p:cNvSpPr/>
          <p:nvPr/>
        </p:nvSpPr>
        <p:spPr>
          <a:xfrm>
            <a:off x="1060704" y="2778933"/>
            <a:ext cx="5669280" cy="13822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4565517-702D-E274-5DDD-81C754620838}"/>
              </a:ext>
            </a:extLst>
          </p:cNvPr>
          <p:cNvSpPr txBox="1"/>
          <p:nvPr/>
        </p:nvSpPr>
        <p:spPr>
          <a:xfrm>
            <a:off x="7210716" y="2160000"/>
            <a:ext cx="41400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ビジネスプランシートの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①</a:t>
            </a:r>
            <a:r>
              <a:rPr kumimoji="1" lang="en-US" altLang="ja-JP"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〜④</a:t>
            </a:r>
            <a:r>
              <a:rPr kumimoji="1" lang="ja-JP" altLang="en-US"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を記入する。</a:t>
            </a:r>
            <a:endParaRPr kumimoji="1" lang="en-US" altLang="ja-JP"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a:defRPr/>
            </a:pPr>
            <a:r>
              <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チームごとに代表生徒</a:t>
            </a:r>
            <a:r>
              <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a:t>
            </a:r>
            <a:r>
              <a:rPr kumimoji="1" lang="ja-JP" altLang="en-US"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名の</a:t>
            </a:r>
          </a:p>
          <a:p>
            <a:pPr>
              <a:defRPr/>
            </a:pPr>
            <a:r>
              <a:rPr kumimoji="1" lang="ja-JP" altLang="en-US"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ビジネスプランシートを</a:t>
            </a:r>
          </a:p>
          <a:p>
            <a:pPr>
              <a:defRPr/>
            </a:pPr>
            <a:r>
              <a:rPr kumimoji="1" lang="ja-JP" altLang="en-US"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提出します。</a:t>
            </a:r>
            <a:endParaRPr lang="en-US" altLang="ja-JP" sz="20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726408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2489E-C7FF-B715-9ACC-65DD1B919CE9}"/>
            </a:ext>
          </a:extLst>
        </p:cNvPr>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49A9717C-D45A-1001-A6C2-54E8037180C6}"/>
              </a:ext>
            </a:extLst>
          </p:cNvPr>
          <p:cNvGrpSpPr/>
          <p:nvPr/>
        </p:nvGrpSpPr>
        <p:grpSpPr>
          <a:xfrm>
            <a:off x="3042888" y="1119672"/>
            <a:ext cx="2129353" cy="648000"/>
            <a:chOff x="3447535" y="814871"/>
            <a:chExt cx="2129353" cy="648000"/>
          </a:xfrm>
        </p:grpSpPr>
        <p:sp>
          <p:nvSpPr>
            <p:cNvPr id="16" name="四角形: 角を丸くする 15">
              <a:extLst>
                <a:ext uri="{FF2B5EF4-FFF2-40B4-BE49-F238E27FC236}">
                  <a16:creationId xmlns:a16="http://schemas.microsoft.com/office/drawing/2014/main" id="{D37B5EE7-DA0B-9DE9-74BE-912B83BF5E00}"/>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2</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17" name="グラフィックス 16" descr="砂時計: 終了 単色塗りつぶし">
              <a:extLst>
                <a:ext uri="{FF2B5EF4-FFF2-40B4-BE49-F238E27FC236}">
                  <a16:creationId xmlns:a16="http://schemas.microsoft.com/office/drawing/2014/main" id="{3B5664A7-89F0-48D6-CF30-09B74E611A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grpSp>
        <p:nvGrpSpPr>
          <p:cNvPr id="18" name="グループ化 17">
            <a:extLst>
              <a:ext uri="{FF2B5EF4-FFF2-40B4-BE49-F238E27FC236}">
                <a16:creationId xmlns:a16="http://schemas.microsoft.com/office/drawing/2014/main" id="{8ECDDC3D-599B-23FD-BBC1-88DA071CF327}"/>
              </a:ext>
            </a:extLst>
          </p:cNvPr>
          <p:cNvGrpSpPr/>
          <p:nvPr/>
        </p:nvGrpSpPr>
        <p:grpSpPr>
          <a:xfrm>
            <a:off x="609602" y="1119672"/>
            <a:ext cx="2304000" cy="648000"/>
            <a:chOff x="609602" y="1119672"/>
            <a:chExt cx="2304000" cy="648000"/>
          </a:xfrm>
        </p:grpSpPr>
        <p:sp>
          <p:nvSpPr>
            <p:cNvPr id="19" name="四角形: 角を丸くする 18">
              <a:extLst>
                <a:ext uri="{FF2B5EF4-FFF2-40B4-BE49-F238E27FC236}">
                  <a16:creationId xmlns:a16="http://schemas.microsoft.com/office/drawing/2014/main" id="{E63DE3B7-B0AC-2262-7BD4-6E94C8A29058}"/>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まとめ</a:t>
              </a:r>
              <a:endParaRPr lang="en-US" altLang="ja-JP" sz="2400" b="1" dirty="0">
                <a:solidFill>
                  <a:schemeClr val="bg1"/>
                </a:solidFill>
                <a:latin typeface="MS PGothic" panose="020B0600070205080204" pitchFamily="34" charset="-128"/>
                <a:ea typeface="MS PGothic" panose="020B0600070205080204" pitchFamily="34" charset="-128"/>
              </a:endParaRPr>
            </a:p>
          </p:txBody>
        </p:sp>
        <p:pic>
          <p:nvPicPr>
            <p:cNvPr id="20" name="図 19">
              <a:extLst>
                <a:ext uri="{FF2B5EF4-FFF2-40B4-BE49-F238E27FC236}">
                  <a16:creationId xmlns:a16="http://schemas.microsoft.com/office/drawing/2014/main" id="{EBDDE12D-E2BC-70B4-E70B-3CFA9E62E05A}"/>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
        <p:nvSpPr>
          <p:cNvPr id="22" name="正方形/長方形 21">
            <a:extLst>
              <a:ext uri="{FF2B5EF4-FFF2-40B4-BE49-F238E27FC236}">
                <a16:creationId xmlns:a16="http://schemas.microsoft.com/office/drawing/2014/main" id="{9C8C0D8B-A3A1-9F4C-2659-AA8D2CB989C4}"/>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授業のまとめ</a:t>
            </a:r>
          </a:p>
        </p:txBody>
      </p:sp>
    </p:spTree>
    <p:extLst>
      <p:ext uri="{BB962C8B-B14F-4D97-AF65-F5344CB8AC3E}">
        <p14:creationId xmlns:p14="http://schemas.microsoft.com/office/powerpoint/2010/main" val="2610300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4D1E4-34EC-9939-ACB0-B065F41EB48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BA5FDD3-F5C3-31E7-D0B3-387C71A832ED}"/>
              </a:ext>
            </a:extLst>
          </p:cNvPr>
          <p:cNvSpPr>
            <a:spLocks noGrp="1"/>
          </p:cNvSpPr>
          <p:nvPr>
            <p:ph type="title"/>
          </p:nvPr>
        </p:nvSpPr>
        <p:spPr>
          <a:xfrm>
            <a:off x="351692" y="353962"/>
            <a:ext cx="11488616" cy="588227"/>
          </a:xfrm>
        </p:spPr>
        <p:txBody>
          <a:bodyPr/>
          <a:lstStyle/>
          <a:p>
            <a:r>
              <a:rPr lang="ja-JP" altLang="en-US" dirty="0">
                <a:latin typeface="MS PGothic" panose="020B0600070205080204" pitchFamily="34" charset="-128"/>
                <a:ea typeface="MS PGothic" panose="020B0600070205080204" pitchFamily="34" charset="-128"/>
              </a:rPr>
              <a:t>授業のまとめ</a:t>
            </a:r>
            <a:endParaRPr kumimoji="1" lang="ja-JP" altLang="en-US" dirty="0"/>
          </a:p>
        </p:txBody>
      </p:sp>
      <p:graphicFrame>
        <p:nvGraphicFramePr>
          <p:cNvPr id="8" name="表 7">
            <a:extLst>
              <a:ext uri="{FF2B5EF4-FFF2-40B4-BE49-F238E27FC236}">
                <a16:creationId xmlns:a16="http://schemas.microsoft.com/office/drawing/2014/main" id="{185FF431-8927-03A1-5F7F-543389356FCA}"/>
              </a:ext>
            </a:extLst>
          </p:cNvPr>
          <p:cNvGraphicFramePr>
            <a:graphicFrameLocks noGrp="1"/>
          </p:cNvGraphicFramePr>
          <p:nvPr>
            <p:extLst>
              <p:ext uri="{D42A27DB-BD31-4B8C-83A1-F6EECF244321}">
                <p14:modId xmlns:p14="http://schemas.microsoft.com/office/powerpoint/2010/main" val="517545812"/>
              </p:ext>
            </p:extLst>
          </p:nvPr>
        </p:nvGraphicFramePr>
        <p:xfrm>
          <a:off x="1043354" y="1698630"/>
          <a:ext cx="10105292" cy="3744000"/>
        </p:xfrm>
        <a:graphic>
          <a:graphicData uri="http://schemas.openxmlformats.org/drawingml/2006/table">
            <a:tbl>
              <a:tblPr firstRow="1" bandRow="1">
                <a:tableStyleId>{5940675A-B579-460E-94D1-54222C63F5DA}</a:tableStyleId>
              </a:tblPr>
              <a:tblGrid>
                <a:gridCol w="621323">
                  <a:extLst>
                    <a:ext uri="{9D8B030D-6E8A-4147-A177-3AD203B41FA5}">
                      <a16:colId xmlns:a16="http://schemas.microsoft.com/office/drawing/2014/main" val="2199603475"/>
                    </a:ext>
                  </a:extLst>
                </a:gridCol>
                <a:gridCol w="9483969">
                  <a:extLst>
                    <a:ext uri="{9D8B030D-6E8A-4147-A177-3AD203B41FA5}">
                      <a16:colId xmlns:a16="http://schemas.microsoft.com/office/drawing/2014/main" val="3329428891"/>
                    </a:ext>
                  </a:extLst>
                </a:gridCol>
              </a:tblGrid>
              <a:tr h="12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①</a:t>
                      </a:r>
                      <a:endPar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ビジネスとは、ニーズを満たす商品・サービスを提供してお金を受け取ること。</a:t>
                      </a:r>
                      <a:endPar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4614"/>
                  </a:ext>
                </a:extLst>
              </a:tr>
              <a:tr h="165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black"/>
                          </a:solidFill>
                          <a:latin typeface="MS PGothic" panose="020B0600070205080204" pitchFamily="34" charset="-128"/>
                          <a:ea typeface="MS PGothic" panose="020B0600070205080204" pitchFamily="34" charset="-128"/>
                        </a:rPr>
                        <a:t>②</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kern="0">
                          <a:solidFill>
                            <a:schemeClr val="tx1"/>
                          </a:solidFill>
                          <a:latin typeface="MS PGothic" panose="020B0600070205080204" pitchFamily="34" charset="-128"/>
                          <a:ea typeface="MS PGothic" panose="020B0600070205080204" pitchFamily="34" charset="-128"/>
                        </a:rPr>
                        <a:t>ビジネスにおけるニーズを設定する判断基準として、お金を払う人がいるか、課題を解決したいという強い思いを持てるか、実現の見込みはあるか、という観点を持って考えることが重要。</a:t>
                      </a:r>
                      <a:endParaRPr kumimoji="0" lang="ja-JP" altLang="en-US" sz="2400" b="1" kern="0" dirty="0">
                        <a:solidFill>
                          <a:schemeClr val="tx1"/>
                        </a:solidFill>
                        <a:latin typeface="MS PGothic" panose="020B0600070205080204" pitchFamily="34" charset="-128"/>
                        <a:ea typeface="MS PGothic" panose="020B0600070205080204" pitchFamily="34" charset="-128"/>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9849691"/>
                  </a:ext>
                </a:extLst>
              </a:tr>
              <a:tr h="86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black"/>
                          </a:solidFill>
                          <a:latin typeface="MS PGothic" panose="020B0600070205080204" pitchFamily="34" charset="-128"/>
                          <a:ea typeface="MS PGothic" panose="020B0600070205080204" pitchFamily="34" charset="-128"/>
                        </a:rPr>
                        <a:t>③</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ニーズを発見したら、その原因を探り、解決するアイデア</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を考える。</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0665179"/>
                  </a:ext>
                </a:extLst>
              </a:tr>
            </a:tbl>
          </a:graphicData>
        </a:graphic>
      </p:graphicFrame>
    </p:spTree>
    <p:extLst>
      <p:ext uri="{BB962C8B-B14F-4D97-AF65-F5344CB8AC3E}">
        <p14:creationId xmlns:p14="http://schemas.microsoft.com/office/powerpoint/2010/main" val="1349390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48922-49E9-8765-A465-DDD8EE25562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56CCDB7-2584-2ECD-1686-EFB260131D7F}"/>
              </a:ext>
            </a:extLst>
          </p:cNvPr>
          <p:cNvSpPr>
            <a:spLocks noGrp="1"/>
          </p:cNvSpPr>
          <p:nvPr>
            <p:ph type="title"/>
          </p:nvPr>
        </p:nvSpPr>
        <p:spPr>
          <a:xfrm>
            <a:off x="351692" y="353962"/>
            <a:ext cx="11488616" cy="588227"/>
          </a:xfrm>
        </p:spPr>
        <p:txBody>
          <a:bodyPr/>
          <a:lstStyle/>
          <a:p>
            <a:r>
              <a:rPr lang="ja-JP" altLang="en-US" dirty="0">
                <a:latin typeface="MS PGothic" panose="020B0600070205080204" pitchFamily="34" charset="-128"/>
                <a:ea typeface="MS PGothic" panose="020B0600070205080204" pitchFamily="34" charset="-128"/>
              </a:rPr>
              <a:t>次回、アイデアを検討し、ビジネスプランを考える</a:t>
            </a:r>
            <a:endParaRPr kumimoji="1" lang="ja-JP" altLang="en-US" dirty="0"/>
          </a:p>
        </p:txBody>
      </p:sp>
      <p:grpSp>
        <p:nvGrpSpPr>
          <p:cNvPr id="35" name="グループ化 34">
            <a:extLst>
              <a:ext uri="{FF2B5EF4-FFF2-40B4-BE49-F238E27FC236}">
                <a16:creationId xmlns:a16="http://schemas.microsoft.com/office/drawing/2014/main" id="{2697D872-7E39-0B06-C8E0-B41B74312799}"/>
              </a:ext>
            </a:extLst>
          </p:cNvPr>
          <p:cNvGrpSpPr/>
          <p:nvPr/>
        </p:nvGrpSpPr>
        <p:grpSpPr>
          <a:xfrm>
            <a:off x="816556" y="1724590"/>
            <a:ext cx="10557687" cy="3745012"/>
            <a:chOff x="816556" y="1279116"/>
            <a:chExt cx="10557687" cy="3745012"/>
          </a:xfrm>
        </p:grpSpPr>
        <p:sp>
          <p:nvSpPr>
            <p:cNvPr id="5" name="テキスト ボックス 4">
              <a:extLst>
                <a:ext uri="{FF2B5EF4-FFF2-40B4-BE49-F238E27FC236}">
                  <a16:creationId xmlns:a16="http://schemas.microsoft.com/office/drawing/2014/main" id="{3E70B7FD-E8ED-3DC9-5518-49382E3729A8}"/>
                </a:ext>
              </a:extLst>
            </p:cNvPr>
            <p:cNvSpPr txBox="1"/>
            <p:nvPr/>
          </p:nvSpPr>
          <p:spPr>
            <a:xfrm>
              <a:off x="2545908" y="1279116"/>
              <a:ext cx="8828335" cy="612000"/>
            </a:xfrm>
            <a:prstGeom prst="rect">
              <a:avLst/>
            </a:prstGeom>
            <a:solidFill>
              <a:srgbClr val="FCE8E8"/>
            </a:solidFill>
            <a:ln>
              <a:noFill/>
            </a:ln>
          </p:spPr>
          <p:txBody>
            <a:bodyPr wrap="square" anchor="ctr">
              <a:noAutofit/>
            </a:bodyPr>
            <a:lstStyle/>
            <a:p>
              <a:pPr>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アントレプレナーシップを知る</a:t>
              </a:r>
              <a:endPar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6" name="テキスト ボックス 5">
              <a:extLst>
                <a:ext uri="{FF2B5EF4-FFF2-40B4-BE49-F238E27FC236}">
                  <a16:creationId xmlns:a16="http://schemas.microsoft.com/office/drawing/2014/main" id="{4E69F492-9184-8513-95C2-55B5D2E545BE}"/>
                </a:ext>
              </a:extLst>
            </p:cNvPr>
            <p:cNvSpPr txBox="1"/>
            <p:nvPr/>
          </p:nvSpPr>
          <p:spPr>
            <a:xfrm>
              <a:off x="2545908" y="2845622"/>
              <a:ext cx="8828335" cy="612000"/>
            </a:xfrm>
            <a:prstGeom prst="rect">
              <a:avLst/>
            </a:prstGeom>
            <a:solidFill>
              <a:srgbClr val="E94520"/>
            </a:solidFill>
          </p:spPr>
          <p:txBody>
            <a:bodyPr wrap="square" anchor="ctr">
              <a:noAutofit/>
            </a:bodyPr>
            <a:lstStyle>
              <a:defPPr>
                <a:defRPr lang="ja-JP"/>
              </a:defPPr>
              <a:lvl1pPr marR="0" lvl="0" indent="0" fontAlgn="auto">
                <a:lnSpc>
                  <a:spcPct val="100000"/>
                </a:lnSpc>
                <a:spcBef>
                  <a:spcPts val="0"/>
                </a:spcBef>
                <a:spcAft>
                  <a:spcPts val="0"/>
                </a:spcAft>
                <a:buClrTx/>
                <a:buSzTx/>
                <a:buFontTx/>
                <a:buNone/>
                <a:tabLst/>
                <a:defRPr sz="2400" b="1">
                  <a:solidFill>
                    <a:schemeClr val="bg1"/>
                  </a:solidFill>
                  <a:latin typeface="MS PGothic" panose="020B0600070205080204" pitchFamily="34" charset="-128"/>
                  <a:ea typeface="MS PGothic" panose="020B0600070205080204" pitchFamily="34" charset="-128"/>
                </a:defRPr>
              </a:lvl1pPr>
            </a:lstStyle>
            <a:p>
              <a:r>
                <a:rPr lang="ja-JP" altLang="en-US" dirty="0"/>
                <a:t>　アイデアを検討し、ビジネスプランを考える</a:t>
              </a:r>
            </a:p>
          </p:txBody>
        </p:sp>
        <p:sp>
          <p:nvSpPr>
            <p:cNvPr id="7" name="テキスト ボックス 6">
              <a:extLst>
                <a:ext uri="{FF2B5EF4-FFF2-40B4-BE49-F238E27FC236}">
                  <a16:creationId xmlns:a16="http://schemas.microsoft.com/office/drawing/2014/main" id="{EFD4CD74-22E7-67AA-ECD0-52339B05D8F7}"/>
                </a:ext>
              </a:extLst>
            </p:cNvPr>
            <p:cNvSpPr txBox="1"/>
            <p:nvPr/>
          </p:nvSpPr>
          <p:spPr>
            <a:xfrm>
              <a:off x="2545908" y="2062369"/>
              <a:ext cx="8828335" cy="612000"/>
            </a:xfrm>
            <a:prstGeom prst="rect">
              <a:avLst/>
            </a:prstGeom>
            <a:solidFill>
              <a:srgbClr val="FCE8E8"/>
            </a:solidFill>
            <a:ln>
              <a:noFill/>
            </a:ln>
          </p:spPr>
          <p:txBody>
            <a:bodyPr wrap="square" anchor="ctr">
              <a:noAutofit/>
            </a:bodyPr>
            <a:lstStyle>
              <a:defPPr>
                <a:defRPr lang="ja-JP"/>
              </a:defPPr>
              <a:lvl1pPr>
                <a:defRPr sz="2400" b="1" i="0" u="none" strike="noStrike" cap="none" spc="0" normalizeH="0" baseline="0">
                  <a:ln>
                    <a:noFill/>
                  </a:ln>
                  <a:solidFill>
                    <a:prstClr val="black"/>
                  </a:solidFill>
                  <a:effectLst/>
                  <a:uLnTx/>
                  <a:uFillTx/>
                  <a:latin typeface="MS PGothic" panose="020B0600070205080204" pitchFamily="34" charset="-128"/>
                  <a:ea typeface="MS PGothic" panose="020B0600070205080204" pitchFamily="34" charset="-128"/>
                </a:defRPr>
              </a:lvl1pPr>
            </a:lstStyle>
            <a:p>
              <a:r>
                <a:rPr lang="ja-JP" altLang="en-US" dirty="0"/>
                <a:t>　世の中のニーズを考える</a:t>
              </a:r>
            </a:p>
          </p:txBody>
        </p:sp>
        <p:sp>
          <p:nvSpPr>
            <p:cNvPr id="3" name="テキスト ボックス 2">
              <a:extLst>
                <a:ext uri="{FF2B5EF4-FFF2-40B4-BE49-F238E27FC236}">
                  <a16:creationId xmlns:a16="http://schemas.microsoft.com/office/drawing/2014/main" id="{01C83CE8-69EB-ABC1-D00C-0E077AE3FA94}"/>
                </a:ext>
              </a:extLst>
            </p:cNvPr>
            <p:cNvSpPr txBox="1"/>
            <p:nvPr/>
          </p:nvSpPr>
          <p:spPr>
            <a:xfrm>
              <a:off x="2545908" y="4412128"/>
              <a:ext cx="8828335" cy="612000"/>
            </a:xfrm>
            <a:prstGeom prst="rect">
              <a:avLst/>
            </a:prstGeom>
            <a:solidFill>
              <a:srgbClr val="FCE8E8"/>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chemeClr val="tx1"/>
                  </a:solidFill>
                  <a:latin typeface="MS PGothic" panose="020B0600070205080204" pitchFamily="34" charset="-128"/>
                  <a:ea typeface="MS PGothic" panose="020B0600070205080204" pitchFamily="34" charset="-128"/>
                </a:rPr>
                <a:t>　ビジネスプランを発表</a:t>
              </a:r>
              <a:r>
                <a:rPr lang="ja-JP" altLang="en-US" sz="2400" b="1" dirty="0">
                  <a:latin typeface="MS PGothic" panose="020B0600070205080204" pitchFamily="34" charset="-128"/>
                  <a:ea typeface="MS PGothic" panose="020B0600070205080204" pitchFamily="34" charset="-128"/>
                </a:rPr>
                <a:t>する</a:t>
              </a:r>
              <a:endPar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endParaRPr>
            </a:p>
          </p:txBody>
        </p:sp>
        <p:sp>
          <p:nvSpPr>
            <p:cNvPr id="9" name="テキスト ボックス 8">
              <a:extLst>
                <a:ext uri="{FF2B5EF4-FFF2-40B4-BE49-F238E27FC236}">
                  <a16:creationId xmlns:a16="http://schemas.microsoft.com/office/drawing/2014/main" id="{02B8CDC1-2CC5-16D3-C771-4FA363B25F83}"/>
                </a:ext>
              </a:extLst>
            </p:cNvPr>
            <p:cNvSpPr txBox="1"/>
            <p:nvPr/>
          </p:nvSpPr>
          <p:spPr>
            <a:xfrm>
              <a:off x="2545908" y="3628875"/>
              <a:ext cx="8828335" cy="612000"/>
            </a:xfrm>
            <a:prstGeom prst="rect">
              <a:avLst/>
            </a:prstGeom>
            <a:solidFill>
              <a:srgbClr val="FCE8E8"/>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chemeClr val="tx1"/>
                  </a:solidFill>
                  <a:latin typeface="MS PGothic" panose="020B0600070205080204" pitchFamily="34" charset="-128"/>
                  <a:ea typeface="MS PGothic" panose="020B0600070205080204" pitchFamily="34" charset="-128"/>
                </a:rPr>
                <a:t>　先行事例調査</a:t>
              </a:r>
              <a:r>
                <a:rPr lang="ja-JP" altLang="en-US" sz="2400" b="1" dirty="0">
                  <a:latin typeface="MS PGothic" panose="020B0600070205080204" pitchFamily="34" charset="-128"/>
                  <a:ea typeface="MS PGothic" panose="020B0600070205080204" pitchFamily="34" charset="-128"/>
                </a:rPr>
                <a:t>を実施する</a:t>
              </a:r>
              <a:endPar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endParaRPr>
            </a:p>
          </p:txBody>
        </p:sp>
        <p:grpSp>
          <p:nvGrpSpPr>
            <p:cNvPr id="10" name="グループ化 9">
              <a:extLst>
                <a:ext uri="{FF2B5EF4-FFF2-40B4-BE49-F238E27FC236}">
                  <a16:creationId xmlns:a16="http://schemas.microsoft.com/office/drawing/2014/main" id="{A663F86B-442B-7A86-4C88-BD6A78D426BA}"/>
                </a:ext>
              </a:extLst>
            </p:cNvPr>
            <p:cNvGrpSpPr/>
            <p:nvPr/>
          </p:nvGrpSpPr>
          <p:grpSpPr>
            <a:xfrm>
              <a:off x="816556" y="1347517"/>
              <a:ext cx="1704260" cy="475199"/>
              <a:chOff x="1017346" y="-391775"/>
              <a:chExt cx="1704260" cy="475199"/>
            </a:xfrm>
          </p:grpSpPr>
          <p:grpSp>
            <p:nvGrpSpPr>
              <p:cNvPr id="31" name="グループ化 30">
                <a:extLst>
                  <a:ext uri="{FF2B5EF4-FFF2-40B4-BE49-F238E27FC236}">
                    <a16:creationId xmlns:a16="http://schemas.microsoft.com/office/drawing/2014/main" id="{A101D4D5-463C-1B13-EEC3-8C551259696D}"/>
                  </a:ext>
                </a:extLst>
              </p:cNvPr>
              <p:cNvGrpSpPr/>
              <p:nvPr/>
            </p:nvGrpSpPr>
            <p:grpSpPr>
              <a:xfrm>
                <a:off x="1017346" y="-391775"/>
                <a:ext cx="1578509" cy="475199"/>
                <a:chOff x="-851918" y="1088727"/>
                <a:chExt cx="1264863" cy="380778"/>
              </a:xfrm>
            </p:grpSpPr>
            <p:sp>
              <p:nvSpPr>
                <p:cNvPr id="33" name="正方形/長方形 32">
                  <a:extLst>
                    <a:ext uri="{FF2B5EF4-FFF2-40B4-BE49-F238E27FC236}">
                      <a16:creationId xmlns:a16="http://schemas.microsoft.com/office/drawing/2014/main" id="{6444328D-1D81-D7D0-B6BA-FD4E2F7CF64B}"/>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１</a:t>
                  </a:r>
                  <a:r>
                    <a:rPr kumimoji="1" lang="ja-JP" altLang="en-US" sz="2000" dirty="0">
                      <a:solidFill>
                        <a:schemeClr val="tx1">
                          <a:lumMod val="75000"/>
                          <a:lumOff val="25000"/>
                        </a:schemeClr>
                      </a:solidFill>
                      <a:latin typeface="+mn-ea"/>
                    </a:rPr>
                    <a:t>時間目</a:t>
                  </a:r>
                </a:p>
              </p:txBody>
            </p:sp>
            <p:sp>
              <p:nvSpPr>
                <p:cNvPr id="34" name="二等辺三角形 33">
                  <a:extLst>
                    <a:ext uri="{FF2B5EF4-FFF2-40B4-BE49-F238E27FC236}">
                      <a16:creationId xmlns:a16="http://schemas.microsoft.com/office/drawing/2014/main" id="{F9E58D2A-2AC6-DCB6-DABF-206B075DEE9D}"/>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二等辺三角形 31">
                <a:extLst>
                  <a:ext uri="{FF2B5EF4-FFF2-40B4-BE49-F238E27FC236}">
                    <a16:creationId xmlns:a16="http://schemas.microsoft.com/office/drawing/2014/main" id="{D2013303-92B7-DB8D-78CC-96D12E6138FF}"/>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3D34C8A4-ACBF-0A94-C856-BAECA930AA53}"/>
                </a:ext>
              </a:extLst>
            </p:cNvPr>
            <p:cNvGrpSpPr/>
            <p:nvPr/>
          </p:nvGrpSpPr>
          <p:grpSpPr>
            <a:xfrm>
              <a:off x="816556" y="4480529"/>
              <a:ext cx="1704260" cy="475199"/>
              <a:chOff x="1017346" y="-391775"/>
              <a:chExt cx="1704260" cy="475199"/>
            </a:xfrm>
          </p:grpSpPr>
          <p:grpSp>
            <p:nvGrpSpPr>
              <p:cNvPr id="27" name="グループ化 26">
                <a:extLst>
                  <a:ext uri="{FF2B5EF4-FFF2-40B4-BE49-F238E27FC236}">
                    <a16:creationId xmlns:a16="http://schemas.microsoft.com/office/drawing/2014/main" id="{832549AB-CCC9-95B4-4D41-63B0050B1FD5}"/>
                  </a:ext>
                </a:extLst>
              </p:cNvPr>
              <p:cNvGrpSpPr/>
              <p:nvPr/>
            </p:nvGrpSpPr>
            <p:grpSpPr>
              <a:xfrm>
                <a:off x="1017346" y="-391775"/>
                <a:ext cx="1578509" cy="475199"/>
                <a:chOff x="-851918" y="1088727"/>
                <a:chExt cx="1264863" cy="380778"/>
              </a:xfrm>
            </p:grpSpPr>
            <p:sp>
              <p:nvSpPr>
                <p:cNvPr id="29" name="正方形/長方形 28">
                  <a:extLst>
                    <a:ext uri="{FF2B5EF4-FFF2-40B4-BE49-F238E27FC236}">
                      <a16:creationId xmlns:a16="http://schemas.microsoft.com/office/drawing/2014/main" id="{EAEB9661-9CF7-4F41-9BE3-FCFF1A07739A}"/>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５</a:t>
                  </a:r>
                  <a:r>
                    <a:rPr kumimoji="1" lang="ja-JP" altLang="en-US" sz="2000" dirty="0">
                      <a:solidFill>
                        <a:schemeClr val="tx1">
                          <a:lumMod val="75000"/>
                          <a:lumOff val="25000"/>
                        </a:schemeClr>
                      </a:solidFill>
                      <a:latin typeface="+mn-ea"/>
                    </a:rPr>
                    <a:t>時間目</a:t>
                  </a:r>
                </a:p>
              </p:txBody>
            </p:sp>
            <p:sp>
              <p:nvSpPr>
                <p:cNvPr id="30" name="二等辺三角形 29">
                  <a:extLst>
                    <a:ext uri="{FF2B5EF4-FFF2-40B4-BE49-F238E27FC236}">
                      <a16:creationId xmlns:a16="http://schemas.microsoft.com/office/drawing/2014/main" id="{25EF7EB2-F273-F14F-A611-1FD3C7D5EC7A}"/>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二等辺三角形 27">
                <a:extLst>
                  <a:ext uri="{FF2B5EF4-FFF2-40B4-BE49-F238E27FC236}">
                    <a16:creationId xmlns:a16="http://schemas.microsoft.com/office/drawing/2014/main" id="{4A90D8EE-139B-458D-DD4A-34DECD126A33}"/>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212923F8-D5AE-8134-1EBE-7CF9CABE0ECC}"/>
                </a:ext>
              </a:extLst>
            </p:cNvPr>
            <p:cNvGrpSpPr/>
            <p:nvPr/>
          </p:nvGrpSpPr>
          <p:grpSpPr>
            <a:xfrm>
              <a:off x="816556" y="2914023"/>
              <a:ext cx="1704260" cy="475199"/>
              <a:chOff x="1017346" y="-391775"/>
              <a:chExt cx="1704260" cy="475199"/>
            </a:xfrm>
          </p:grpSpPr>
          <p:grpSp>
            <p:nvGrpSpPr>
              <p:cNvPr id="23" name="グループ化 22">
                <a:extLst>
                  <a:ext uri="{FF2B5EF4-FFF2-40B4-BE49-F238E27FC236}">
                    <a16:creationId xmlns:a16="http://schemas.microsoft.com/office/drawing/2014/main" id="{4146E837-33CF-0F56-6AA4-918F85E6537D}"/>
                  </a:ext>
                </a:extLst>
              </p:cNvPr>
              <p:cNvGrpSpPr/>
              <p:nvPr/>
            </p:nvGrpSpPr>
            <p:grpSpPr>
              <a:xfrm>
                <a:off x="1017346" y="-391775"/>
                <a:ext cx="1578509" cy="475199"/>
                <a:chOff x="-851918" y="1088727"/>
                <a:chExt cx="1264863" cy="380778"/>
              </a:xfrm>
            </p:grpSpPr>
            <p:sp>
              <p:nvSpPr>
                <p:cNvPr id="25" name="正方形/長方形 24">
                  <a:extLst>
                    <a:ext uri="{FF2B5EF4-FFF2-40B4-BE49-F238E27FC236}">
                      <a16:creationId xmlns:a16="http://schemas.microsoft.com/office/drawing/2014/main" id="{761A8C2D-E619-01E7-F7E1-933336C0CBEC}"/>
                    </a:ext>
                  </a:extLst>
                </p:cNvPr>
                <p:cNvSpPr/>
                <p:nvPr/>
              </p:nvSpPr>
              <p:spPr>
                <a:xfrm>
                  <a:off x="-851918" y="1088727"/>
                  <a:ext cx="1097598" cy="380778"/>
                </a:xfrm>
                <a:prstGeom prst="rect">
                  <a:avLst/>
                </a:prstGeom>
                <a:solidFill>
                  <a:schemeClr val="bg1"/>
                </a:solidFill>
                <a:ln w="3175">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E94520"/>
                      </a:solidFill>
                      <a:latin typeface="+mn-ea"/>
                    </a:rPr>
                    <a:t>３時間目</a:t>
                  </a:r>
                </a:p>
              </p:txBody>
            </p:sp>
            <p:sp>
              <p:nvSpPr>
                <p:cNvPr id="26" name="二等辺三角形 25">
                  <a:extLst>
                    <a:ext uri="{FF2B5EF4-FFF2-40B4-BE49-F238E27FC236}">
                      <a16:creationId xmlns:a16="http://schemas.microsoft.com/office/drawing/2014/main" id="{7D93D1BC-A0FF-86AF-897C-2C7BEA91C73B}"/>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二等辺三角形 23">
                <a:extLst>
                  <a:ext uri="{FF2B5EF4-FFF2-40B4-BE49-F238E27FC236}">
                    <a16:creationId xmlns:a16="http://schemas.microsoft.com/office/drawing/2014/main" id="{51CEAEC0-CBA8-B961-AD12-7D5C49AD50D5}"/>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B66FC38F-3A6D-5D09-A061-13873DDBCF45}"/>
                </a:ext>
              </a:extLst>
            </p:cNvPr>
            <p:cNvGrpSpPr/>
            <p:nvPr/>
          </p:nvGrpSpPr>
          <p:grpSpPr>
            <a:xfrm>
              <a:off x="816556" y="3697276"/>
              <a:ext cx="1704260" cy="475199"/>
              <a:chOff x="1017346" y="-391775"/>
              <a:chExt cx="1704260" cy="475199"/>
            </a:xfrm>
          </p:grpSpPr>
          <p:grpSp>
            <p:nvGrpSpPr>
              <p:cNvPr id="19" name="グループ化 18">
                <a:extLst>
                  <a:ext uri="{FF2B5EF4-FFF2-40B4-BE49-F238E27FC236}">
                    <a16:creationId xmlns:a16="http://schemas.microsoft.com/office/drawing/2014/main" id="{38ADB480-D778-67DC-2BFA-E0B125B2F7A8}"/>
                  </a:ext>
                </a:extLst>
              </p:cNvPr>
              <p:cNvGrpSpPr/>
              <p:nvPr/>
            </p:nvGrpSpPr>
            <p:grpSpPr>
              <a:xfrm>
                <a:off x="1017346" y="-391775"/>
                <a:ext cx="1578509" cy="475199"/>
                <a:chOff x="-851918" y="1088727"/>
                <a:chExt cx="1264863" cy="380778"/>
              </a:xfrm>
            </p:grpSpPr>
            <p:sp>
              <p:nvSpPr>
                <p:cNvPr id="21" name="正方形/長方形 20">
                  <a:extLst>
                    <a:ext uri="{FF2B5EF4-FFF2-40B4-BE49-F238E27FC236}">
                      <a16:creationId xmlns:a16="http://schemas.microsoft.com/office/drawing/2014/main" id="{89300BB3-43D6-9F80-3E94-0B7EC6F1361B}"/>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４</a:t>
                  </a:r>
                  <a:r>
                    <a:rPr kumimoji="1" lang="ja-JP" altLang="en-US" sz="2000" dirty="0">
                      <a:solidFill>
                        <a:schemeClr val="tx1">
                          <a:lumMod val="75000"/>
                          <a:lumOff val="25000"/>
                        </a:schemeClr>
                      </a:solidFill>
                      <a:latin typeface="+mn-ea"/>
                    </a:rPr>
                    <a:t>時間目</a:t>
                  </a:r>
                </a:p>
              </p:txBody>
            </p:sp>
            <p:sp>
              <p:nvSpPr>
                <p:cNvPr id="22" name="二等辺三角形 21">
                  <a:extLst>
                    <a:ext uri="{FF2B5EF4-FFF2-40B4-BE49-F238E27FC236}">
                      <a16:creationId xmlns:a16="http://schemas.microsoft.com/office/drawing/2014/main" id="{00EE36C4-B76D-358B-1B85-E3F5F7417D5C}"/>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二等辺三角形 19">
                <a:extLst>
                  <a:ext uri="{FF2B5EF4-FFF2-40B4-BE49-F238E27FC236}">
                    <a16:creationId xmlns:a16="http://schemas.microsoft.com/office/drawing/2014/main" id="{B5952FFF-3683-AD64-B5C3-DF4B613E402B}"/>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CF4DEB1C-9B03-8308-8A90-575B85D71CD6}"/>
                </a:ext>
              </a:extLst>
            </p:cNvPr>
            <p:cNvGrpSpPr/>
            <p:nvPr/>
          </p:nvGrpSpPr>
          <p:grpSpPr>
            <a:xfrm>
              <a:off x="816556" y="2130770"/>
              <a:ext cx="1704260" cy="475199"/>
              <a:chOff x="1017346" y="-391775"/>
              <a:chExt cx="1704260" cy="475199"/>
            </a:xfrm>
          </p:grpSpPr>
          <p:grpSp>
            <p:nvGrpSpPr>
              <p:cNvPr id="15" name="グループ化 14">
                <a:extLst>
                  <a:ext uri="{FF2B5EF4-FFF2-40B4-BE49-F238E27FC236}">
                    <a16:creationId xmlns:a16="http://schemas.microsoft.com/office/drawing/2014/main" id="{728DA87B-F834-9C70-8C8E-584BEE174B5D}"/>
                  </a:ext>
                </a:extLst>
              </p:cNvPr>
              <p:cNvGrpSpPr/>
              <p:nvPr/>
            </p:nvGrpSpPr>
            <p:grpSpPr>
              <a:xfrm>
                <a:off x="1017346" y="-391775"/>
                <a:ext cx="1578509" cy="475199"/>
                <a:chOff x="-851918" y="1088727"/>
                <a:chExt cx="1264863" cy="380778"/>
              </a:xfrm>
            </p:grpSpPr>
            <p:sp>
              <p:nvSpPr>
                <p:cNvPr id="17" name="正方形/長方形 16">
                  <a:extLst>
                    <a:ext uri="{FF2B5EF4-FFF2-40B4-BE49-F238E27FC236}">
                      <a16:creationId xmlns:a16="http://schemas.microsoft.com/office/drawing/2014/main" id="{BB9598D0-CCB0-5E43-D344-E6FC509759B3}"/>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２時間目</a:t>
                  </a:r>
                </a:p>
              </p:txBody>
            </p:sp>
            <p:sp>
              <p:nvSpPr>
                <p:cNvPr id="18" name="二等辺三角形 17">
                  <a:extLst>
                    <a:ext uri="{FF2B5EF4-FFF2-40B4-BE49-F238E27FC236}">
                      <a16:creationId xmlns:a16="http://schemas.microsoft.com/office/drawing/2014/main" id="{A76B5D71-68E6-28F6-E378-14F009D216E0}"/>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二等辺三角形 15">
                <a:extLst>
                  <a:ext uri="{FF2B5EF4-FFF2-40B4-BE49-F238E27FC236}">
                    <a16:creationId xmlns:a16="http://schemas.microsoft.com/office/drawing/2014/main" id="{B043921E-7256-DE11-735F-C1149B2D15BB}"/>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416388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66B81-142C-9362-1B0A-A1CB430DB8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FF6EB83-AE37-9F59-4DE9-0A8BA57D2419}"/>
              </a:ext>
            </a:extLst>
          </p:cNvPr>
          <p:cNvSpPr>
            <a:spLocks noGrp="1"/>
          </p:cNvSpPr>
          <p:nvPr>
            <p:ph type="title"/>
          </p:nvPr>
        </p:nvSpPr>
        <p:spPr/>
        <p:txBody>
          <a:bodyPr/>
          <a:lstStyle/>
          <a:p>
            <a:r>
              <a:rPr lang="en-US" altLang="ja-JP" dirty="0">
                <a:latin typeface="MS PGothic" panose="020B0600070205080204" pitchFamily="34" charset="-128"/>
                <a:ea typeface="MS PGothic" panose="020B0600070205080204" pitchFamily="34" charset="-128"/>
              </a:rPr>
              <a:t>1</a:t>
            </a:r>
            <a:r>
              <a:rPr lang="ja-JP" altLang="en-US">
                <a:latin typeface="MS PGothic" panose="020B0600070205080204" pitchFamily="34" charset="-128"/>
                <a:ea typeface="MS PGothic" panose="020B0600070205080204" pitchFamily="34" charset="-128"/>
              </a:rPr>
              <a:t>時間目</a:t>
            </a:r>
            <a:r>
              <a:rPr lang="ja-JP" altLang="en-US" dirty="0">
                <a:latin typeface="MS PGothic" panose="020B0600070205080204" pitchFamily="34" charset="-128"/>
                <a:ea typeface="MS PGothic" panose="020B0600070205080204" pitchFamily="34" charset="-128"/>
              </a:rPr>
              <a:t>の振り返り</a:t>
            </a:r>
            <a:endParaRPr kumimoji="1" lang="ja-JP" altLang="en-US" dirty="0"/>
          </a:p>
        </p:txBody>
      </p:sp>
      <p:graphicFrame>
        <p:nvGraphicFramePr>
          <p:cNvPr id="5" name="表 4">
            <a:extLst>
              <a:ext uri="{FF2B5EF4-FFF2-40B4-BE49-F238E27FC236}">
                <a16:creationId xmlns:a16="http://schemas.microsoft.com/office/drawing/2014/main" id="{5657DB58-4D51-3DBB-2C47-654511AC7D6A}"/>
              </a:ext>
            </a:extLst>
          </p:cNvPr>
          <p:cNvGraphicFramePr>
            <a:graphicFrameLocks noGrp="1"/>
          </p:cNvGraphicFramePr>
          <p:nvPr>
            <p:extLst>
              <p:ext uri="{D42A27DB-BD31-4B8C-83A1-F6EECF244321}">
                <p14:modId xmlns:p14="http://schemas.microsoft.com/office/powerpoint/2010/main" val="1849357706"/>
              </p:ext>
            </p:extLst>
          </p:nvPr>
        </p:nvGraphicFramePr>
        <p:xfrm>
          <a:off x="1043353" y="1884065"/>
          <a:ext cx="10136275" cy="3384000"/>
        </p:xfrm>
        <a:graphic>
          <a:graphicData uri="http://schemas.openxmlformats.org/drawingml/2006/table">
            <a:tbl>
              <a:tblPr firstRow="1" bandRow="1">
                <a:tableStyleId>{5940675A-B579-460E-94D1-54222C63F5DA}</a:tableStyleId>
              </a:tblPr>
              <a:tblGrid>
                <a:gridCol w="623228">
                  <a:extLst>
                    <a:ext uri="{9D8B030D-6E8A-4147-A177-3AD203B41FA5}">
                      <a16:colId xmlns:a16="http://schemas.microsoft.com/office/drawing/2014/main" val="2199603475"/>
                    </a:ext>
                  </a:extLst>
                </a:gridCol>
                <a:gridCol w="9513047">
                  <a:extLst>
                    <a:ext uri="{9D8B030D-6E8A-4147-A177-3AD203B41FA5}">
                      <a16:colId xmlns:a16="http://schemas.microsoft.com/office/drawing/2014/main" val="3329428891"/>
                    </a:ext>
                  </a:extLst>
                </a:gridCol>
              </a:tblGrid>
              <a:tr h="16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①</a:t>
                      </a:r>
                      <a:endPar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アントレプレナーシップは、</a:t>
                      </a:r>
                      <a:r>
                        <a:rPr kumimoji="1" lang="ja-JP" altLang="en-US" sz="2400" b="1"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起業家マインドや起業家的資質といった</a:t>
                      </a:r>
                      <a:r>
                        <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a:t>
                      </a:r>
                      <a:endParaRPr kumimoji="1" lang="en-US" altLang="ja-JP"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これからの時代に誰もが持つべき重要な力。</a:t>
                      </a: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4614"/>
                  </a:ext>
                </a:extLst>
              </a:tr>
              <a:tr h="16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black"/>
                          </a:solidFill>
                          <a:latin typeface="MS PGothic" panose="020B0600070205080204" pitchFamily="34" charset="-128"/>
                          <a:ea typeface="MS PGothic" panose="020B0600070205080204" pitchFamily="34" charset="-128"/>
                        </a:rPr>
                        <a:t>②</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rtl="0" eaLnBrk="1" fontAlgn="auto" latinLnBrk="0" hangingPunct="1">
                        <a:spcBef>
                          <a:spcPts val="0"/>
                        </a:spcBef>
                        <a:spcAft>
                          <a:spcPts val="0"/>
                        </a:spcAft>
                        <a:buClrTx/>
                        <a:buSzTx/>
                        <a:buFontTx/>
                        <a:buNone/>
                        <a:tabLst/>
                        <a:defRPr/>
                      </a:pPr>
                      <a:r>
                        <a:rPr kumimoji="1" lang="ja-JP" altLang="en-US" sz="2400" b="1" i="0" u="none" strike="noStrike" kern="1200" cap="none" spc="0" normalizeH="0" baseline="0" noProof="0">
                          <a:ln>
                            <a:noFill/>
                          </a:ln>
                          <a:solidFill>
                            <a:schemeClr val="tx1"/>
                          </a:solidFill>
                          <a:effectLst/>
                          <a:uLnTx/>
                          <a:uFillTx/>
                          <a:latin typeface="MS PGothic" panose="020B0600070205080204" pitchFamily="34" charset="-128"/>
                          <a:ea typeface="MS PGothic" panose="020B0600070205080204" pitchFamily="34" charset="-128"/>
                          <a:cs typeface="+mn-cs"/>
                        </a:rPr>
                        <a:t>自分や身近な人、社会に目を向けて感じる「不便」「不満」「不足」「不快」 について身近な課題を発見することがビジネスアイデアにつながる。</a:t>
                      </a:r>
                      <a:endParaRPr kumimoji="1" lang="ja-JP" altLang="en-US" sz="1050" b="0" i="0" u="none" strike="noStrike" kern="1200" cap="none" spc="0" normalizeH="0" baseline="0" noProof="0" dirty="0">
                        <a:ln>
                          <a:noFill/>
                        </a:ln>
                        <a:solidFill>
                          <a:schemeClr val="tx1"/>
                        </a:solidFill>
                        <a:effectLst/>
                        <a:uLnTx/>
                        <a:uFillTx/>
                        <a:latin typeface="+mn-lt"/>
                        <a:ea typeface="ＭＳ Ｐゴシック" panose="020B0600070205080204" pitchFamily="50"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9849691"/>
                  </a:ext>
                </a:extLst>
              </a:tr>
            </a:tbl>
          </a:graphicData>
        </a:graphic>
      </p:graphicFrame>
    </p:spTree>
    <p:extLst>
      <p:ext uri="{BB962C8B-B14F-4D97-AF65-F5344CB8AC3E}">
        <p14:creationId xmlns:p14="http://schemas.microsoft.com/office/powerpoint/2010/main" val="331503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E964D-02D1-BDE6-8E0A-1BEF6F12E5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249374-6C24-BC2F-316E-4BCA46885A67}"/>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本日実施すること</a:t>
            </a:r>
            <a:endParaRPr kumimoji="1" lang="ja-JP" altLang="en-US" dirty="0"/>
          </a:p>
        </p:txBody>
      </p:sp>
      <p:grpSp>
        <p:nvGrpSpPr>
          <p:cNvPr id="19" name="グループ化 18">
            <a:extLst>
              <a:ext uri="{FF2B5EF4-FFF2-40B4-BE49-F238E27FC236}">
                <a16:creationId xmlns:a16="http://schemas.microsoft.com/office/drawing/2014/main" id="{6E2C4B89-C8E7-5CB6-6059-74877CA33C2B}"/>
              </a:ext>
            </a:extLst>
          </p:cNvPr>
          <p:cNvGrpSpPr/>
          <p:nvPr/>
        </p:nvGrpSpPr>
        <p:grpSpPr>
          <a:xfrm>
            <a:off x="947958" y="1831632"/>
            <a:ext cx="10279721" cy="2962699"/>
            <a:chOff x="1191308" y="1652955"/>
            <a:chExt cx="10279721" cy="2962699"/>
          </a:xfrm>
        </p:grpSpPr>
        <p:sp>
          <p:nvSpPr>
            <p:cNvPr id="3" name="正方形/長方形 2">
              <a:extLst>
                <a:ext uri="{FF2B5EF4-FFF2-40B4-BE49-F238E27FC236}">
                  <a16:creationId xmlns:a16="http://schemas.microsoft.com/office/drawing/2014/main" id="{6655D840-9122-ECAB-99C2-C414481C18CC}"/>
                </a:ext>
              </a:extLst>
            </p:cNvPr>
            <p:cNvSpPr/>
            <p:nvPr/>
          </p:nvSpPr>
          <p:spPr>
            <a:xfrm>
              <a:off x="2168768" y="1652955"/>
              <a:ext cx="9302261"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　自分や身近な人、社会で感じる不便さや困りごとをチームで話し合う</a:t>
              </a:r>
            </a:p>
          </p:txBody>
        </p:sp>
        <p:sp>
          <p:nvSpPr>
            <p:cNvPr id="5" name="正方形/長方形 4">
              <a:extLst>
                <a:ext uri="{FF2B5EF4-FFF2-40B4-BE49-F238E27FC236}">
                  <a16:creationId xmlns:a16="http://schemas.microsoft.com/office/drawing/2014/main" id="{F9F3D375-05B7-82AF-49CE-A5F9C523513E}"/>
                </a:ext>
              </a:extLst>
            </p:cNvPr>
            <p:cNvSpPr/>
            <p:nvPr/>
          </p:nvSpPr>
          <p:spPr>
            <a:xfrm>
              <a:off x="2168768" y="2788474"/>
              <a:ext cx="9302261"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　ニーズが発生する原因を探る</a:t>
              </a:r>
            </a:p>
          </p:txBody>
        </p:sp>
        <p:sp>
          <p:nvSpPr>
            <p:cNvPr id="7" name="正方形/長方形 6">
              <a:extLst>
                <a:ext uri="{FF2B5EF4-FFF2-40B4-BE49-F238E27FC236}">
                  <a16:creationId xmlns:a16="http://schemas.microsoft.com/office/drawing/2014/main" id="{1C2C913F-C005-BF57-0A49-039EFCAADF31}"/>
                </a:ext>
              </a:extLst>
            </p:cNvPr>
            <p:cNvSpPr/>
            <p:nvPr/>
          </p:nvSpPr>
          <p:spPr>
            <a:xfrm>
              <a:off x="2168768" y="3923992"/>
              <a:ext cx="9302261"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　ビジネスプランシートへ記入する（①・②・③・④）</a:t>
              </a:r>
            </a:p>
          </p:txBody>
        </p:sp>
        <p:sp>
          <p:nvSpPr>
            <p:cNvPr id="14" name="正方形/長方形 13">
              <a:extLst>
                <a:ext uri="{FF2B5EF4-FFF2-40B4-BE49-F238E27FC236}">
                  <a16:creationId xmlns:a16="http://schemas.microsoft.com/office/drawing/2014/main" id="{A8256988-6107-A3A8-3224-AB5744060419}"/>
                </a:ext>
              </a:extLst>
            </p:cNvPr>
            <p:cNvSpPr/>
            <p:nvPr/>
          </p:nvSpPr>
          <p:spPr>
            <a:xfrm>
              <a:off x="1191308" y="1652955"/>
              <a:ext cx="703385"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E94520"/>
                  </a:solidFill>
                  <a:latin typeface="+mn-ea"/>
                </a:rPr>
                <a:t>1</a:t>
              </a:r>
              <a:endParaRPr kumimoji="1" lang="ja-JP" altLang="en-US" sz="3600" b="1" dirty="0">
                <a:solidFill>
                  <a:srgbClr val="E94520"/>
                </a:solidFill>
                <a:latin typeface="+mn-ea"/>
              </a:endParaRPr>
            </a:p>
          </p:txBody>
        </p:sp>
        <p:sp>
          <p:nvSpPr>
            <p:cNvPr id="15" name="正方形/長方形 14">
              <a:extLst>
                <a:ext uri="{FF2B5EF4-FFF2-40B4-BE49-F238E27FC236}">
                  <a16:creationId xmlns:a16="http://schemas.microsoft.com/office/drawing/2014/main" id="{93121926-67AF-7CAE-7B7C-2AC161058D94}"/>
                </a:ext>
              </a:extLst>
            </p:cNvPr>
            <p:cNvSpPr/>
            <p:nvPr/>
          </p:nvSpPr>
          <p:spPr>
            <a:xfrm>
              <a:off x="1191308" y="2788474"/>
              <a:ext cx="703385"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E94520"/>
                  </a:solidFill>
                  <a:latin typeface="+mn-ea"/>
                </a:rPr>
                <a:t>2</a:t>
              </a:r>
              <a:endParaRPr kumimoji="1" lang="ja-JP" altLang="en-US" sz="3600" b="1" dirty="0">
                <a:solidFill>
                  <a:srgbClr val="E94520"/>
                </a:solidFill>
                <a:latin typeface="+mn-ea"/>
              </a:endParaRPr>
            </a:p>
          </p:txBody>
        </p:sp>
        <p:sp>
          <p:nvSpPr>
            <p:cNvPr id="16" name="正方形/長方形 15">
              <a:extLst>
                <a:ext uri="{FF2B5EF4-FFF2-40B4-BE49-F238E27FC236}">
                  <a16:creationId xmlns:a16="http://schemas.microsoft.com/office/drawing/2014/main" id="{BBE595AB-B59A-539A-5A09-88BBDF1AD389}"/>
                </a:ext>
              </a:extLst>
            </p:cNvPr>
            <p:cNvSpPr/>
            <p:nvPr/>
          </p:nvSpPr>
          <p:spPr>
            <a:xfrm>
              <a:off x="1191308" y="3923992"/>
              <a:ext cx="703385"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E94520"/>
                  </a:solidFill>
                  <a:latin typeface="+mn-ea"/>
                </a:rPr>
                <a:t>3</a:t>
              </a:r>
              <a:endParaRPr kumimoji="1" lang="ja-JP" altLang="en-US" sz="3600" b="1" dirty="0">
                <a:solidFill>
                  <a:srgbClr val="E94520"/>
                </a:solidFill>
                <a:latin typeface="+mn-ea"/>
              </a:endParaRPr>
            </a:p>
          </p:txBody>
        </p:sp>
      </p:grpSp>
      <p:sp>
        <p:nvSpPr>
          <p:cNvPr id="6" name="テキスト ボックス 5">
            <a:extLst>
              <a:ext uri="{FF2B5EF4-FFF2-40B4-BE49-F238E27FC236}">
                <a16:creationId xmlns:a16="http://schemas.microsoft.com/office/drawing/2014/main" id="{A887BAF5-1705-06DF-D960-3D2D9C569BA3}"/>
              </a:ext>
            </a:extLst>
          </p:cNvPr>
          <p:cNvSpPr txBox="1"/>
          <p:nvPr/>
        </p:nvSpPr>
        <p:spPr>
          <a:xfrm>
            <a:off x="838200" y="5106162"/>
            <a:ext cx="7577338" cy="369332"/>
          </a:xfrm>
          <a:prstGeom prst="rect">
            <a:avLst/>
          </a:prstGeom>
          <a:noFill/>
          <a:ln>
            <a:noFill/>
          </a:ln>
        </p:spPr>
        <p:txBody>
          <a:bodyPr wrap="square">
            <a:spAutoFit/>
          </a:bodyPr>
          <a:lstStyle/>
          <a:p>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チームごとに代表生徒</a:t>
            </a:r>
            <a:r>
              <a:rPr lang="en-US" altLang="ja-JP" dirty="0">
                <a:latin typeface="MS PGothic" panose="020B0600070205080204" pitchFamily="34" charset="-128"/>
                <a:ea typeface="MS PGothic" panose="020B0600070205080204" pitchFamily="34" charset="-128"/>
              </a:rPr>
              <a:t>1</a:t>
            </a:r>
            <a:r>
              <a:rPr lang="ja-JP" altLang="en-US">
                <a:latin typeface="MS PGothic" panose="020B0600070205080204" pitchFamily="34" charset="-128"/>
                <a:ea typeface="MS PGothic" panose="020B0600070205080204" pitchFamily="34" charset="-128"/>
              </a:rPr>
              <a:t>名のビジネスプランシートを提出します。</a:t>
            </a:r>
          </a:p>
        </p:txBody>
      </p:sp>
    </p:spTree>
    <p:extLst>
      <p:ext uri="{BB962C8B-B14F-4D97-AF65-F5344CB8AC3E}">
        <p14:creationId xmlns:p14="http://schemas.microsoft.com/office/powerpoint/2010/main" val="76126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80C32-5C37-97BA-351D-91F1A51DB533}"/>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22CD1AC-AB1A-66FF-192B-9858B6E38D2E}"/>
              </a:ext>
            </a:extLst>
          </p:cNvPr>
          <p:cNvGrpSpPr/>
          <p:nvPr/>
        </p:nvGrpSpPr>
        <p:grpSpPr>
          <a:xfrm>
            <a:off x="3042888" y="1119672"/>
            <a:ext cx="2129353" cy="648000"/>
            <a:chOff x="3447535" y="814871"/>
            <a:chExt cx="2129353" cy="648000"/>
          </a:xfrm>
        </p:grpSpPr>
        <p:sp>
          <p:nvSpPr>
            <p:cNvPr id="3" name="四角形: 角を丸くする 2">
              <a:extLst>
                <a:ext uri="{FF2B5EF4-FFF2-40B4-BE49-F238E27FC236}">
                  <a16:creationId xmlns:a16="http://schemas.microsoft.com/office/drawing/2014/main" id="{C8772D4B-3C4D-2669-488C-088D3A706F3C}"/>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10</a:t>
              </a:r>
              <a:r>
                <a:rPr lang="ja-JP" altLang="en-US" sz="2400" b="1">
                  <a:solidFill>
                    <a:schemeClr val="bg1"/>
                  </a:solidFill>
                  <a:latin typeface="MS PGothic" panose="020B0600070205080204" pitchFamily="34" charset="-128"/>
                  <a:ea typeface="MS PGothic" panose="020B0600070205080204" pitchFamily="34" charset="-128"/>
                </a:rPr>
                <a:t>分</a:t>
              </a:r>
              <a:endParaRPr lang="ja-JP" altLang="en-US" sz="2400" b="1" dirty="0">
                <a:solidFill>
                  <a:schemeClr val="bg1"/>
                </a:solidFill>
                <a:latin typeface="MS PGothic" panose="020B0600070205080204" pitchFamily="34" charset="-128"/>
                <a:ea typeface="MS PGothic" panose="020B0600070205080204" pitchFamily="34" charset="-128"/>
              </a:endParaRPr>
            </a:p>
          </p:txBody>
        </p:sp>
        <p:pic>
          <p:nvPicPr>
            <p:cNvPr id="4" name="グラフィックス 3" descr="砂時計: 終了 単色塗りつぶし">
              <a:extLst>
                <a:ext uri="{FF2B5EF4-FFF2-40B4-BE49-F238E27FC236}">
                  <a16:creationId xmlns:a16="http://schemas.microsoft.com/office/drawing/2014/main" id="{830358AE-2D55-7366-EE02-B99FDF82BA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5" name="正方形/長方形 4">
            <a:extLst>
              <a:ext uri="{FF2B5EF4-FFF2-40B4-BE49-F238E27FC236}">
                <a16:creationId xmlns:a16="http://schemas.microsoft.com/office/drawing/2014/main" id="{B511B26D-9C74-43A6-A4CF-25AE6113FD01}"/>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ビジネスにおける</a:t>
            </a:r>
            <a:b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ニーズを見つける方法</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F1959649-966E-1891-0FA5-881B5B1B3B71}"/>
              </a:ext>
            </a:extLst>
          </p:cNvPr>
          <p:cNvGrpSpPr/>
          <p:nvPr/>
        </p:nvGrpSpPr>
        <p:grpSpPr>
          <a:xfrm>
            <a:off x="609602" y="1119672"/>
            <a:ext cx="2304000" cy="648000"/>
            <a:chOff x="609602" y="1119672"/>
            <a:chExt cx="2304000" cy="648000"/>
          </a:xfrm>
        </p:grpSpPr>
        <p:sp>
          <p:nvSpPr>
            <p:cNvPr id="7" name="四角形: 角を丸くする 6">
              <a:extLst>
                <a:ext uri="{FF2B5EF4-FFF2-40B4-BE49-F238E27FC236}">
                  <a16:creationId xmlns:a16="http://schemas.microsoft.com/office/drawing/2014/main" id="{BC17AF85-9B1F-EEE6-97C2-69304C1B24F7}"/>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授業 </a:t>
              </a:r>
              <a:r>
                <a:rPr lang="en-US" altLang="ja-JP" sz="2400" b="1" dirty="0">
                  <a:solidFill>
                    <a:schemeClr val="bg1"/>
                  </a:solidFill>
                  <a:latin typeface="MS PGothic" panose="020B0600070205080204" pitchFamily="34" charset="-128"/>
                  <a:ea typeface="MS PGothic" panose="020B0600070205080204" pitchFamily="34" charset="-128"/>
                </a:rPr>
                <a:t>[1]</a:t>
              </a:r>
            </a:p>
          </p:txBody>
        </p:sp>
        <p:pic>
          <p:nvPicPr>
            <p:cNvPr id="9" name="図 8">
              <a:extLst>
                <a:ext uri="{FF2B5EF4-FFF2-40B4-BE49-F238E27FC236}">
                  <a16:creationId xmlns:a16="http://schemas.microsoft.com/office/drawing/2014/main" id="{91C003CA-45CC-CE00-A752-46767D2369A8}"/>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Tree>
    <p:extLst>
      <p:ext uri="{BB962C8B-B14F-4D97-AF65-F5344CB8AC3E}">
        <p14:creationId xmlns:p14="http://schemas.microsoft.com/office/powerpoint/2010/main" val="144019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1DBEA-423A-EFAA-C8A6-F0C3916D37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AC2FAED-88A7-1B82-EE12-6DA090DF770E}"/>
              </a:ext>
            </a:extLst>
          </p:cNvPr>
          <p:cNvSpPr>
            <a:spLocks noGrp="1"/>
          </p:cNvSpPr>
          <p:nvPr>
            <p:ph type="title"/>
          </p:nvPr>
        </p:nvSpPr>
        <p:spPr/>
        <p:txBody>
          <a:bodyPr/>
          <a:lstStyle/>
          <a:p>
            <a:r>
              <a:rPr lang="ja-JP" altLang="en-US" dirty="0">
                <a:solidFill>
                  <a:prstClr val="white"/>
                </a:solidFill>
                <a:latin typeface="MS PGothic" panose="020B0600070205080204" pitchFamily="34" charset="-128"/>
                <a:ea typeface="MS PGothic" panose="020B0600070205080204" pitchFamily="34" charset="-128"/>
              </a:rPr>
              <a:t>ビジネスで課題を解決する</a:t>
            </a:r>
            <a:endParaRPr kumimoji="1" lang="ja-JP" altLang="en-US" dirty="0"/>
          </a:p>
        </p:txBody>
      </p:sp>
      <p:sp>
        <p:nvSpPr>
          <p:cNvPr id="7" name="テキスト ボックス 6">
            <a:extLst>
              <a:ext uri="{FF2B5EF4-FFF2-40B4-BE49-F238E27FC236}">
                <a16:creationId xmlns:a16="http://schemas.microsoft.com/office/drawing/2014/main" id="{5CF4B7AD-A9E0-2AB9-8D0D-4B2D66EED4AD}"/>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ビジネスとは、ユーザーの欲しいもの（ニーズ）を満たす</a:t>
            </a:r>
            <a:endParaRPr lang="en-US" altLang="ja-JP" sz="2800" b="1" dirty="0">
              <a:latin typeface="MS PGothic" panose="020B0600070205080204" pitchFamily="34" charset="-128"/>
              <a:ea typeface="MS PGothic" panose="020B0600070205080204" pitchFamily="34" charset="-128"/>
            </a:endParaRPr>
          </a:p>
          <a:p>
            <a:pPr algn="ctr"/>
            <a:r>
              <a:rPr lang="ja-JP" altLang="en-US" sz="2800" b="1" dirty="0">
                <a:latin typeface="MS PGothic" panose="020B0600070205080204" pitchFamily="34" charset="-128"/>
                <a:ea typeface="MS PGothic" panose="020B0600070205080204" pitchFamily="34" charset="-128"/>
              </a:rPr>
              <a:t>商品・サービスを提供してお金を受け取ること。</a:t>
            </a:r>
          </a:p>
        </p:txBody>
      </p:sp>
      <p:sp>
        <p:nvSpPr>
          <p:cNvPr id="4" name="テキスト ボックス 3">
            <a:extLst>
              <a:ext uri="{FF2B5EF4-FFF2-40B4-BE49-F238E27FC236}">
                <a16:creationId xmlns:a16="http://schemas.microsoft.com/office/drawing/2014/main" id="{2BA64C67-0D94-B8D5-E389-3ECEBCB7965B}"/>
              </a:ext>
            </a:extLst>
          </p:cNvPr>
          <p:cNvSpPr txBox="1"/>
          <p:nvPr/>
        </p:nvSpPr>
        <p:spPr>
          <a:xfrm>
            <a:off x="327083" y="5631400"/>
            <a:ext cx="11542643" cy="430887"/>
          </a:xfrm>
          <a:prstGeom prst="rect">
            <a:avLst/>
          </a:prstGeom>
          <a:noFill/>
        </p:spPr>
        <p:txBody>
          <a:bodyPr wrap="square" rtlCol="0">
            <a:spAutoFit/>
          </a:bodyPr>
          <a:lstStyle/>
          <a:p>
            <a:pPr algn="ctr"/>
            <a:r>
              <a:rPr lang="ja-JP" altLang="en-US" sz="2200" b="1" dirty="0">
                <a:solidFill>
                  <a:srgbClr val="E94520"/>
                </a:solidFill>
                <a:latin typeface="MS PGothic" panose="020B0600070205080204" pitchFamily="34" charset="-128"/>
                <a:ea typeface="MS PGothic" panose="020B0600070205080204" pitchFamily="34" charset="-128"/>
              </a:rPr>
              <a:t>ニーズを満たすことがビジネスの重要なポイントです。</a:t>
            </a:r>
          </a:p>
        </p:txBody>
      </p:sp>
      <p:sp>
        <p:nvSpPr>
          <p:cNvPr id="9" name="タイトル 4">
            <a:extLst>
              <a:ext uri="{FF2B5EF4-FFF2-40B4-BE49-F238E27FC236}">
                <a16:creationId xmlns:a16="http://schemas.microsoft.com/office/drawing/2014/main" id="{1EFA378A-C57D-1363-4B1C-85753503B953}"/>
              </a:ext>
            </a:extLst>
          </p:cNvPr>
          <p:cNvSpPr txBox="1">
            <a:spLocks/>
          </p:cNvSpPr>
          <p:nvPr/>
        </p:nvSpPr>
        <p:spPr>
          <a:xfrm>
            <a:off x="3087411" y="3704776"/>
            <a:ext cx="1427322" cy="840230"/>
          </a:xfrm>
          <a:prstGeom prst="rect">
            <a:avLst/>
          </a:prstGeom>
          <a:no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pPr algn="l"/>
            <a:r>
              <a:rPr lang="ja-JP" altLang="en-US" sz="1800" b="0" dirty="0">
                <a:solidFill>
                  <a:schemeClr val="tx1"/>
                </a:solidFill>
                <a:latin typeface="MS PGothic" panose="020B0600070205080204" pitchFamily="34" charset="-128"/>
                <a:ea typeface="MS PGothic" panose="020B0600070205080204" pitchFamily="34" charset="-128"/>
              </a:rPr>
              <a:t>不便だな</a:t>
            </a:r>
            <a:r>
              <a:rPr lang="en-US" altLang="ja-JP" sz="1800" b="0" dirty="0">
                <a:solidFill>
                  <a:schemeClr val="tx1"/>
                </a:solidFill>
                <a:latin typeface="MS PGothic" panose="020B0600070205080204" pitchFamily="34" charset="-128"/>
                <a:ea typeface="MS PGothic" panose="020B0600070205080204" pitchFamily="34" charset="-128"/>
              </a:rPr>
              <a:t>…</a:t>
            </a:r>
          </a:p>
          <a:p>
            <a:pPr algn="l"/>
            <a:endParaRPr lang="en-US" altLang="ja-JP" sz="1800" b="0" dirty="0">
              <a:solidFill>
                <a:schemeClr val="tx1"/>
              </a:solidFill>
              <a:latin typeface="MS PGothic" panose="020B0600070205080204" pitchFamily="34" charset="-128"/>
              <a:ea typeface="MS PGothic" panose="020B0600070205080204" pitchFamily="34" charset="-128"/>
            </a:endParaRPr>
          </a:p>
          <a:p>
            <a:pPr algn="l"/>
            <a:r>
              <a:rPr lang="ja-JP" altLang="en-US" sz="1800" b="0" dirty="0">
                <a:solidFill>
                  <a:schemeClr val="tx1"/>
                </a:solidFill>
                <a:latin typeface="MS PGothic" panose="020B0600070205080204" pitchFamily="34" charset="-128"/>
                <a:ea typeface="MS PGothic" panose="020B0600070205080204" pitchFamily="34" charset="-128"/>
              </a:rPr>
              <a:t>欲しい</a:t>
            </a:r>
            <a:r>
              <a:rPr lang="en-US" altLang="ja-JP" sz="1800" b="0" dirty="0">
                <a:solidFill>
                  <a:schemeClr val="tx1"/>
                </a:solidFill>
                <a:latin typeface="MS PGothic" panose="020B0600070205080204" pitchFamily="34" charset="-128"/>
                <a:ea typeface="MS PGothic" panose="020B0600070205080204" pitchFamily="34" charset="-128"/>
              </a:rPr>
              <a:t>…</a:t>
            </a:r>
            <a:endParaRPr lang="ja-JP" altLang="en-US" sz="1800" b="0" dirty="0">
              <a:solidFill>
                <a:schemeClr val="tx1"/>
              </a:solidFill>
              <a:latin typeface="MS PGothic" panose="020B0600070205080204" pitchFamily="34" charset="-128"/>
              <a:ea typeface="MS PGothic" panose="020B0600070205080204" pitchFamily="34" charset="-128"/>
            </a:endParaRPr>
          </a:p>
        </p:txBody>
      </p:sp>
      <p:pic>
        <p:nvPicPr>
          <p:cNvPr id="11" name="図 10">
            <a:extLst>
              <a:ext uri="{FF2B5EF4-FFF2-40B4-BE49-F238E27FC236}">
                <a16:creationId xmlns:a16="http://schemas.microsoft.com/office/drawing/2014/main" id="{B84CA515-D9DF-0B6E-3AE7-D1B03E89F2EC}"/>
              </a:ext>
            </a:extLst>
          </p:cNvPr>
          <p:cNvPicPr>
            <a:picLocks noChangeAspect="1"/>
          </p:cNvPicPr>
          <p:nvPr/>
        </p:nvPicPr>
        <p:blipFill>
          <a:blip r:embed="rId3"/>
          <a:stretch>
            <a:fillRect/>
          </a:stretch>
        </p:blipFill>
        <p:spPr>
          <a:xfrm>
            <a:off x="1276999" y="3218727"/>
            <a:ext cx="1895352" cy="2160650"/>
          </a:xfrm>
          <a:prstGeom prst="rect">
            <a:avLst/>
          </a:prstGeom>
        </p:spPr>
      </p:pic>
      <p:grpSp>
        <p:nvGrpSpPr>
          <p:cNvPr id="12" name="グループ化 11">
            <a:extLst>
              <a:ext uri="{FF2B5EF4-FFF2-40B4-BE49-F238E27FC236}">
                <a16:creationId xmlns:a16="http://schemas.microsoft.com/office/drawing/2014/main" id="{9970A31C-4E59-99EE-5536-474759C44C51}"/>
              </a:ext>
            </a:extLst>
          </p:cNvPr>
          <p:cNvGrpSpPr/>
          <p:nvPr/>
        </p:nvGrpSpPr>
        <p:grpSpPr>
          <a:xfrm>
            <a:off x="843517" y="2201284"/>
            <a:ext cx="3973562" cy="3312000"/>
            <a:chOff x="833007" y="2160000"/>
            <a:chExt cx="3973562" cy="3312000"/>
          </a:xfrm>
        </p:grpSpPr>
        <p:sp>
          <p:nvSpPr>
            <p:cNvPr id="5" name="正方形/長方形 4">
              <a:extLst>
                <a:ext uri="{FF2B5EF4-FFF2-40B4-BE49-F238E27FC236}">
                  <a16:creationId xmlns:a16="http://schemas.microsoft.com/office/drawing/2014/main" id="{43DF5A95-67F3-36BC-6187-9D3A819C1C29}"/>
                </a:ext>
              </a:extLst>
            </p:cNvPr>
            <p:cNvSpPr/>
            <p:nvPr/>
          </p:nvSpPr>
          <p:spPr>
            <a:xfrm>
              <a:off x="839788" y="2160000"/>
              <a:ext cx="3960000" cy="3312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4">
              <a:extLst>
                <a:ext uri="{FF2B5EF4-FFF2-40B4-BE49-F238E27FC236}">
                  <a16:creationId xmlns:a16="http://schemas.microsoft.com/office/drawing/2014/main" id="{79A9D9F0-8F37-2F5D-C5CD-91EA170EA3F8}"/>
                </a:ext>
              </a:extLst>
            </p:cNvPr>
            <p:cNvSpPr txBox="1">
              <a:spLocks/>
            </p:cNvSpPr>
            <p:nvPr/>
          </p:nvSpPr>
          <p:spPr>
            <a:xfrm>
              <a:off x="839788" y="2160000"/>
              <a:ext cx="3960000" cy="504000"/>
            </a:xfrm>
            <a:prstGeom prst="rect">
              <a:avLst/>
            </a:prstGeom>
            <a:solidFill>
              <a:schemeClr val="tx1"/>
            </a:solidFill>
            <a:ln w="19050">
              <a:solidFill>
                <a:schemeClr val="tx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ja-JP" altLang="en-US" sz="2200" dirty="0">
                  <a:latin typeface="MS PGothic" panose="020B0600070205080204" pitchFamily="34" charset="-128"/>
                  <a:ea typeface="MS PGothic" panose="020B0600070205080204" pitchFamily="34" charset="-128"/>
                </a:rPr>
                <a:t>ニーズ</a:t>
              </a:r>
            </a:p>
          </p:txBody>
        </p:sp>
        <p:sp>
          <p:nvSpPr>
            <p:cNvPr id="8" name="タイトル 4">
              <a:extLst>
                <a:ext uri="{FF2B5EF4-FFF2-40B4-BE49-F238E27FC236}">
                  <a16:creationId xmlns:a16="http://schemas.microsoft.com/office/drawing/2014/main" id="{1EB9AE8F-C404-8247-8424-574BCB838F63}"/>
                </a:ext>
              </a:extLst>
            </p:cNvPr>
            <p:cNvSpPr txBox="1">
              <a:spLocks/>
            </p:cNvSpPr>
            <p:nvPr/>
          </p:nvSpPr>
          <p:spPr>
            <a:xfrm>
              <a:off x="850472" y="2732621"/>
              <a:ext cx="3938632" cy="369332"/>
            </a:xfrm>
            <a:prstGeom prst="rect">
              <a:avLst/>
            </a:prstGeom>
            <a:no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ja-JP" altLang="en-US" sz="2000" u="sng" dirty="0">
                  <a:solidFill>
                    <a:schemeClr val="tx1"/>
                  </a:solidFill>
                  <a:latin typeface="MS PGothic" panose="020B0600070205080204" pitchFamily="34" charset="-128"/>
                  <a:ea typeface="MS PGothic" panose="020B0600070205080204" pitchFamily="34" charset="-128"/>
                </a:rPr>
                <a:t>もっと〇〇だったら</a:t>
              </a:r>
              <a:r>
                <a:rPr lang="ja-JP" altLang="en-US" sz="2000" u="sng">
                  <a:solidFill>
                    <a:schemeClr val="tx1"/>
                  </a:solidFill>
                  <a:latin typeface="MS PGothic" panose="020B0600070205080204" pitchFamily="34" charset="-128"/>
                  <a:ea typeface="MS PGothic" panose="020B0600070205080204" pitchFamily="34" charset="-128"/>
                </a:rPr>
                <a:t>いいのにな</a:t>
              </a:r>
              <a:r>
                <a:rPr lang="en-US" altLang="ja-JP" sz="2000" u="sng" dirty="0">
                  <a:solidFill>
                    <a:schemeClr val="tx1"/>
                  </a:solidFill>
                  <a:latin typeface="MS PGothic" panose="020B0600070205080204" pitchFamily="34" charset="-128"/>
                  <a:ea typeface="MS PGothic" panose="020B0600070205080204" pitchFamily="34" charset="-128"/>
                </a:rPr>
                <a:t>…</a:t>
              </a:r>
            </a:p>
          </p:txBody>
        </p:sp>
        <p:sp>
          <p:nvSpPr>
            <p:cNvPr id="10" name="タイトル 4">
              <a:extLst>
                <a:ext uri="{FF2B5EF4-FFF2-40B4-BE49-F238E27FC236}">
                  <a16:creationId xmlns:a16="http://schemas.microsoft.com/office/drawing/2014/main" id="{0C31DC6A-3781-A989-DB0C-5F88788E11D1}"/>
                </a:ext>
              </a:extLst>
            </p:cNvPr>
            <p:cNvSpPr txBox="1">
              <a:spLocks/>
            </p:cNvSpPr>
            <p:nvPr/>
          </p:nvSpPr>
          <p:spPr>
            <a:xfrm>
              <a:off x="833007" y="5040000"/>
              <a:ext cx="3973562" cy="313932"/>
            </a:xfrm>
            <a:prstGeom prst="rect">
              <a:avLst/>
            </a:prstGeom>
            <a:no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ja-JP" altLang="en-US" sz="1600" b="0" dirty="0">
                  <a:solidFill>
                    <a:schemeClr val="tx1"/>
                  </a:solidFill>
                  <a:latin typeface="MS PGothic" panose="020B0600070205080204" pitchFamily="34" charset="-128"/>
                  <a:ea typeface="MS PGothic" panose="020B0600070205080204" pitchFamily="34" charset="-128"/>
                </a:rPr>
                <a:t>例</a:t>
              </a:r>
              <a:r>
                <a:rPr lang="en-US" altLang="ja-JP" sz="1600" b="0" dirty="0">
                  <a:solidFill>
                    <a:schemeClr val="tx1"/>
                  </a:solidFill>
                  <a:latin typeface="MS PGothic" panose="020B0600070205080204" pitchFamily="34" charset="-128"/>
                  <a:ea typeface="MS PGothic" panose="020B0600070205080204" pitchFamily="34" charset="-128"/>
                </a:rPr>
                <a:t>)</a:t>
              </a:r>
              <a:r>
                <a:rPr lang="ja-JP" altLang="en-US" sz="1600" b="0" dirty="0">
                  <a:solidFill>
                    <a:schemeClr val="tx1"/>
                  </a:solidFill>
                  <a:latin typeface="MS PGothic" panose="020B0600070205080204" pitchFamily="34" charset="-128"/>
                  <a:ea typeface="MS PGothic" panose="020B0600070205080204" pitchFamily="34" charset="-128"/>
                </a:rPr>
                <a:t> 近くにお店がなくて買い物に行けない</a:t>
              </a:r>
              <a:r>
                <a:rPr lang="en-US" altLang="ja-JP" sz="1600" b="0" dirty="0">
                  <a:solidFill>
                    <a:schemeClr val="tx1"/>
                  </a:solidFill>
                  <a:latin typeface="MS PGothic" panose="020B0600070205080204" pitchFamily="34" charset="-128"/>
                  <a:ea typeface="MS PGothic" panose="020B0600070205080204" pitchFamily="34" charset="-128"/>
                </a:rPr>
                <a:t>…</a:t>
              </a:r>
              <a:endParaRPr lang="ja-JP" altLang="en-US" sz="1600" b="0" dirty="0">
                <a:solidFill>
                  <a:schemeClr val="tx1"/>
                </a:solidFill>
                <a:latin typeface="MS PGothic" panose="020B0600070205080204" pitchFamily="34" charset="-128"/>
                <a:ea typeface="MS PGothic" panose="020B0600070205080204" pitchFamily="34" charset="-128"/>
              </a:endParaRPr>
            </a:p>
          </p:txBody>
        </p:sp>
      </p:grpSp>
      <p:grpSp>
        <p:nvGrpSpPr>
          <p:cNvPr id="22" name="グループ化 21">
            <a:extLst>
              <a:ext uri="{FF2B5EF4-FFF2-40B4-BE49-F238E27FC236}">
                <a16:creationId xmlns:a16="http://schemas.microsoft.com/office/drawing/2014/main" id="{4438935A-FE14-BFD1-323D-270C6B4E1B63}"/>
              </a:ext>
            </a:extLst>
          </p:cNvPr>
          <p:cNvGrpSpPr/>
          <p:nvPr/>
        </p:nvGrpSpPr>
        <p:grpSpPr>
          <a:xfrm>
            <a:off x="7378476" y="2200644"/>
            <a:ext cx="3973562" cy="3312000"/>
            <a:chOff x="833007" y="2160000"/>
            <a:chExt cx="3973562" cy="3312000"/>
          </a:xfrm>
        </p:grpSpPr>
        <p:sp>
          <p:nvSpPr>
            <p:cNvPr id="23" name="正方形/長方形 22">
              <a:extLst>
                <a:ext uri="{FF2B5EF4-FFF2-40B4-BE49-F238E27FC236}">
                  <a16:creationId xmlns:a16="http://schemas.microsoft.com/office/drawing/2014/main" id="{FE3689A7-E2BC-7CCD-4DAA-6E5226D23B7D}"/>
                </a:ext>
              </a:extLst>
            </p:cNvPr>
            <p:cNvSpPr/>
            <p:nvPr/>
          </p:nvSpPr>
          <p:spPr>
            <a:xfrm>
              <a:off x="839788" y="2160000"/>
              <a:ext cx="3960000" cy="3312000"/>
            </a:xfrm>
            <a:prstGeom prst="rect">
              <a:avLst/>
            </a:prstGeom>
            <a:noFill/>
            <a:ln>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4">
              <a:extLst>
                <a:ext uri="{FF2B5EF4-FFF2-40B4-BE49-F238E27FC236}">
                  <a16:creationId xmlns:a16="http://schemas.microsoft.com/office/drawing/2014/main" id="{3941A948-C794-572B-EEBD-BA76357ACAFD}"/>
                </a:ext>
              </a:extLst>
            </p:cNvPr>
            <p:cNvSpPr txBox="1">
              <a:spLocks/>
            </p:cNvSpPr>
            <p:nvPr/>
          </p:nvSpPr>
          <p:spPr>
            <a:xfrm>
              <a:off x="839788" y="2160000"/>
              <a:ext cx="3960000" cy="504000"/>
            </a:xfrm>
            <a:prstGeom prst="rect">
              <a:avLst/>
            </a:prstGeom>
            <a:solidFill>
              <a:srgbClr val="E94520"/>
            </a:solidFill>
            <a:ln w="19050">
              <a:solidFill>
                <a:srgbClr val="E94520"/>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ja-JP" altLang="en-US" sz="2200" dirty="0">
                  <a:latin typeface="MS PGothic" panose="020B0600070205080204" pitchFamily="34" charset="-128"/>
                  <a:ea typeface="MS PGothic" panose="020B0600070205080204" pitchFamily="34" charset="-128"/>
                </a:rPr>
                <a:t>ニーズを満たす</a:t>
              </a:r>
            </a:p>
          </p:txBody>
        </p:sp>
        <p:sp>
          <p:nvSpPr>
            <p:cNvPr id="25" name="タイトル 4">
              <a:extLst>
                <a:ext uri="{FF2B5EF4-FFF2-40B4-BE49-F238E27FC236}">
                  <a16:creationId xmlns:a16="http://schemas.microsoft.com/office/drawing/2014/main" id="{D15C9910-C842-41E1-ECAA-437F2C8EC7CD}"/>
                </a:ext>
              </a:extLst>
            </p:cNvPr>
            <p:cNvSpPr txBox="1">
              <a:spLocks/>
            </p:cNvSpPr>
            <p:nvPr/>
          </p:nvSpPr>
          <p:spPr>
            <a:xfrm>
              <a:off x="850472" y="2732621"/>
              <a:ext cx="3938632" cy="646331"/>
            </a:xfrm>
            <a:prstGeom prst="rect">
              <a:avLst/>
            </a:prstGeom>
            <a:no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ja-JP" altLang="en-US" sz="2000" u="sng" dirty="0">
                  <a:solidFill>
                    <a:schemeClr val="tx1"/>
                  </a:solidFill>
                  <a:latin typeface="MS PGothic" panose="020B0600070205080204" pitchFamily="34" charset="-128"/>
                  <a:ea typeface="MS PGothic" panose="020B0600070205080204" pitchFamily="34" charset="-128"/>
                </a:rPr>
                <a:t>商品・サービスで、</a:t>
              </a:r>
            </a:p>
            <a:p>
              <a:r>
                <a:rPr lang="ja-JP" altLang="en-US" sz="2000" u="sng" dirty="0">
                  <a:solidFill>
                    <a:schemeClr val="tx1"/>
                  </a:solidFill>
                  <a:latin typeface="MS PGothic" panose="020B0600070205080204" pitchFamily="34" charset="-128"/>
                  <a:ea typeface="MS PGothic" panose="020B0600070205080204" pitchFamily="34" charset="-128"/>
                </a:rPr>
                <a:t>現状と理想のギャップを埋める！</a:t>
              </a:r>
            </a:p>
          </p:txBody>
        </p:sp>
        <p:sp>
          <p:nvSpPr>
            <p:cNvPr id="26" name="タイトル 4">
              <a:extLst>
                <a:ext uri="{FF2B5EF4-FFF2-40B4-BE49-F238E27FC236}">
                  <a16:creationId xmlns:a16="http://schemas.microsoft.com/office/drawing/2014/main" id="{84675930-78B4-B1E4-30B9-FB196FE73775}"/>
                </a:ext>
              </a:extLst>
            </p:cNvPr>
            <p:cNvSpPr txBox="1">
              <a:spLocks/>
            </p:cNvSpPr>
            <p:nvPr/>
          </p:nvSpPr>
          <p:spPr>
            <a:xfrm>
              <a:off x="833007" y="5040000"/>
              <a:ext cx="3973562" cy="313932"/>
            </a:xfrm>
            <a:prstGeom prst="rect">
              <a:avLst/>
            </a:prstGeom>
            <a:no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ja-JP" altLang="en-US" sz="1600" b="0" dirty="0">
                  <a:solidFill>
                    <a:schemeClr val="tx1"/>
                  </a:solidFill>
                  <a:latin typeface="MS PGothic" panose="020B0600070205080204" pitchFamily="34" charset="-128"/>
                  <a:ea typeface="MS PGothic" panose="020B0600070205080204" pitchFamily="34" charset="-128"/>
                </a:rPr>
                <a:t>例</a:t>
              </a:r>
              <a:r>
                <a:rPr lang="en-US" altLang="ja-JP" sz="1600" b="0" dirty="0">
                  <a:solidFill>
                    <a:schemeClr val="tx1"/>
                  </a:solidFill>
                  <a:latin typeface="MS PGothic" panose="020B0600070205080204" pitchFamily="34" charset="-128"/>
                  <a:ea typeface="MS PGothic" panose="020B0600070205080204" pitchFamily="34" charset="-128"/>
                </a:rPr>
                <a:t>)</a:t>
              </a:r>
              <a:r>
                <a:rPr lang="ja-JP" altLang="en-US" sz="1600" b="0" dirty="0">
                  <a:solidFill>
                    <a:schemeClr val="tx1"/>
                  </a:solidFill>
                  <a:latin typeface="MS PGothic" panose="020B0600070205080204" pitchFamily="34" charset="-128"/>
                  <a:ea typeface="MS PGothic" panose="020B0600070205080204" pitchFamily="34" charset="-128"/>
                </a:rPr>
                <a:t>　ネットショップで購入して次の日に届く！</a:t>
              </a:r>
            </a:p>
          </p:txBody>
        </p:sp>
      </p:grpSp>
      <p:sp>
        <p:nvSpPr>
          <p:cNvPr id="27" name="タイトル 4">
            <a:extLst>
              <a:ext uri="{FF2B5EF4-FFF2-40B4-BE49-F238E27FC236}">
                <a16:creationId xmlns:a16="http://schemas.microsoft.com/office/drawing/2014/main" id="{5B89BB6E-9EF9-FE82-4FD0-539C8B60F112}"/>
              </a:ext>
            </a:extLst>
          </p:cNvPr>
          <p:cNvSpPr txBox="1">
            <a:spLocks/>
          </p:cNvSpPr>
          <p:nvPr/>
        </p:nvSpPr>
        <p:spPr>
          <a:xfrm>
            <a:off x="9333750" y="3713531"/>
            <a:ext cx="1693096" cy="1089529"/>
          </a:xfrm>
          <a:prstGeom prst="rect">
            <a:avLst/>
          </a:prstGeom>
          <a:no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pPr algn="l"/>
            <a:r>
              <a:rPr lang="ja-JP" altLang="en-US" sz="1800" b="0" dirty="0">
                <a:solidFill>
                  <a:schemeClr val="tx1"/>
                </a:solidFill>
                <a:latin typeface="MS PGothic" panose="020B0600070205080204" pitchFamily="34" charset="-128"/>
                <a:ea typeface="MS PGothic" panose="020B0600070205080204" pitchFamily="34" charset="-128"/>
              </a:rPr>
              <a:t>便利になった！</a:t>
            </a:r>
            <a:endParaRPr lang="en-US" altLang="ja-JP" sz="1800" b="0" dirty="0">
              <a:solidFill>
                <a:schemeClr val="tx1"/>
              </a:solidFill>
              <a:latin typeface="MS PGothic" panose="020B0600070205080204" pitchFamily="34" charset="-128"/>
              <a:ea typeface="MS PGothic" panose="020B0600070205080204" pitchFamily="34" charset="-128"/>
            </a:endParaRPr>
          </a:p>
          <a:p>
            <a:pPr algn="l"/>
            <a:endParaRPr lang="en-US" altLang="ja-JP" sz="1800" b="0" dirty="0">
              <a:solidFill>
                <a:schemeClr val="tx1"/>
              </a:solidFill>
              <a:latin typeface="MS PGothic" panose="020B0600070205080204" pitchFamily="34" charset="-128"/>
              <a:ea typeface="MS PGothic" panose="020B0600070205080204" pitchFamily="34" charset="-128"/>
            </a:endParaRPr>
          </a:p>
          <a:p>
            <a:pPr algn="l"/>
            <a:r>
              <a:rPr lang="ja-JP" altLang="en-US" sz="1800" b="0" dirty="0">
                <a:solidFill>
                  <a:schemeClr val="tx1"/>
                </a:solidFill>
                <a:latin typeface="MS PGothic" panose="020B0600070205080204" pitchFamily="34" charset="-128"/>
                <a:ea typeface="MS PGothic" panose="020B0600070205080204" pitchFamily="34" charset="-128"/>
              </a:rPr>
              <a:t>困りごとが</a:t>
            </a:r>
            <a:endParaRPr lang="en-US" altLang="ja-JP" sz="1800" b="0" dirty="0">
              <a:solidFill>
                <a:schemeClr val="tx1"/>
              </a:solidFill>
              <a:latin typeface="MS PGothic" panose="020B0600070205080204" pitchFamily="34" charset="-128"/>
              <a:ea typeface="MS PGothic" panose="020B0600070205080204" pitchFamily="34" charset="-128"/>
            </a:endParaRPr>
          </a:p>
          <a:p>
            <a:pPr algn="l"/>
            <a:r>
              <a:rPr lang="ja-JP" altLang="en-US" sz="1800" b="0" dirty="0">
                <a:solidFill>
                  <a:schemeClr val="tx1"/>
                </a:solidFill>
                <a:latin typeface="MS PGothic" panose="020B0600070205080204" pitchFamily="34" charset="-128"/>
                <a:ea typeface="MS PGothic" panose="020B0600070205080204" pitchFamily="34" charset="-128"/>
              </a:rPr>
              <a:t>解決できた！</a:t>
            </a:r>
            <a:endParaRPr lang="en-US" altLang="ja-JP" sz="1800" b="0" dirty="0">
              <a:solidFill>
                <a:schemeClr val="tx1"/>
              </a:solidFill>
              <a:latin typeface="MS PGothic" panose="020B0600070205080204" pitchFamily="34" charset="-128"/>
              <a:ea typeface="MS PGothic" panose="020B0600070205080204" pitchFamily="34" charset="-128"/>
            </a:endParaRPr>
          </a:p>
        </p:txBody>
      </p:sp>
      <p:pic>
        <p:nvPicPr>
          <p:cNvPr id="28" name="図 27">
            <a:extLst>
              <a:ext uri="{FF2B5EF4-FFF2-40B4-BE49-F238E27FC236}">
                <a16:creationId xmlns:a16="http://schemas.microsoft.com/office/drawing/2014/main" id="{208B1B14-60A3-6379-41DC-C214F06F6BBA}"/>
              </a:ext>
            </a:extLst>
          </p:cNvPr>
          <p:cNvPicPr>
            <a:picLocks noChangeAspect="1"/>
          </p:cNvPicPr>
          <p:nvPr/>
        </p:nvPicPr>
        <p:blipFill>
          <a:blip r:embed="rId4"/>
          <a:stretch>
            <a:fillRect/>
          </a:stretch>
        </p:blipFill>
        <p:spPr>
          <a:xfrm>
            <a:off x="7838556" y="3395958"/>
            <a:ext cx="1495194" cy="1991125"/>
          </a:xfrm>
          <a:prstGeom prst="rect">
            <a:avLst/>
          </a:prstGeom>
        </p:spPr>
      </p:pic>
      <p:sp>
        <p:nvSpPr>
          <p:cNvPr id="32" name="上下矢印 19">
            <a:extLst>
              <a:ext uri="{FF2B5EF4-FFF2-40B4-BE49-F238E27FC236}">
                <a16:creationId xmlns:a16="http://schemas.microsoft.com/office/drawing/2014/main" id="{950D835F-3B5F-8F9F-B46B-5035C9BD20B9}"/>
              </a:ext>
            </a:extLst>
          </p:cNvPr>
          <p:cNvSpPr/>
          <p:nvPr/>
        </p:nvSpPr>
        <p:spPr>
          <a:xfrm>
            <a:off x="5890870" y="2835075"/>
            <a:ext cx="396000" cy="2046362"/>
          </a:xfrm>
          <a:prstGeom prst="upDownArrow">
            <a:avLst/>
          </a:prstGeom>
          <a:solidFill>
            <a:srgbClr val="E94520"/>
          </a:solidFill>
          <a:ln>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27D55721-51EE-0060-5DCB-08B0F272EC2E}"/>
              </a:ext>
            </a:extLst>
          </p:cNvPr>
          <p:cNvSpPr/>
          <p:nvPr/>
        </p:nvSpPr>
        <p:spPr>
          <a:xfrm>
            <a:off x="5019655" y="4911107"/>
            <a:ext cx="2154868" cy="602177"/>
          </a:xfrm>
          <a:prstGeom prst="rect">
            <a:avLst/>
          </a:prstGeom>
          <a:solidFill>
            <a:srgbClr val="E6E6E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800" b="0" dirty="0">
                <a:solidFill>
                  <a:schemeClr val="tx1"/>
                </a:solidFill>
                <a:latin typeface="MS PGothic" panose="020B0600070205080204" pitchFamily="34" charset="-128"/>
                <a:ea typeface="MS PGothic" panose="020B0600070205080204" pitchFamily="34" charset="-128"/>
              </a:rPr>
              <a:t>現状</a:t>
            </a:r>
          </a:p>
        </p:txBody>
      </p:sp>
      <p:sp>
        <p:nvSpPr>
          <p:cNvPr id="19" name="正方形/長方形 18">
            <a:extLst>
              <a:ext uri="{FF2B5EF4-FFF2-40B4-BE49-F238E27FC236}">
                <a16:creationId xmlns:a16="http://schemas.microsoft.com/office/drawing/2014/main" id="{1E3986F2-8D75-98F9-3469-DB6754181445}"/>
              </a:ext>
            </a:extLst>
          </p:cNvPr>
          <p:cNvSpPr/>
          <p:nvPr/>
        </p:nvSpPr>
        <p:spPr>
          <a:xfrm>
            <a:off x="5019655" y="2200644"/>
            <a:ext cx="2154868" cy="573261"/>
          </a:xfrm>
          <a:prstGeom prst="rect">
            <a:avLst/>
          </a:prstGeom>
          <a:solidFill>
            <a:srgbClr val="FCE8E8"/>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800" b="0" dirty="0">
                <a:solidFill>
                  <a:srgbClr val="E94520"/>
                </a:solidFill>
                <a:latin typeface="MS PGothic" panose="020B0600070205080204" pitchFamily="34" charset="-128"/>
                <a:ea typeface="MS PGothic" panose="020B0600070205080204" pitchFamily="34" charset="-128"/>
              </a:rPr>
              <a:t>理想</a:t>
            </a:r>
          </a:p>
        </p:txBody>
      </p:sp>
      <p:sp>
        <p:nvSpPr>
          <p:cNvPr id="21" name="テキスト ボックス 20">
            <a:extLst>
              <a:ext uri="{FF2B5EF4-FFF2-40B4-BE49-F238E27FC236}">
                <a16:creationId xmlns:a16="http://schemas.microsoft.com/office/drawing/2014/main" id="{C9595E06-0DD0-B4D8-40EC-8E97D3FF9ACC}"/>
              </a:ext>
            </a:extLst>
          </p:cNvPr>
          <p:cNvSpPr txBox="1"/>
          <p:nvPr/>
        </p:nvSpPr>
        <p:spPr>
          <a:xfrm>
            <a:off x="6038215" y="3750534"/>
            <a:ext cx="1289256" cy="215444"/>
          </a:xfrm>
          <a:prstGeom prst="rect">
            <a:avLst/>
          </a:prstGeom>
          <a:noFill/>
        </p:spPr>
        <p:txBody>
          <a:bodyPr wrap="square" lIns="0" tIns="0" rIns="0" bIns="0">
            <a:spAutoFit/>
          </a:bodyPr>
          <a:lstStyle/>
          <a:p>
            <a:pPr algn="ctr"/>
            <a:r>
              <a:rPr lang="ja-JP" altLang="en-US" sz="1400" b="1">
                <a:solidFill>
                  <a:srgbClr val="E94520"/>
                </a:solidFill>
                <a:effectLst/>
                <a:latin typeface="+mn-ea"/>
              </a:rPr>
              <a:t>ギャップ</a:t>
            </a:r>
            <a:endParaRPr lang="ja-JP" altLang="en-US" sz="1400" b="1" dirty="0">
              <a:solidFill>
                <a:srgbClr val="E94520"/>
              </a:solidFill>
              <a:effectLst/>
              <a:latin typeface="+mn-ea"/>
            </a:endParaRPr>
          </a:p>
        </p:txBody>
      </p:sp>
    </p:spTree>
    <p:extLst>
      <p:ext uri="{BB962C8B-B14F-4D97-AF65-F5344CB8AC3E}">
        <p14:creationId xmlns:p14="http://schemas.microsoft.com/office/powerpoint/2010/main" val="4190699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C5318-8DE6-8606-CFD3-9827CBD3137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FC13B0C-800F-38D2-218E-3A6D646A6B2E}"/>
              </a:ext>
            </a:extLst>
          </p:cNvPr>
          <p:cNvSpPr>
            <a:spLocks noGrp="1"/>
          </p:cNvSpPr>
          <p:nvPr>
            <p:ph type="title"/>
          </p:nvPr>
        </p:nvSpPr>
        <p:spPr/>
        <p:txBody>
          <a:bodyPr/>
          <a:lstStyle/>
          <a:p>
            <a:r>
              <a:rPr lang="ja-JP" altLang="en-US" sz="2800" dirty="0">
                <a:latin typeface="MS PGothic" panose="020B0600070205080204" pitchFamily="34" charset="-128"/>
                <a:ea typeface="MS PGothic" panose="020B0600070205080204" pitchFamily="34" charset="-128"/>
              </a:rPr>
              <a:t>ビジネスを考えていくために</a:t>
            </a:r>
            <a:endParaRPr kumimoji="1" lang="ja-JP" altLang="en-US" dirty="0"/>
          </a:p>
        </p:txBody>
      </p:sp>
      <p:sp>
        <p:nvSpPr>
          <p:cNvPr id="4" name="角丸四角形 3">
            <a:extLst>
              <a:ext uri="{FF2B5EF4-FFF2-40B4-BE49-F238E27FC236}">
                <a16:creationId xmlns:a16="http://schemas.microsoft.com/office/drawing/2014/main" id="{D6A3763E-E44F-7655-0A5A-72A248F29B76}"/>
              </a:ext>
            </a:extLst>
          </p:cNvPr>
          <p:cNvSpPr/>
          <p:nvPr/>
        </p:nvSpPr>
        <p:spPr>
          <a:xfrm>
            <a:off x="1416000" y="2212359"/>
            <a:ext cx="9360000" cy="2520000"/>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48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ビジネスを考える第一歩は</a:t>
            </a:r>
          </a:p>
          <a:p>
            <a:pPr marL="0" marR="0" lvl="0" indent="0" algn="ctr" defTabSz="914400" rtl="0" eaLnBrk="1" fontAlgn="auto" latinLnBrk="0" hangingPunct="1">
              <a:lnSpc>
                <a:spcPts val="48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なんだろう？</a:t>
            </a:r>
          </a:p>
        </p:txBody>
      </p:sp>
      <p:pic>
        <p:nvPicPr>
          <p:cNvPr id="5" name="図 4">
            <a:extLst>
              <a:ext uri="{FF2B5EF4-FFF2-40B4-BE49-F238E27FC236}">
                <a16:creationId xmlns:a16="http://schemas.microsoft.com/office/drawing/2014/main" id="{C0B31BB4-D44B-6533-AD72-1F581B0EBEFC}"/>
              </a:ext>
            </a:extLst>
          </p:cNvPr>
          <p:cNvPicPr>
            <a:picLocks noChangeAspect="1"/>
          </p:cNvPicPr>
          <p:nvPr/>
        </p:nvPicPr>
        <p:blipFill rotWithShape="1">
          <a:blip r:embed="rId2"/>
          <a:srcRect l="32256" t="30832" r="30128" b="27967"/>
          <a:stretch/>
        </p:blipFill>
        <p:spPr>
          <a:xfrm>
            <a:off x="9283351" y="3480157"/>
            <a:ext cx="2546502" cy="2786389"/>
          </a:xfrm>
          <a:prstGeom prst="rect">
            <a:avLst/>
          </a:prstGeom>
        </p:spPr>
      </p:pic>
    </p:spTree>
    <p:extLst>
      <p:ext uri="{BB962C8B-B14F-4D97-AF65-F5344CB8AC3E}">
        <p14:creationId xmlns:p14="http://schemas.microsoft.com/office/powerpoint/2010/main" val="3031068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D998-3058-D5EF-DA09-C84894C510E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294BD35-4105-3D99-3C8C-0A96D35F4F21}"/>
              </a:ext>
            </a:extLst>
          </p:cNvPr>
          <p:cNvSpPr>
            <a:spLocks noGrp="1"/>
          </p:cNvSpPr>
          <p:nvPr>
            <p:ph type="title"/>
          </p:nvPr>
        </p:nvSpPr>
        <p:spPr/>
        <p:txBody>
          <a:bodyPr/>
          <a:lstStyle/>
          <a:p>
            <a:r>
              <a:rPr lang="ja-JP" altLang="en-US" dirty="0">
                <a:solidFill>
                  <a:prstClr val="white"/>
                </a:solidFill>
                <a:latin typeface="MS PGothic" panose="020B0600070205080204" pitchFamily="34" charset="-128"/>
                <a:ea typeface="MS PGothic" panose="020B0600070205080204" pitchFamily="34" charset="-128"/>
              </a:rPr>
              <a:t>ニーズを発見することがビジネスを考える第一歩</a:t>
            </a:r>
            <a:endParaRPr kumimoji="1" lang="ja-JP" altLang="en-US" dirty="0"/>
          </a:p>
        </p:txBody>
      </p:sp>
      <p:grpSp>
        <p:nvGrpSpPr>
          <p:cNvPr id="39" name="グループ化 38">
            <a:extLst>
              <a:ext uri="{FF2B5EF4-FFF2-40B4-BE49-F238E27FC236}">
                <a16:creationId xmlns:a16="http://schemas.microsoft.com/office/drawing/2014/main" id="{D4736FB7-81CC-0675-B2F0-67060029A772}"/>
              </a:ext>
            </a:extLst>
          </p:cNvPr>
          <p:cNvGrpSpPr/>
          <p:nvPr/>
        </p:nvGrpSpPr>
        <p:grpSpPr>
          <a:xfrm>
            <a:off x="838200" y="1260000"/>
            <a:ext cx="10641175" cy="4730420"/>
            <a:chOff x="838200" y="1260000"/>
            <a:chExt cx="10641175" cy="4730420"/>
          </a:xfrm>
        </p:grpSpPr>
        <p:grpSp>
          <p:nvGrpSpPr>
            <p:cNvPr id="34" name="グループ化 33">
              <a:extLst>
                <a:ext uri="{FF2B5EF4-FFF2-40B4-BE49-F238E27FC236}">
                  <a16:creationId xmlns:a16="http://schemas.microsoft.com/office/drawing/2014/main" id="{EAB392D4-EDAB-6618-0C56-6CD94480C95F}"/>
                </a:ext>
              </a:extLst>
            </p:cNvPr>
            <p:cNvGrpSpPr/>
            <p:nvPr/>
          </p:nvGrpSpPr>
          <p:grpSpPr>
            <a:xfrm>
              <a:off x="839788" y="1260000"/>
              <a:ext cx="10639587" cy="1404000"/>
              <a:chOff x="839788" y="1260000"/>
              <a:chExt cx="10639587" cy="1404000"/>
            </a:xfrm>
          </p:grpSpPr>
          <p:sp>
            <p:nvSpPr>
              <p:cNvPr id="5" name="正方形/長方形 4">
                <a:extLst>
                  <a:ext uri="{FF2B5EF4-FFF2-40B4-BE49-F238E27FC236}">
                    <a16:creationId xmlns:a16="http://schemas.microsoft.com/office/drawing/2014/main" id="{258C7B67-27F9-9AF9-E24B-24612A5CC1CE}"/>
                  </a:ext>
                </a:extLst>
              </p:cNvPr>
              <p:cNvSpPr/>
              <p:nvPr/>
            </p:nvSpPr>
            <p:spPr>
              <a:xfrm>
                <a:off x="839788" y="1260000"/>
                <a:ext cx="10512424" cy="1404000"/>
              </a:xfrm>
              <a:prstGeom prst="rect">
                <a:avLst/>
              </a:prstGeom>
              <a:noFill/>
              <a:ln>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5676ACE-9171-37B9-64B6-FC4B01F0F351}"/>
                  </a:ext>
                </a:extLst>
              </p:cNvPr>
              <p:cNvSpPr txBox="1"/>
              <p:nvPr/>
            </p:nvSpPr>
            <p:spPr>
              <a:xfrm>
                <a:off x="966951" y="1899519"/>
                <a:ext cx="10512424" cy="707886"/>
              </a:xfrm>
              <a:prstGeom prst="rect">
                <a:avLst/>
              </a:prstGeom>
              <a:noFill/>
            </p:spPr>
            <p:txBody>
              <a:bodyPr wrap="square" rtlCol="0">
                <a:spAutoFit/>
              </a:bodyPr>
              <a:lstStyle/>
              <a:p>
                <a:r>
                  <a:rPr lang="ja-JP" altLang="en-US" sz="2000" dirty="0">
                    <a:latin typeface="MS PGothic" panose="020B0600070205080204" pitchFamily="34" charset="-128"/>
                    <a:ea typeface="MS PGothic" panose="020B0600070205080204" pitchFamily="34" charset="-128"/>
                  </a:rPr>
                  <a:t>・自分や身近な人が困った経験や、困りごとを</a:t>
                </a:r>
                <a:r>
                  <a:rPr lang="ja-JP" altLang="en-US" sz="2000">
                    <a:latin typeface="MS PGothic" panose="020B0600070205080204" pitchFamily="34" charset="-128"/>
                    <a:ea typeface="MS PGothic" panose="020B0600070205080204" pitchFamily="34" charset="-128"/>
                  </a:rPr>
                  <a:t>解決するために必要</a:t>
                </a:r>
                <a:r>
                  <a:rPr lang="ja-JP" altLang="en-US" sz="2000" dirty="0">
                    <a:latin typeface="MS PGothic" panose="020B0600070205080204" pitchFamily="34" charset="-128"/>
                    <a:ea typeface="MS PGothic" panose="020B0600070205080204" pitchFamily="34" charset="-128"/>
                  </a:rPr>
                  <a:t>だ</a:t>
                </a:r>
                <a:r>
                  <a:rPr lang="ja-JP" altLang="en-US" sz="2000">
                    <a:latin typeface="MS PGothic" panose="020B0600070205080204" pitchFamily="34" charset="-128"/>
                    <a:ea typeface="MS PGothic" panose="020B0600070205080204" pitchFamily="34" charset="-128"/>
                  </a:rPr>
                  <a:t>と思うことは</a:t>
                </a:r>
                <a:r>
                  <a:rPr lang="ja-JP" altLang="en-US" sz="2000" dirty="0">
                    <a:latin typeface="MS PGothic" panose="020B0600070205080204" pitchFamily="34" charset="-128"/>
                    <a:ea typeface="MS PGothic" panose="020B0600070205080204" pitchFamily="34" charset="-128"/>
                  </a:rPr>
                  <a:t>ないか？</a:t>
                </a:r>
                <a:endParaRPr lang="en-US" altLang="ja-JP" sz="2000" dirty="0">
                  <a:latin typeface="MS PGothic" panose="020B0600070205080204" pitchFamily="34" charset="-128"/>
                  <a:ea typeface="MS PGothic" panose="020B0600070205080204" pitchFamily="34" charset="-128"/>
                </a:endParaRPr>
              </a:p>
              <a:p>
                <a:r>
                  <a:rPr lang="ja-JP" altLang="en-US" sz="2000" dirty="0">
                    <a:latin typeface="MS PGothic" panose="020B0600070205080204" pitchFamily="34" charset="-128"/>
                    <a:ea typeface="MS PGothic" panose="020B0600070205080204" pitchFamily="34" charset="-128"/>
                  </a:rPr>
                  <a:t>・社会の出来事で、こんなものが</a:t>
                </a:r>
                <a:r>
                  <a:rPr lang="ja-JP" altLang="en-US" sz="2000">
                    <a:latin typeface="MS PGothic" panose="020B0600070205080204" pitchFamily="34" charset="-128"/>
                    <a:ea typeface="MS PGothic" panose="020B0600070205080204" pitchFamily="34" charset="-128"/>
                  </a:rPr>
                  <a:t>あったらいいのにと</a:t>
                </a:r>
                <a:r>
                  <a:rPr lang="ja-JP" altLang="en-US" sz="2000" dirty="0">
                    <a:latin typeface="MS PGothic" panose="020B0600070205080204" pitchFamily="34" charset="-128"/>
                    <a:ea typeface="MS PGothic" panose="020B0600070205080204" pitchFamily="34" charset="-128"/>
                  </a:rPr>
                  <a:t>感じることはないか？</a:t>
                </a:r>
                <a:endParaRPr lang="en-US" altLang="ja-JP" sz="2000" dirty="0">
                  <a:latin typeface="MS PGothic" panose="020B0600070205080204" pitchFamily="34" charset="-128"/>
                  <a:ea typeface="MS PGothic" panose="020B0600070205080204" pitchFamily="34" charset="-128"/>
                </a:endParaRPr>
              </a:p>
            </p:txBody>
          </p:sp>
          <p:sp>
            <p:nvSpPr>
              <p:cNvPr id="8" name="テキスト ボックス 7">
                <a:extLst>
                  <a:ext uri="{FF2B5EF4-FFF2-40B4-BE49-F238E27FC236}">
                    <a16:creationId xmlns:a16="http://schemas.microsoft.com/office/drawing/2014/main" id="{81A9705D-CD6C-0F5D-AA20-FFA52056CF19}"/>
                  </a:ext>
                </a:extLst>
              </p:cNvPr>
              <p:cNvSpPr txBox="1"/>
              <p:nvPr/>
            </p:nvSpPr>
            <p:spPr>
              <a:xfrm>
                <a:off x="3700679" y="1324309"/>
                <a:ext cx="7778696" cy="523220"/>
              </a:xfrm>
              <a:prstGeom prst="rect">
                <a:avLst/>
              </a:prstGeom>
              <a:noFill/>
            </p:spPr>
            <p:txBody>
              <a:bodyPr wrap="square" rtlCol="0">
                <a:spAutoFit/>
              </a:bodyPr>
              <a:lstStyle/>
              <a:p>
                <a:r>
                  <a:rPr kumimoji="1" lang="ja-JP" altLang="en-US" sz="2800" b="1" dirty="0">
                    <a:solidFill>
                      <a:srgbClr val="E94520"/>
                    </a:solidFill>
                    <a:latin typeface="MS PGothic" panose="020B0600070205080204" pitchFamily="34" charset="-128"/>
                    <a:ea typeface="MS PGothic" panose="020B0600070205080204" pitchFamily="34" charset="-128"/>
                  </a:rPr>
                  <a:t>人々や社会が必要としているもの</a:t>
                </a:r>
                <a:r>
                  <a:rPr lang="ja-JP" altLang="en-US" sz="2800" b="1" dirty="0">
                    <a:solidFill>
                      <a:srgbClr val="E94520"/>
                    </a:solidFill>
                    <a:latin typeface="MS PGothic" panose="020B0600070205080204" pitchFamily="34" charset="-128"/>
                    <a:ea typeface="MS PGothic" panose="020B0600070205080204" pitchFamily="34" charset="-128"/>
                  </a:rPr>
                  <a:t>を考える</a:t>
                </a:r>
                <a:endParaRPr lang="en-US" altLang="ja-JP" sz="2800" b="1" dirty="0">
                  <a:solidFill>
                    <a:srgbClr val="E94520"/>
                  </a:solidFill>
                  <a:latin typeface="MS PGothic" panose="020B0600070205080204" pitchFamily="34" charset="-128"/>
                  <a:ea typeface="MS PGothic" panose="020B0600070205080204" pitchFamily="34" charset="-128"/>
                </a:endParaRPr>
              </a:p>
            </p:txBody>
          </p:sp>
          <p:sp>
            <p:nvSpPr>
              <p:cNvPr id="10" name="四角形: 角を丸くする 9">
                <a:extLst>
                  <a:ext uri="{FF2B5EF4-FFF2-40B4-BE49-F238E27FC236}">
                    <a16:creationId xmlns:a16="http://schemas.microsoft.com/office/drawing/2014/main" id="{5CA4B2E9-CDB0-0BBD-7C02-E1D3444F2CE1}"/>
                  </a:ext>
                </a:extLst>
              </p:cNvPr>
              <p:cNvSpPr/>
              <p:nvPr/>
            </p:nvSpPr>
            <p:spPr>
              <a:xfrm>
                <a:off x="966951" y="1366349"/>
                <a:ext cx="2606566" cy="540000"/>
              </a:xfrm>
              <a:prstGeom prst="roundRect">
                <a:avLst>
                  <a:gd name="adj" fmla="val 26343"/>
                </a:avLst>
              </a:prstGeom>
              <a:solidFill>
                <a:srgbClr val="E94520"/>
              </a:solidFill>
              <a:ln>
                <a:noFill/>
              </a:ln>
            </p:spPr>
            <p:txBody>
              <a:bodyPr vert="horz" wrap="square" lIns="91440" tIns="45720" rIns="91440" bIns="45720" rtlCol="0" anchor="ctr">
                <a:noAutofit/>
              </a:bodyPr>
              <a:lstStyle/>
              <a:p>
                <a:pPr algn="ctr"/>
                <a:r>
                  <a:rPr lang="ja-JP" altLang="en-US" sz="2400" b="1" dirty="0">
                    <a:solidFill>
                      <a:schemeClr val="bg1"/>
                    </a:solidFill>
                    <a:latin typeface="MS PGothic" panose="020B0600070205080204" pitchFamily="34" charset="-128"/>
                    <a:ea typeface="MS PGothic" panose="020B0600070205080204" pitchFamily="34" charset="-128"/>
                    <a:cs typeface="+mj-cs"/>
                  </a:rPr>
                  <a:t>ニーズ</a:t>
                </a:r>
              </a:p>
            </p:txBody>
          </p:sp>
        </p:grpSp>
        <p:grpSp>
          <p:nvGrpSpPr>
            <p:cNvPr id="35" name="グループ化 34">
              <a:extLst>
                <a:ext uri="{FF2B5EF4-FFF2-40B4-BE49-F238E27FC236}">
                  <a16:creationId xmlns:a16="http://schemas.microsoft.com/office/drawing/2014/main" id="{92F4D8AA-7341-BC23-D038-1FA7E8469F0E}"/>
                </a:ext>
              </a:extLst>
            </p:cNvPr>
            <p:cNvGrpSpPr/>
            <p:nvPr/>
          </p:nvGrpSpPr>
          <p:grpSpPr>
            <a:xfrm>
              <a:off x="838200" y="2911879"/>
              <a:ext cx="10512424" cy="1404000"/>
              <a:chOff x="838200" y="2911879"/>
              <a:chExt cx="10512424" cy="1404000"/>
            </a:xfrm>
          </p:grpSpPr>
          <p:sp>
            <p:nvSpPr>
              <p:cNvPr id="26" name="正方形/長方形 25">
                <a:extLst>
                  <a:ext uri="{FF2B5EF4-FFF2-40B4-BE49-F238E27FC236}">
                    <a16:creationId xmlns:a16="http://schemas.microsoft.com/office/drawing/2014/main" id="{7A55352C-4822-A8D2-740E-3C8541D8013E}"/>
                  </a:ext>
                </a:extLst>
              </p:cNvPr>
              <p:cNvSpPr/>
              <p:nvPr/>
            </p:nvSpPr>
            <p:spPr>
              <a:xfrm>
                <a:off x="838200" y="2911879"/>
                <a:ext cx="10512424" cy="1404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713D0B1-A10A-DC61-BE67-07C66ACDE255}"/>
                  </a:ext>
                </a:extLst>
              </p:cNvPr>
              <p:cNvSpPr txBox="1"/>
              <p:nvPr/>
            </p:nvSpPr>
            <p:spPr>
              <a:xfrm>
                <a:off x="966951" y="3563834"/>
                <a:ext cx="9427780" cy="720000"/>
              </a:xfrm>
              <a:prstGeom prst="rect">
                <a:avLst/>
              </a:prstGeom>
              <a:noFill/>
            </p:spPr>
            <p:txBody>
              <a:bodyPr wrap="square" rtlCol="0">
                <a:spAutoFit/>
              </a:bodyPr>
              <a:lstStyle/>
              <a:p>
                <a:r>
                  <a:rPr lang="ja-JP" altLang="en-US" sz="2000" dirty="0">
                    <a:latin typeface="MS PGothic" panose="020B0600070205080204" pitchFamily="34" charset="-128"/>
                    <a:ea typeface="MS PGothic" panose="020B0600070205080204" pitchFamily="34" charset="-128"/>
                  </a:rPr>
                  <a:t>・こうすれば困っている人を助けられるのではないか？</a:t>
                </a:r>
              </a:p>
              <a:p>
                <a:r>
                  <a:rPr lang="ja-JP" altLang="en-US" sz="2000" dirty="0">
                    <a:latin typeface="MS PGothic" panose="020B0600070205080204" pitchFamily="34" charset="-128"/>
                    <a:ea typeface="MS PGothic" panose="020B0600070205080204" pitchFamily="34" charset="-128"/>
                  </a:rPr>
                  <a:t>・</a:t>
                </a:r>
                <a:r>
                  <a:rPr lang="ja-JP" altLang="en-US" sz="2000">
                    <a:latin typeface="MS PGothic" panose="020B0600070205080204" pitchFamily="34" charset="-128"/>
                    <a:ea typeface="MS PGothic" panose="020B0600070205080204" pitchFamily="34" charset="-128"/>
                  </a:rPr>
                  <a:t>こんな商品・サービス</a:t>
                </a:r>
                <a:r>
                  <a:rPr lang="ja-JP" altLang="en-US" sz="2000" dirty="0">
                    <a:latin typeface="MS PGothic" panose="020B0600070205080204" pitchFamily="34" charset="-128"/>
                    <a:ea typeface="MS PGothic" panose="020B0600070205080204" pitchFamily="34" charset="-128"/>
                  </a:rPr>
                  <a:t>があれば解決できるのではないか？</a:t>
                </a:r>
              </a:p>
            </p:txBody>
          </p:sp>
          <p:sp>
            <p:nvSpPr>
              <p:cNvPr id="29" name="テキスト ボックス 28">
                <a:extLst>
                  <a:ext uri="{FF2B5EF4-FFF2-40B4-BE49-F238E27FC236}">
                    <a16:creationId xmlns:a16="http://schemas.microsoft.com/office/drawing/2014/main" id="{419AEADE-0EA6-72DD-71DB-821542C0F949}"/>
                  </a:ext>
                </a:extLst>
              </p:cNvPr>
              <p:cNvSpPr txBox="1"/>
              <p:nvPr/>
            </p:nvSpPr>
            <p:spPr>
              <a:xfrm>
                <a:off x="3700679" y="2988624"/>
                <a:ext cx="6725582" cy="523220"/>
              </a:xfrm>
              <a:prstGeom prst="rect">
                <a:avLst/>
              </a:prstGeom>
              <a:noFill/>
            </p:spPr>
            <p:txBody>
              <a:bodyPr wrap="square" rtlCol="0">
                <a:spAutoFit/>
              </a:bodyPr>
              <a:lstStyle/>
              <a:p>
                <a:r>
                  <a:rPr kumimoji="1" lang="ja-JP" altLang="en-US" sz="2800" b="1" dirty="0">
                    <a:latin typeface="MS PGothic" panose="020B0600070205080204" pitchFamily="34" charset="-128"/>
                    <a:ea typeface="MS PGothic" panose="020B0600070205080204" pitchFamily="34" charset="-128"/>
                  </a:rPr>
                  <a:t>ニーズを満たす方法を考える</a:t>
                </a:r>
              </a:p>
            </p:txBody>
          </p:sp>
          <p:sp>
            <p:nvSpPr>
              <p:cNvPr id="30" name="四角形: 角を丸くする 29">
                <a:extLst>
                  <a:ext uri="{FF2B5EF4-FFF2-40B4-BE49-F238E27FC236}">
                    <a16:creationId xmlns:a16="http://schemas.microsoft.com/office/drawing/2014/main" id="{7026EEBF-EE66-1EBC-618A-ABFEFAD7ACF4}"/>
                  </a:ext>
                </a:extLst>
              </p:cNvPr>
              <p:cNvSpPr/>
              <p:nvPr/>
            </p:nvSpPr>
            <p:spPr>
              <a:xfrm>
                <a:off x="966951" y="3030664"/>
                <a:ext cx="2606566" cy="540000"/>
              </a:xfrm>
              <a:prstGeom prst="roundRect">
                <a:avLst>
                  <a:gd name="adj" fmla="val 26343"/>
                </a:avLst>
              </a:prstGeom>
              <a:solidFill>
                <a:schemeClr val="tx1"/>
              </a:solidFill>
              <a:ln>
                <a:noFill/>
              </a:ln>
            </p:spPr>
            <p:txBody>
              <a:bodyPr vert="horz" wrap="square" lIns="91440" tIns="45720" rIns="91440" bIns="45720" rtlCol="0" anchor="ctr">
                <a:noAutofit/>
              </a:bodyPr>
              <a:lstStyle/>
              <a:p>
                <a:pPr algn="ctr"/>
                <a:r>
                  <a:rPr lang="ja-JP" altLang="en-US" sz="2400" b="1" dirty="0">
                    <a:solidFill>
                      <a:schemeClr val="bg1"/>
                    </a:solidFill>
                    <a:latin typeface="MS PGothic" panose="020B0600070205080204" pitchFamily="34" charset="-128"/>
                    <a:ea typeface="MS PGothic" panose="020B0600070205080204" pitchFamily="34" charset="-128"/>
                    <a:cs typeface="+mj-cs"/>
                  </a:rPr>
                  <a:t>アイデア</a:t>
                </a:r>
              </a:p>
            </p:txBody>
          </p:sp>
        </p:grpSp>
        <p:grpSp>
          <p:nvGrpSpPr>
            <p:cNvPr id="36" name="グループ化 35">
              <a:extLst>
                <a:ext uri="{FF2B5EF4-FFF2-40B4-BE49-F238E27FC236}">
                  <a16:creationId xmlns:a16="http://schemas.microsoft.com/office/drawing/2014/main" id="{E0C55CAA-ADAB-9305-31DE-62F21495FC4A}"/>
                </a:ext>
              </a:extLst>
            </p:cNvPr>
            <p:cNvGrpSpPr/>
            <p:nvPr/>
          </p:nvGrpSpPr>
          <p:grpSpPr>
            <a:xfrm>
              <a:off x="839789" y="4586420"/>
              <a:ext cx="10512424" cy="1404000"/>
              <a:chOff x="839789" y="4586420"/>
              <a:chExt cx="10512424" cy="1404000"/>
            </a:xfrm>
          </p:grpSpPr>
          <p:sp>
            <p:nvSpPr>
              <p:cNvPr id="27" name="正方形/長方形 26">
                <a:extLst>
                  <a:ext uri="{FF2B5EF4-FFF2-40B4-BE49-F238E27FC236}">
                    <a16:creationId xmlns:a16="http://schemas.microsoft.com/office/drawing/2014/main" id="{80783F2B-F8EB-24EC-B745-A32949D45925}"/>
                  </a:ext>
                </a:extLst>
              </p:cNvPr>
              <p:cNvSpPr/>
              <p:nvPr/>
            </p:nvSpPr>
            <p:spPr>
              <a:xfrm>
                <a:off x="839789" y="4586420"/>
                <a:ext cx="10512424" cy="1404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52806DE-1EBF-BB4D-457B-6B92259641B2}"/>
                  </a:ext>
                </a:extLst>
              </p:cNvPr>
              <p:cNvSpPr txBox="1"/>
              <p:nvPr/>
            </p:nvSpPr>
            <p:spPr>
              <a:xfrm>
                <a:off x="966951" y="5235999"/>
                <a:ext cx="9921764" cy="707886"/>
              </a:xfrm>
              <a:prstGeom prst="rect">
                <a:avLst/>
              </a:prstGeom>
              <a:noFill/>
            </p:spPr>
            <p:txBody>
              <a:bodyPr wrap="square" rtlCol="0">
                <a:spAutoFit/>
              </a:bodyPr>
              <a:lstStyle/>
              <a:p>
                <a:r>
                  <a:rPr lang="ja-JP" altLang="en-US" sz="2000" dirty="0">
                    <a:latin typeface="MS PGothic" panose="020B0600070205080204" pitchFamily="34" charset="-128"/>
                    <a:ea typeface="MS PGothic" panose="020B0600070205080204" pitchFamily="34" charset="-128"/>
                  </a:rPr>
                  <a:t>・こんな商品・サービスであれば顧客に価値を提供できるのではないか？</a:t>
                </a:r>
              </a:p>
              <a:p>
                <a:r>
                  <a:rPr lang="ja-JP" altLang="en-US" sz="2000" dirty="0">
                    <a:latin typeface="MS PGothic" panose="020B0600070205080204" pitchFamily="34" charset="-128"/>
                    <a:ea typeface="MS PGothic" panose="020B0600070205080204" pitchFamily="34" charset="-128"/>
                  </a:rPr>
                  <a:t>・顧客の価値やメリットは〇〇で、〇〇な価格であれば購入してもらえるのではないか？</a:t>
                </a:r>
              </a:p>
            </p:txBody>
          </p:sp>
          <p:sp>
            <p:nvSpPr>
              <p:cNvPr id="32" name="テキスト ボックス 31">
                <a:extLst>
                  <a:ext uri="{FF2B5EF4-FFF2-40B4-BE49-F238E27FC236}">
                    <a16:creationId xmlns:a16="http://schemas.microsoft.com/office/drawing/2014/main" id="{2F6E22A3-54B7-9EBE-C439-B1452B100AA4}"/>
                  </a:ext>
                </a:extLst>
              </p:cNvPr>
              <p:cNvSpPr txBox="1"/>
              <p:nvPr/>
            </p:nvSpPr>
            <p:spPr>
              <a:xfrm>
                <a:off x="3700679" y="4660789"/>
                <a:ext cx="7649945" cy="523220"/>
              </a:xfrm>
              <a:prstGeom prst="rect">
                <a:avLst/>
              </a:prstGeom>
              <a:noFill/>
            </p:spPr>
            <p:txBody>
              <a:bodyPr wrap="square" rtlCol="0">
                <a:spAutoFit/>
              </a:bodyPr>
              <a:lstStyle/>
              <a:p>
                <a:r>
                  <a:rPr kumimoji="1" lang="ja-JP" altLang="en-US" sz="2800" b="1" dirty="0">
                    <a:latin typeface="MS PGothic" panose="020B0600070205080204" pitchFamily="34" charset="-128"/>
                    <a:ea typeface="MS PGothic" panose="020B0600070205080204" pitchFamily="34" charset="-128"/>
                  </a:rPr>
                  <a:t>ビジネスで持続的に収益を得られるか</a:t>
                </a:r>
                <a:r>
                  <a:rPr lang="ja-JP" altLang="en-US" sz="2800" b="1" dirty="0">
                    <a:latin typeface="MS PGothic" panose="020B0600070205080204" pitchFamily="34" charset="-128"/>
                    <a:ea typeface="MS PGothic" panose="020B0600070205080204" pitchFamily="34" charset="-128"/>
                  </a:rPr>
                  <a:t>を</a:t>
                </a:r>
                <a:r>
                  <a:rPr kumimoji="1" lang="ja-JP" altLang="en-US" sz="2800" b="1" dirty="0">
                    <a:latin typeface="MS PGothic" panose="020B0600070205080204" pitchFamily="34" charset="-128"/>
                    <a:ea typeface="MS PGothic" panose="020B0600070205080204" pitchFamily="34" charset="-128"/>
                  </a:rPr>
                  <a:t>考える</a:t>
                </a:r>
              </a:p>
            </p:txBody>
          </p:sp>
          <p:sp>
            <p:nvSpPr>
              <p:cNvPr id="33" name="四角形: 角を丸くする 32">
                <a:extLst>
                  <a:ext uri="{FF2B5EF4-FFF2-40B4-BE49-F238E27FC236}">
                    <a16:creationId xmlns:a16="http://schemas.microsoft.com/office/drawing/2014/main" id="{62A9F00A-067E-BA82-E869-62630C6A4F50}"/>
                  </a:ext>
                </a:extLst>
              </p:cNvPr>
              <p:cNvSpPr/>
              <p:nvPr/>
            </p:nvSpPr>
            <p:spPr>
              <a:xfrm>
                <a:off x="966951" y="4702829"/>
                <a:ext cx="2606566" cy="540000"/>
              </a:xfrm>
              <a:prstGeom prst="roundRect">
                <a:avLst>
                  <a:gd name="adj" fmla="val 26343"/>
                </a:avLst>
              </a:prstGeom>
              <a:solidFill>
                <a:schemeClr val="tx1"/>
              </a:solidFill>
              <a:ln>
                <a:noFill/>
              </a:ln>
            </p:spPr>
            <p:txBody>
              <a:bodyPr vert="horz" wrap="square" lIns="91440" tIns="45720" rIns="91440" bIns="45720" rtlCol="0" anchor="ctr">
                <a:noAutofit/>
              </a:bodyPr>
              <a:lstStyle/>
              <a:p>
                <a:pPr algn="ctr"/>
                <a:r>
                  <a:rPr lang="ja-JP" altLang="en-US" sz="2400" b="1" dirty="0">
                    <a:solidFill>
                      <a:schemeClr val="bg1"/>
                    </a:solidFill>
                    <a:latin typeface="MS PGothic" panose="020B0600070205080204" pitchFamily="34" charset="-128"/>
                    <a:ea typeface="MS PGothic" panose="020B0600070205080204" pitchFamily="34" charset="-128"/>
                    <a:cs typeface="+mj-cs"/>
                  </a:rPr>
                  <a:t>ビジネスプラン</a:t>
                </a:r>
              </a:p>
            </p:txBody>
          </p:sp>
        </p:grpSp>
        <p:sp>
          <p:nvSpPr>
            <p:cNvPr id="37" name="三角形 11">
              <a:extLst>
                <a:ext uri="{FF2B5EF4-FFF2-40B4-BE49-F238E27FC236}">
                  <a16:creationId xmlns:a16="http://schemas.microsoft.com/office/drawing/2014/main" id="{B4D07D89-D4A7-6A08-BCFE-4DC9740BDFD8}"/>
                </a:ext>
              </a:extLst>
            </p:cNvPr>
            <p:cNvSpPr/>
            <p:nvPr/>
          </p:nvSpPr>
          <p:spPr>
            <a:xfrm rot="10800000">
              <a:off x="5770445" y="2670017"/>
              <a:ext cx="647934" cy="270060"/>
            </a:xfrm>
            <a:prstGeom prst="triangle">
              <a:avLst/>
            </a:prstGeom>
            <a:solidFill>
              <a:srgbClr val="E94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三角形 11">
              <a:extLst>
                <a:ext uri="{FF2B5EF4-FFF2-40B4-BE49-F238E27FC236}">
                  <a16:creationId xmlns:a16="http://schemas.microsoft.com/office/drawing/2014/main" id="{E9383F77-14A4-B4C8-5E85-6D09D70CE9F3}"/>
                </a:ext>
              </a:extLst>
            </p:cNvPr>
            <p:cNvSpPr/>
            <p:nvPr/>
          </p:nvSpPr>
          <p:spPr>
            <a:xfrm rot="10800000">
              <a:off x="5770445" y="4308650"/>
              <a:ext cx="647934" cy="31037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1471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BAE675-1658-3D47-B7DC-7AE9FBD23158}"/>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ニーズを見つけてアイデアを考えビジネスへ</a:t>
            </a:r>
            <a:endParaRPr kumimoji="1" lang="ja-JP" altLang="en-US" dirty="0"/>
          </a:p>
        </p:txBody>
      </p:sp>
      <p:grpSp>
        <p:nvGrpSpPr>
          <p:cNvPr id="38" name="グループ化 37">
            <a:extLst>
              <a:ext uri="{FF2B5EF4-FFF2-40B4-BE49-F238E27FC236}">
                <a16:creationId xmlns:a16="http://schemas.microsoft.com/office/drawing/2014/main" id="{385F7F2D-1597-EA0A-D28B-A47868E5D481}"/>
              </a:ext>
            </a:extLst>
          </p:cNvPr>
          <p:cNvGrpSpPr/>
          <p:nvPr/>
        </p:nvGrpSpPr>
        <p:grpSpPr>
          <a:xfrm>
            <a:off x="839788" y="1273359"/>
            <a:ext cx="10514013" cy="2287440"/>
            <a:chOff x="839787" y="1298241"/>
            <a:chExt cx="10514013" cy="2287440"/>
          </a:xfrm>
        </p:grpSpPr>
        <p:sp>
          <p:nvSpPr>
            <p:cNvPr id="39" name="正方形/長方形 38">
              <a:extLst>
                <a:ext uri="{FF2B5EF4-FFF2-40B4-BE49-F238E27FC236}">
                  <a16:creationId xmlns:a16="http://schemas.microsoft.com/office/drawing/2014/main" id="{C0162DB2-80AA-4F2B-E796-A6C9DAC53353}"/>
                </a:ext>
              </a:extLst>
            </p:cNvPr>
            <p:cNvSpPr/>
            <p:nvPr/>
          </p:nvSpPr>
          <p:spPr>
            <a:xfrm>
              <a:off x="839787" y="1298241"/>
              <a:ext cx="10514013" cy="22874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0" name="グループ化 39">
              <a:extLst>
                <a:ext uri="{FF2B5EF4-FFF2-40B4-BE49-F238E27FC236}">
                  <a16:creationId xmlns:a16="http://schemas.microsoft.com/office/drawing/2014/main" id="{8BAA9B28-C34D-DD06-9E05-2B64E9DCC5F6}"/>
                </a:ext>
              </a:extLst>
            </p:cNvPr>
            <p:cNvGrpSpPr/>
            <p:nvPr/>
          </p:nvGrpSpPr>
          <p:grpSpPr>
            <a:xfrm>
              <a:off x="3289002" y="1428869"/>
              <a:ext cx="2266422" cy="2034985"/>
              <a:chOff x="2971761" y="1298241"/>
              <a:chExt cx="2266422" cy="2034985"/>
            </a:xfrm>
          </p:grpSpPr>
          <p:sp>
            <p:nvSpPr>
              <p:cNvPr id="53" name="正方形/長方形 52">
                <a:extLst>
                  <a:ext uri="{FF2B5EF4-FFF2-40B4-BE49-F238E27FC236}">
                    <a16:creationId xmlns:a16="http://schemas.microsoft.com/office/drawing/2014/main" id="{5B70D466-E957-D962-CAED-B4095B06FCAB}"/>
                  </a:ext>
                </a:extLst>
              </p:cNvPr>
              <p:cNvSpPr/>
              <p:nvPr/>
            </p:nvSpPr>
            <p:spPr>
              <a:xfrm>
                <a:off x="2971761" y="1461226"/>
                <a:ext cx="2266422" cy="1872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東日本大震災での断水を経験し、水インフラの仕組みに着目するようになった。</a:t>
                </a:r>
              </a:p>
            </p:txBody>
          </p:sp>
          <p:sp>
            <p:nvSpPr>
              <p:cNvPr id="54" name="四角形: 角を丸くする 53">
                <a:extLst>
                  <a:ext uri="{FF2B5EF4-FFF2-40B4-BE49-F238E27FC236}">
                    <a16:creationId xmlns:a16="http://schemas.microsoft.com/office/drawing/2014/main" id="{C64E32FE-0116-C54C-6299-59F8C8DEEDC6}"/>
                  </a:ext>
                </a:extLst>
              </p:cNvPr>
              <p:cNvSpPr/>
              <p:nvPr/>
            </p:nvSpPr>
            <p:spPr>
              <a:xfrm>
                <a:off x="3204972" y="1298241"/>
                <a:ext cx="1800000" cy="369579"/>
              </a:xfrm>
              <a:prstGeom prst="roundRect">
                <a:avLst>
                  <a:gd name="adj" fmla="val 26343"/>
                </a:avLst>
              </a:prstGeom>
              <a:solidFill>
                <a:schemeClr val="tx1"/>
              </a:solidFill>
              <a:ln>
                <a:no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ニーズ</a:t>
                </a:r>
              </a:p>
            </p:txBody>
          </p:sp>
        </p:grpSp>
        <p:grpSp>
          <p:nvGrpSpPr>
            <p:cNvPr id="41" name="グループ化 40">
              <a:extLst>
                <a:ext uri="{FF2B5EF4-FFF2-40B4-BE49-F238E27FC236}">
                  <a16:creationId xmlns:a16="http://schemas.microsoft.com/office/drawing/2014/main" id="{4EF8988E-522D-C3AF-102A-AFFE16238C33}"/>
                </a:ext>
              </a:extLst>
            </p:cNvPr>
            <p:cNvGrpSpPr/>
            <p:nvPr/>
          </p:nvGrpSpPr>
          <p:grpSpPr>
            <a:xfrm>
              <a:off x="5953474" y="1428869"/>
              <a:ext cx="2268000" cy="2039491"/>
              <a:chOff x="5768110" y="1298241"/>
              <a:chExt cx="2268000" cy="2039491"/>
            </a:xfrm>
          </p:grpSpPr>
          <p:sp>
            <p:nvSpPr>
              <p:cNvPr id="51" name="正方形/長方形 50">
                <a:extLst>
                  <a:ext uri="{FF2B5EF4-FFF2-40B4-BE49-F238E27FC236}">
                    <a16:creationId xmlns:a16="http://schemas.microsoft.com/office/drawing/2014/main" id="{AAE3B575-BF7F-4759-7CC3-CDEBFDA78392}"/>
                  </a:ext>
                </a:extLst>
              </p:cNvPr>
              <p:cNvSpPr/>
              <p:nvPr/>
            </p:nvSpPr>
            <p:spPr>
              <a:xfrm>
                <a:off x="5768110" y="1465732"/>
                <a:ext cx="2268000" cy="1872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i="0" u="none" strike="noStrike" kern="1200" cap="none" spc="0" normalizeH="0" baseline="0" noProof="0" dirty="0">
                    <a:ln>
                      <a:noFill/>
                    </a:ln>
                    <a:solidFill>
                      <a:prstClr val="black">
                        <a:lumMod val="85000"/>
                        <a:lumOff val="15000"/>
                      </a:prstClr>
                    </a:solidFill>
                    <a:effectLst/>
                    <a:uLnTx/>
                    <a:uFillTx/>
                    <a:latin typeface="MS PGothic" panose="020B0600070205080204" pitchFamily="34" charset="-128"/>
                    <a:ea typeface="MS PGothic" panose="020B0600070205080204" pitchFamily="34" charset="-128"/>
                    <a:cs typeface="+mn-cs"/>
                  </a:rPr>
                  <a:t>使った水をその場で</a:t>
                </a:r>
                <a:endParaRPr kumimoji="1" lang="en-US" altLang="ja-JP" sz="1600" b="1" i="0" u="none" strike="noStrike" kern="1200" cap="none" spc="0" normalizeH="0" baseline="0" noProof="0" dirty="0">
                  <a:ln>
                    <a:noFill/>
                  </a:ln>
                  <a:solidFill>
                    <a:prstClr val="black">
                      <a:lumMod val="85000"/>
                      <a:lumOff val="15000"/>
                    </a:prstClr>
                  </a:solidFill>
                  <a:effectLst/>
                  <a:uLnTx/>
                  <a:uFillTx/>
                  <a:latin typeface="MS PGothic" panose="020B0600070205080204" pitchFamily="34" charset="-128"/>
                  <a:ea typeface="MS PGothic" panose="020B0600070205080204" pitchFamily="34" charset="-128"/>
                  <a:cs typeface="+mn-cs"/>
                </a:endParaRPr>
              </a:p>
              <a:p>
                <a:r>
                  <a:rPr kumimoji="1" lang="ja-JP" altLang="en-US" sz="1600" b="1" i="0" u="none" strike="noStrike" kern="1200" cap="none" spc="0" normalizeH="0" baseline="0" noProof="0" dirty="0">
                    <a:ln>
                      <a:noFill/>
                    </a:ln>
                    <a:solidFill>
                      <a:prstClr val="black">
                        <a:lumMod val="85000"/>
                        <a:lumOff val="15000"/>
                      </a:prstClr>
                    </a:solidFill>
                    <a:effectLst/>
                    <a:uLnTx/>
                    <a:uFillTx/>
                    <a:latin typeface="MS PGothic" panose="020B0600070205080204" pitchFamily="34" charset="-128"/>
                    <a:ea typeface="MS PGothic" panose="020B0600070205080204" pitchFamily="34" charset="-128"/>
                    <a:cs typeface="+mn-cs"/>
                  </a:rPr>
                  <a:t>再生し、繰り返し何度でも利用できる「小規模</a:t>
                </a:r>
                <a:endParaRPr kumimoji="1" lang="en-US" altLang="ja-JP" sz="1600" b="1" i="0" u="none" strike="noStrike" kern="1200" cap="none" spc="0" normalizeH="0" baseline="0" noProof="0" dirty="0">
                  <a:ln>
                    <a:noFill/>
                  </a:ln>
                  <a:solidFill>
                    <a:prstClr val="black">
                      <a:lumMod val="85000"/>
                      <a:lumOff val="15000"/>
                    </a:prstClr>
                  </a:solidFill>
                  <a:effectLst/>
                  <a:uLnTx/>
                  <a:uFillTx/>
                  <a:latin typeface="MS PGothic" panose="020B0600070205080204" pitchFamily="34" charset="-128"/>
                  <a:ea typeface="MS PGothic" panose="020B0600070205080204" pitchFamily="34" charset="-128"/>
                  <a:cs typeface="+mn-cs"/>
                </a:endParaRPr>
              </a:p>
              <a:p>
                <a:r>
                  <a:rPr kumimoji="1" lang="ja-JP" altLang="en-US" sz="1600" b="1" i="0" u="none" strike="noStrike" kern="1200" cap="none" spc="0" normalizeH="0" baseline="0" noProof="0" dirty="0">
                    <a:ln>
                      <a:noFill/>
                    </a:ln>
                    <a:solidFill>
                      <a:prstClr val="black">
                        <a:lumMod val="85000"/>
                        <a:lumOff val="15000"/>
                      </a:prstClr>
                    </a:solidFill>
                    <a:effectLst/>
                    <a:uLnTx/>
                    <a:uFillTx/>
                    <a:latin typeface="MS PGothic" panose="020B0600070205080204" pitchFamily="34" charset="-128"/>
                    <a:ea typeface="MS PGothic" panose="020B0600070205080204" pitchFamily="34" charset="-128"/>
                    <a:cs typeface="+mn-cs"/>
                  </a:rPr>
                  <a:t>分散型水循環システム」の開発に挑戦。</a:t>
                </a:r>
              </a:p>
            </p:txBody>
          </p:sp>
          <p:sp>
            <p:nvSpPr>
              <p:cNvPr id="52" name="四角形: 角を丸くする 51">
                <a:extLst>
                  <a:ext uri="{FF2B5EF4-FFF2-40B4-BE49-F238E27FC236}">
                    <a16:creationId xmlns:a16="http://schemas.microsoft.com/office/drawing/2014/main" id="{D20F9542-0A45-E782-464E-BFF45D2BB0F3}"/>
                  </a:ext>
                </a:extLst>
              </p:cNvPr>
              <p:cNvSpPr/>
              <p:nvPr/>
            </p:nvSpPr>
            <p:spPr>
              <a:xfrm>
                <a:off x="6002110" y="1298241"/>
                <a:ext cx="1800000" cy="369579"/>
              </a:xfrm>
              <a:prstGeom prst="roundRect">
                <a:avLst>
                  <a:gd name="adj" fmla="val 26343"/>
                </a:avLst>
              </a:prstGeom>
              <a:solidFill>
                <a:schemeClr val="tx1"/>
              </a:solidFill>
              <a:ln>
                <a:no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アイデア</a:t>
                </a:r>
              </a:p>
            </p:txBody>
          </p:sp>
        </p:grpSp>
        <p:grpSp>
          <p:nvGrpSpPr>
            <p:cNvPr id="42" name="グループ化 41">
              <a:extLst>
                <a:ext uri="{FF2B5EF4-FFF2-40B4-BE49-F238E27FC236}">
                  <a16:creationId xmlns:a16="http://schemas.microsoft.com/office/drawing/2014/main" id="{D78B324A-21DF-242C-BE8B-214CC33840A5}"/>
                </a:ext>
              </a:extLst>
            </p:cNvPr>
            <p:cNvGrpSpPr/>
            <p:nvPr/>
          </p:nvGrpSpPr>
          <p:grpSpPr>
            <a:xfrm>
              <a:off x="8619524" y="1428869"/>
              <a:ext cx="2605524" cy="2033259"/>
              <a:chOff x="8619524" y="1298241"/>
              <a:chExt cx="2605524" cy="2033259"/>
            </a:xfrm>
          </p:grpSpPr>
          <p:sp>
            <p:nvSpPr>
              <p:cNvPr id="49" name="正方形/長方形 48">
                <a:extLst>
                  <a:ext uri="{FF2B5EF4-FFF2-40B4-BE49-F238E27FC236}">
                    <a16:creationId xmlns:a16="http://schemas.microsoft.com/office/drawing/2014/main" id="{68E9E176-E8E1-9E63-2774-D13A00DB18D8}"/>
                  </a:ext>
                </a:extLst>
              </p:cNvPr>
              <p:cNvSpPr/>
              <p:nvPr/>
            </p:nvSpPr>
            <p:spPr>
              <a:xfrm>
                <a:off x="8619524" y="1459500"/>
                <a:ext cx="2605524" cy="1872000"/>
              </a:xfrm>
              <a:prstGeom prst="rect">
                <a:avLst/>
              </a:prstGeom>
              <a:solidFill>
                <a:schemeClr val="bg1"/>
              </a:solidFill>
              <a:ln>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水循環型シャワー</a:t>
                </a:r>
                <a:endParaRPr kumimoji="1" lang="en-US" altLang="ja-JP" sz="18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pt-PT" altLang="ja-JP" sz="18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WOTA BOX</a:t>
                </a:r>
                <a:r>
                  <a:rPr kumimoji="1" lang="ja-JP" altLang="pt-PT" sz="18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endParaRPr kumimoji="1" lang="en-US" altLang="ja-JP" sz="18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水循環型手洗いスタンド</a:t>
                </a:r>
                <a:endParaRPr kumimoji="1" lang="en-US" altLang="ja-JP" sz="18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pt-PT" altLang="ja-JP" sz="18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WOSH</a:t>
                </a:r>
                <a:r>
                  <a:rPr kumimoji="1" lang="ja-JP" altLang="pt-PT" sz="18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endParaRPr kumimoji="1" lang="ja-JP" altLang="en-US" b="1" dirty="0">
                  <a:solidFill>
                    <a:srgbClr val="E94520"/>
                  </a:solidFill>
                </a:endParaRPr>
              </a:p>
            </p:txBody>
          </p:sp>
          <p:sp>
            <p:nvSpPr>
              <p:cNvPr id="50" name="四角形: 角を丸くする 49">
                <a:extLst>
                  <a:ext uri="{FF2B5EF4-FFF2-40B4-BE49-F238E27FC236}">
                    <a16:creationId xmlns:a16="http://schemas.microsoft.com/office/drawing/2014/main" id="{92EB677C-C9B4-094A-88F6-60589E402C34}"/>
                  </a:ext>
                </a:extLst>
              </p:cNvPr>
              <p:cNvSpPr/>
              <p:nvPr/>
            </p:nvSpPr>
            <p:spPr>
              <a:xfrm>
                <a:off x="9022286" y="1298241"/>
                <a:ext cx="1800000" cy="369579"/>
              </a:xfrm>
              <a:prstGeom prst="roundRect">
                <a:avLst>
                  <a:gd name="adj" fmla="val 26343"/>
                </a:avLst>
              </a:prstGeom>
              <a:solidFill>
                <a:srgbClr val="E94520"/>
              </a:solidFill>
              <a:ln>
                <a:noFill/>
              </a:ln>
            </p:spPr>
            <p:txBody>
              <a:bodyPr vert="horz" wrap="square" lIns="91440" tIns="45720" rIns="91440" bIns="45720" rtlCol="0" anchor="ctr">
                <a:noAutofit/>
              </a:bodyPr>
              <a:lstStyle/>
              <a:p>
                <a:pPr algn="ctr"/>
                <a:r>
                  <a:rPr lang="ja-JP" altLang="en-US" sz="1800" b="1" dirty="0">
                    <a:solidFill>
                      <a:schemeClr val="bg1"/>
                    </a:solidFill>
                    <a:latin typeface="MS PGothic" panose="020B0600070205080204" pitchFamily="34" charset="-128"/>
                    <a:ea typeface="MS PGothic" panose="020B0600070205080204" pitchFamily="34" charset="-128"/>
                    <a:cs typeface="+mj-cs"/>
                  </a:rPr>
                  <a:t>ビジネスプラン</a:t>
                </a:r>
              </a:p>
            </p:txBody>
          </p:sp>
        </p:grpSp>
        <p:sp>
          <p:nvSpPr>
            <p:cNvPr id="43" name="楕円 42">
              <a:extLst>
                <a:ext uri="{FF2B5EF4-FFF2-40B4-BE49-F238E27FC236}">
                  <a16:creationId xmlns:a16="http://schemas.microsoft.com/office/drawing/2014/main" id="{72E08C87-9EE7-812F-8026-05A1EEAA94FC}"/>
                </a:ext>
              </a:extLst>
            </p:cNvPr>
            <p:cNvSpPr/>
            <p:nvPr/>
          </p:nvSpPr>
          <p:spPr>
            <a:xfrm>
              <a:off x="1010884" y="1444999"/>
              <a:ext cx="1993923" cy="19939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F1460827-3811-E085-9B16-F9BD66DBBEA8}"/>
                </a:ext>
              </a:extLst>
            </p:cNvPr>
            <p:cNvGrpSpPr/>
            <p:nvPr/>
          </p:nvGrpSpPr>
          <p:grpSpPr>
            <a:xfrm>
              <a:off x="1107845" y="1590128"/>
              <a:ext cx="1800000" cy="1935268"/>
              <a:chOff x="1519224" y="3351049"/>
              <a:chExt cx="1800000" cy="1935268"/>
            </a:xfrm>
          </p:grpSpPr>
          <p:sp>
            <p:nvSpPr>
              <p:cNvPr id="47" name="テキスト ボックス 46">
                <a:extLst>
                  <a:ext uri="{FF2B5EF4-FFF2-40B4-BE49-F238E27FC236}">
                    <a16:creationId xmlns:a16="http://schemas.microsoft.com/office/drawing/2014/main" id="{F6D67528-46ED-3B4B-C483-272B99F482B4}"/>
                  </a:ext>
                </a:extLst>
              </p:cNvPr>
              <p:cNvSpPr txBox="1"/>
              <p:nvPr/>
            </p:nvSpPr>
            <p:spPr>
              <a:xfrm>
                <a:off x="1519224" y="4609209"/>
                <a:ext cx="180000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WOTA</a:t>
                </a:r>
                <a:r>
                  <a:rPr kumimoji="1" lang="ja-JP" altLang="en-US" sz="120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株式会社</a:t>
                </a:r>
                <a:endParaRPr kumimoji="1" lang="en-US" altLang="ja-JP" sz="120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代表取締役 兼 </a:t>
                </a:r>
                <a:r>
                  <a:rPr kumimoji="1" lang="pt-PT" altLang="ja-JP" sz="120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CEO</a:t>
                </a:r>
                <a:r>
                  <a:rPr kumimoji="1" lang="ja-JP" altLang="en-US" sz="120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a:t>
                </a:r>
                <a:endParaRPr kumimoji="1" lang="en-US" altLang="ja-JP" sz="120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effectLst/>
                    <a:uLnTx/>
                    <a:uFillTx/>
                    <a:latin typeface="MS PGothic" panose="020B0600070205080204" pitchFamily="34" charset="-128"/>
                    <a:ea typeface="MS PGothic" panose="020B0600070205080204" pitchFamily="34" charset="-128"/>
                    <a:cs typeface="+mn-cs"/>
                  </a:rPr>
                  <a:t>前田 瑶介</a:t>
                </a:r>
                <a:r>
                  <a:rPr lang="ja-JP" altLang="en-US" sz="1400" b="1">
                    <a:latin typeface="MS PGothic" panose="020B0600070205080204" pitchFamily="34" charset="-128"/>
                    <a:ea typeface="MS PGothic" panose="020B0600070205080204" pitchFamily="34" charset="-128"/>
                  </a:rPr>
                  <a:t>氏</a:t>
                </a:r>
                <a:endParaRPr kumimoji="1" lang="en-US" altLang="ja-JP" sz="1400" b="1"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p:txBody>
          </p:sp>
          <p:pic>
            <p:nvPicPr>
              <p:cNvPr id="48" name="図 47">
                <a:extLst>
                  <a:ext uri="{FF2B5EF4-FFF2-40B4-BE49-F238E27FC236}">
                    <a16:creationId xmlns:a16="http://schemas.microsoft.com/office/drawing/2014/main" id="{736B0C41-B9E8-4171-BA7E-CDE810E1A28D}"/>
                  </a:ext>
                </a:extLst>
              </p:cNvPr>
              <p:cNvPicPr>
                <a:picLocks noChangeAspect="1"/>
              </p:cNvPicPr>
              <p:nvPr/>
            </p:nvPicPr>
            <p:blipFill>
              <a:blip r:embed="rId2"/>
              <a:srcRect b="28000"/>
              <a:stretch/>
            </p:blipFill>
            <p:spPr>
              <a:xfrm>
                <a:off x="1519224" y="3351049"/>
                <a:ext cx="1800000" cy="1296000"/>
              </a:xfrm>
              <a:prstGeom prst="rect">
                <a:avLst/>
              </a:prstGeom>
            </p:spPr>
          </p:pic>
        </p:grpSp>
        <p:sp>
          <p:nvSpPr>
            <p:cNvPr id="45" name="三角形 11">
              <a:extLst>
                <a:ext uri="{FF2B5EF4-FFF2-40B4-BE49-F238E27FC236}">
                  <a16:creationId xmlns:a16="http://schemas.microsoft.com/office/drawing/2014/main" id="{3D0D745F-E0DC-1D98-E419-7705A007FF3D}"/>
                </a:ext>
              </a:extLst>
            </p:cNvPr>
            <p:cNvSpPr/>
            <p:nvPr/>
          </p:nvSpPr>
          <p:spPr>
            <a:xfrm rot="5400000">
              <a:off x="5442922" y="2406908"/>
              <a:ext cx="647934" cy="31037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三角形 11">
              <a:extLst>
                <a:ext uri="{FF2B5EF4-FFF2-40B4-BE49-F238E27FC236}">
                  <a16:creationId xmlns:a16="http://schemas.microsoft.com/office/drawing/2014/main" id="{412751F2-4728-1DDC-45C6-1FCA54E88058}"/>
                </a:ext>
              </a:extLst>
            </p:cNvPr>
            <p:cNvSpPr/>
            <p:nvPr/>
          </p:nvSpPr>
          <p:spPr>
            <a:xfrm rot="5400000">
              <a:off x="8096531" y="2406909"/>
              <a:ext cx="647934" cy="31037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71">
            <a:extLst>
              <a:ext uri="{FF2B5EF4-FFF2-40B4-BE49-F238E27FC236}">
                <a16:creationId xmlns:a16="http://schemas.microsoft.com/office/drawing/2014/main" id="{AD619D3C-AAB2-A30E-20DB-D8796D886EC1}"/>
              </a:ext>
            </a:extLst>
          </p:cNvPr>
          <p:cNvGrpSpPr/>
          <p:nvPr/>
        </p:nvGrpSpPr>
        <p:grpSpPr>
          <a:xfrm>
            <a:off x="838200" y="3729133"/>
            <a:ext cx="10514013" cy="2287440"/>
            <a:chOff x="839787" y="1298241"/>
            <a:chExt cx="10514013" cy="2287440"/>
          </a:xfrm>
        </p:grpSpPr>
        <p:sp>
          <p:nvSpPr>
            <p:cNvPr id="73" name="正方形/長方形 72">
              <a:extLst>
                <a:ext uri="{FF2B5EF4-FFF2-40B4-BE49-F238E27FC236}">
                  <a16:creationId xmlns:a16="http://schemas.microsoft.com/office/drawing/2014/main" id="{816BBEB7-2337-AA75-5CF3-2C6E27A7DDCE}"/>
                </a:ext>
              </a:extLst>
            </p:cNvPr>
            <p:cNvSpPr/>
            <p:nvPr/>
          </p:nvSpPr>
          <p:spPr>
            <a:xfrm>
              <a:off x="839787" y="1298241"/>
              <a:ext cx="10514013" cy="22874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4" name="グループ化 73">
              <a:extLst>
                <a:ext uri="{FF2B5EF4-FFF2-40B4-BE49-F238E27FC236}">
                  <a16:creationId xmlns:a16="http://schemas.microsoft.com/office/drawing/2014/main" id="{90F2AFAA-A052-2755-2AA4-105B019BACD0}"/>
                </a:ext>
              </a:extLst>
            </p:cNvPr>
            <p:cNvGrpSpPr/>
            <p:nvPr/>
          </p:nvGrpSpPr>
          <p:grpSpPr>
            <a:xfrm>
              <a:off x="3289002" y="1428869"/>
              <a:ext cx="2266422" cy="2034985"/>
              <a:chOff x="2971761" y="1298241"/>
              <a:chExt cx="2266422" cy="2034985"/>
            </a:xfrm>
          </p:grpSpPr>
          <p:sp>
            <p:nvSpPr>
              <p:cNvPr id="87" name="正方形/長方形 86">
                <a:extLst>
                  <a:ext uri="{FF2B5EF4-FFF2-40B4-BE49-F238E27FC236}">
                    <a16:creationId xmlns:a16="http://schemas.microsoft.com/office/drawing/2014/main" id="{1D623A1C-7645-E9AB-AE73-045563BB65BD}"/>
                  </a:ext>
                </a:extLst>
              </p:cNvPr>
              <p:cNvSpPr/>
              <p:nvPr/>
            </p:nvSpPr>
            <p:spPr>
              <a:xfrm>
                <a:off x="2971761" y="1461226"/>
                <a:ext cx="2266422" cy="1872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介護実習で排泄介助の大変さを目の当たりにし、「おむつを開けずに中を見たい」という声を聞いた。</a:t>
                </a:r>
              </a:p>
            </p:txBody>
          </p:sp>
          <p:sp>
            <p:nvSpPr>
              <p:cNvPr id="88" name="四角形: 角を丸くする 87">
                <a:extLst>
                  <a:ext uri="{FF2B5EF4-FFF2-40B4-BE49-F238E27FC236}">
                    <a16:creationId xmlns:a16="http://schemas.microsoft.com/office/drawing/2014/main" id="{92D4A39B-75F7-92A7-6836-2CB00E02BCC5}"/>
                  </a:ext>
                </a:extLst>
              </p:cNvPr>
              <p:cNvSpPr/>
              <p:nvPr/>
            </p:nvSpPr>
            <p:spPr>
              <a:xfrm>
                <a:off x="3204972" y="1298241"/>
                <a:ext cx="1800000" cy="369579"/>
              </a:xfrm>
              <a:prstGeom prst="roundRect">
                <a:avLst>
                  <a:gd name="adj" fmla="val 26343"/>
                </a:avLst>
              </a:prstGeom>
              <a:solidFill>
                <a:schemeClr val="tx1"/>
              </a:solidFill>
              <a:ln>
                <a:no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ニーズ</a:t>
                </a:r>
              </a:p>
            </p:txBody>
          </p:sp>
        </p:grpSp>
        <p:grpSp>
          <p:nvGrpSpPr>
            <p:cNvPr id="75" name="グループ化 74">
              <a:extLst>
                <a:ext uri="{FF2B5EF4-FFF2-40B4-BE49-F238E27FC236}">
                  <a16:creationId xmlns:a16="http://schemas.microsoft.com/office/drawing/2014/main" id="{F26DDDA7-C518-F15C-98C5-C315A8E673FA}"/>
                </a:ext>
              </a:extLst>
            </p:cNvPr>
            <p:cNvGrpSpPr/>
            <p:nvPr/>
          </p:nvGrpSpPr>
          <p:grpSpPr>
            <a:xfrm>
              <a:off x="5953474" y="1428869"/>
              <a:ext cx="2268000" cy="2039491"/>
              <a:chOff x="5768110" y="1298241"/>
              <a:chExt cx="2268000" cy="2039491"/>
            </a:xfrm>
          </p:grpSpPr>
          <p:sp>
            <p:nvSpPr>
              <p:cNvPr id="85" name="正方形/長方形 84">
                <a:extLst>
                  <a:ext uri="{FF2B5EF4-FFF2-40B4-BE49-F238E27FC236}">
                    <a16:creationId xmlns:a16="http://schemas.microsoft.com/office/drawing/2014/main" id="{CA539EA7-83C2-D588-FCC9-BD4DE0330D99}"/>
                  </a:ext>
                </a:extLst>
              </p:cNvPr>
              <p:cNvSpPr/>
              <p:nvPr/>
            </p:nvSpPr>
            <p:spPr>
              <a:xfrm>
                <a:off x="5768110" y="1465732"/>
                <a:ext cx="2268000" cy="1872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i="0" u="none" strike="noStrike" kern="1200" cap="none" spc="0" normalizeH="0" baseline="0" noProof="0" dirty="0">
                    <a:ln>
                      <a:noFill/>
                    </a:ln>
                    <a:solidFill>
                      <a:prstClr val="black">
                        <a:lumMod val="85000"/>
                        <a:lumOff val="15000"/>
                      </a:prstClr>
                    </a:solidFill>
                    <a:effectLst/>
                    <a:uLnTx/>
                    <a:uFillTx/>
                    <a:latin typeface="MS PGothic" panose="020B0600070205080204" pitchFamily="34" charset="-128"/>
                    <a:ea typeface="MS PGothic" panose="020B0600070205080204" pitchFamily="34" charset="-128"/>
                    <a:cs typeface="+mn-cs"/>
                  </a:rPr>
                  <a:t>ベッドに敷くことで</a:t>
                </a:r>
                <a:endParaRPr kumimoji="1" lang="en-US" altLang="ja-JP" sz="1600" b="1" i="0" u="none" strike="noStrike" kern="1200" cap="none" spc="0" normalizeH="0" baseline="0" noProof="0" dirty="0">
                  <a:ln>
                    <a:noFill/>
                  </a:ln>
                  <a:solidFill>
                    <a:prstClr val="black">
                      <a:lumMod val="85000"/>
                      <a:lumOff val="15000"/>
                    </a:prstClr>
                  </a:solidFill>
                  <a:effectLst/>
                  <a:uLnTx/>
                  <a:uFillTx/>
                  <a:latin typeface="MS PGothic" panose="020B0600070205080204" pitchFamily="34" charset="-128"/>
                  <a:ea typeface="MS PGothic" panose="020B0600070205080204" pitchFamily="34" charset="-128"/>
                  <a:cs typeface="+mn-cs"/>
                </a:endParaRPr>
              </a:p>
              <a:p>
                <a:r>
                  <a:rPr kumimoji="1" lang="ja-JP" altLang="en-US" sz="1600" b="1" i="0" u="none" strike="noStrike" kern="1200" cap="none" spc="0" normalizeH="0" baseline="0" noProof="0" dirty="0">
                    <a:ln>
                      <a:noFill/>
                    </a:ln>
                    <a:solidFill>
                      <a:prstClr val="black">
                        <a:lumMod val="85000"/>
                        <a:lumOff val="15000"/>
                      </a:prstClr>
                    </a:solidFill>
                    <a:effectLst/>
                    <a:uLnTx/>
                    <a:uFillTx/>
                    <a:latin typeface="MS PGothic" panose="020B0600070205080204" pitchFamily="34" charset="-128"/>
                    <a:ea typeface="MS PGothic" panose="020B0600070205080204" pitchFamily="34" charset="-128"/>
                    <a:cs typeface="+mn-cs"/>
                  </a:rPr>
                  <a:t>においから排泄を検知し、知らせてくれる排泄センサーの開発に挑戦。</a:t>
                </a:r>
              </a:p>
            </p:txBody>
          </p:sp>
          <p:sp>
            <p:nvSpPr>
              <p:cNvPr id="86" name="四角形: 角を丸くする 85">
                <a:extLst>
                  <a:ext uri="{FF2B5EF4-FFF2-40B4-BE49-F238E27FC236}">
                    <a16:creationId xmlns:a16="http://schemas.microsoft.com/office/drawing/2014/main" id="{1B4F8F6D-92B7-D6EE-706F-C711FCF7CE9B}"/>
                  </a:ext>
                </a:extLst>
              </p:cNvPr>
              <p:cNvSpPr/>
              <p:nvPr/>
            </p:nvSpPr>
            <p:spPr>
              <a:xfrm>
                <a:off x="6002110" y="1298241"/>
                <a:ext cx="1800000" cy="369579"/>
              </a:xfrm>
              <a:prstGeom prst="roundRect">
                <a:avLst>
                  <a:gd name="adj" fmla="val 26343"/>
                </a:avLst>
              </a:prstGeom>
              <a:solidFill>
                <a:schemeClr val="tx1"/>
              </a:solidFill>
              <a:ln>
                <a:no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アイデア</a:t>
                </a:r>
              </a:p>
            </p:txBody>
          </p:sp>
        </p:grpSp>
        <p:grpSp>
          <p:nvGrpSpPr>
            <p:cNvPr id="76" name="グループ化 75">
              <a:extLst>
                <a:ext uri="{FF2B5EF4-FFF2-40B4-BE49-F238E27FC236}">
                  <a16:creationId xmlns:a16="http://schemas.microsoft.com/office/drawing/2014/main" id="{227C5641-7733-5F3B-FBDA-372251DB32A1}"/>
                </a:ext>
              </a:extLst>
            </p:cNvPr>
            <p:cNvGrpSpPr/>
            <p:nvPr/>
          </p:nvGrpSpPr>
          <p:grpSpPr>
            <a:xfrm>
              <a:off x="8619524" y="1428869"/>
              <a:ext cx="2605524" cy="2033259"/>
              <a:chOff x="8619524" y="1298241"/>
              <a:chExt cx="2605524" cy="2033259"/>
            </a:xfrm>
          </p:grpSpPr>
          <p:sp>
            <p:nvSpPr>
              <p:cNvPr id="83" name="正方形/長方形 82">
                <a:extLst>
                  <a:ext uri="{FF2B5EF4-FFF2-40B4-BE49-F238E27FC236}">
                    <a16:creationId xmlns:a16="http://schemas.microsoft.com/office/drawing/2014/main" id="{AD0EA611-8B3D-AE30-CDC3-5E36482EF7F4}"/>
                  </a:ext>
                </a:extLst>
              </p:cNvPr>
              <p:cNvSpPr/>
              <p:nvPr/>
            </p:nvSpPr>
            <p:spPr>
              <a:xfrm>
                <a:off x="8619524" y="1459500"/>
                <a:ext cx="2605524" cy="1872000"/>
              </a:xfrm>
              <a:prstGeom prst="rect">
                <a:avLst/>
              </a:prstGeom>
              <a:solidFill>
                <a:schemeClr val="bg1"/>
              </a:solidFill>
              <a:ln>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排泄センサー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en-US" altLang="ja-JP" sz="1800" b="1" i="0" u="none" strike="noStrike" kern="1200" cap="none" spc="0" normalizeH="0" baseline="0" noProof="0" dirty="0" err="1">
                    <a:ln>
                      <a:noFill/>
                    </a:ln>
                    <a:solidFill>
                      <a:srgbClr val="E94520"/>
                    </a:solidFill>
                    <a:effectLst/>
                    <a:uLnTx/>
                    <a:uFillTx/>
                    <a:latin typeface="MS PGothic" panose="020B0600070205080204" pitchFamily="34" charset="-128"/>
                    <a:ea typeface="MS PGothic" panose="020B0600070205080204" pitchFamily="34" charset="-128"/>
                    <a:cs typeface="+mn-cs"/>
                  </a:rPr>
                  <a:t>Helppad</a:t>
                </a:r>
                <a:r>
                  <a:rPr kumimoji="1" lang="ja-JP" altLang="en-US" sz="18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p>
            </p:txBody>
          </p:sp>
          <p:sp>
            <p:nvSpPr>
              <p:cNvPr id="84" name="四角形: 角を丸くする 83">
                <a:extLst>
                  <a:ext uri="{FF2B5EF4-FFF2-40B4-BE49-F238E27FC236}">
                    <a16:creationId xmlns:a16="http://schemas.microsoft.com/office/drawing/2014/main" id="{990A1126-2EF4-C25A-C804-0A5362A4ED06}"/>
                  </a:ext>
                </a:extLst>
              </p:cNvPr>
              <p:cNvSpPr/>
              <p:nvPr/>
            </p:nvSpPr>
            <p:spPr>
              <a:xfrm>
                <a:off x="9022286" y="1298241"/>
                <a:ext cx="1800000" cy="369579"/>
              </a:xfrm>
              <a:prstGeom prst="roundRect">
                <a:avLst>
                  <a:gd name="adj" fmla="val 26343"/>
                </a:avLst>
              </a:prstGeom>
              <a:solidFill>
                <a:srgbClr val="E94520"/>
              </a:solidFill>
              <a:ln>
                <a:noFill/>
              </a:ln>
            </p:spPr>
            <p:txBody>
              <a:bodyPr vert="horz" wrap="square" lIns="91440" tIns="45720" rIns="91440" bIns="45720" rtlCol="0" anchor="ctr">
                <a:noAutofit/>
              </a:bodyPr>
              <a:lstStyle/>
              <a:p>
                <a:pPr algn="ctr"/>
                <a:r>
                  <a:rPr lang="ja-JP" altLang="en-US" sz="1800" b="1" dirty="0">
                    <a:solidFill>
                      <a:schemeClr val="bg1"/>
                    </a:solidFill>
                    <a:latin typeface="MS PGothic" panose="020B0600070205080204" pitchFamily="34" charset="-128"/>
                    <a:ea typeface="MS PGothic" panose="020B0600070205080204" pitchFamily="34" charset="-128"/>
                    <a:cs typeface="+mj-cs"/>
                  </a:rPr>
                  <a:t>ビジネスプラン</a:t>
                </a:r>
              </a:p>
            </p:txBody>
          </p:sp>
        </p:grpSp>
        <p:sp>
          <p:nvSpPr>
            <p:cNvPr id="77" name="楕円 76">
              <a:extLst>
                <a:ext uri="{FF2B5EF4-FFF2-40B4-BE49-F238E27FC236}">
                  <a16:creationId xmlns:a16="http://schemas.microsoft.com/office/drawing/2014/main" id="{6A3F68AE-BD55-D395-B481-CEAB8D108AAE}"/>
                </a:ext>
              </a:extLst>
            </p:cNvPr>
            <p:cNvSpPr/>
            <p:nvPr/>
          </p:nvSpPr>
          <p:spPr>
            <a:xfrm>
              <a:off x="1010884" y="1444999"/>
              <a:ext cx="1993923" cy="19939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20C20489-2013-7B1F-765C-EE5BD6D266F8}"/>
                </a:ext>
              </a:extLst>
            </p:cNvPr>
            <p:cNvSpPr txBox="1"/>
            <p:nvPr/>
          </p:nvSpPr>
          <p:spPr>
            <a:xfrm>
              <a:off x="1107845" y="2848288"/>
              <a:ext cx="180000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株式会社</a:t>
              </a:r>
              <a:r>
                <a:rPr kumimoji="1" lang="en-US" altLang="ja-JP" sz="120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aba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effectLst/>
                  <a:uLnTx/>
                  <a:uFillTx/>
                  <a:latin typeface="MS PGothic" panose="020B0600070205080204" pitchFamily="34" charset="-128"/>
                  <a:ea typeface="MS PGothic" panose="020B0600070205080204" pitchFamily="34" charset="-128"/>
                  <a:cs typeface="+mn-cs"/>
                </a:rPr>
                <a:t>代表取締役</a:t>
              </a:r>
              <a:r>
                <a:rPr kumimoji="1" lang="en-US" altLang="ja-JP" sz="120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 CEO</a:t>
              </a:r>
              <a:r>
                <a:rPr kumimoji="1" lang="ja-JP" altLang="en-US" sz="1200" i="0" u="none" strike="noStrike" kern="1200" cap="none" spc="0" normalizeH="0" baseline="0" noProof="0">
                  <a:ln>
                    <a:noFill/>
                  </a:ln>
                  <a:effectLst/>
                  <a:uLnTx/>
                  <a:uFillTx/>
                  <a:latin typeface="MS PGothic" panose="020B0600070205080204" pitchFamily="34" charset="-128"/>
                  <a:ea typeface="MS PGothic" panose="020B0600070205080204" pitchFamily="34" charset="-128"/>
                  <a:cs typeface="+mn-cs"/>
                </a:rPr>
                <a:t>　　</a:t>
              </a:r>
              <a:endParaRPr kumimoji="1" lang="en-US" altLang="ja-JP" sz="120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宇井 </a:t>
              </a:r>
              <a:r>
                <a:rPr kumimoji="1" lang="ja-JP" altLang="en-US" sz="1400" b="1" i="0" u="none" strike="noStrike" kern="1200" cap="none" spc="0" normalizeH="0" baseline="0" noProof="0">
                  <a:ln>
                    <a:noFill/>
                  </a:ln>
                  <a:effectLst/>
                  <a:uLnTx/>
                  <a:uFillTx/>
                  <a:latin typeface="MS PGothic" panose="020B0600070205080204" pitchFamily="34" charset="-128"/>
                  <a:ea typeface="MS PGothic" panose="020B0600070205080204" pitchFamily="34" charset="-128"/>
                  <a:cs typeface="+mn-cs"/>
                </a:rPr>
                <a:t>吉美</a:t>
              </a:r>
              <a:r>
                <a:rPr lang="ja-JP" altLang="en-US" sz="1400" b="1">
                  <a:latin typeface="MS PGothic" panose="020B0600070205080204" pitchFamily="34" charset="-128"/>
                  <a:ea typeface="MS PGothic" panose="020B0600070205080204" pitchFamily="34" charset="-128"/>
                </a:rPr>
                <a:t>氏</a:t>
              </a:r>
              <a:endParaRPr kumimoji="1" lang="en-US" altLang="ja-JP" sz="1400" b="1"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p:txBody>
        </p:sp>
        <p:sp>
          <p:nvSpPr>
            <p:cNvPr id="79" name="三角形 11">
              <a:extLst>
                <a:ext uri="{FF2B5EF4-FFF2-40B4-BE49-F238E27FC236}">
                  <a16:creationId xmlns:a16="http://schemas.microsoft.com/office/drawing/2014/main" id="{E4F0A0C8-7196-197C-7865-08373E590DBD}"/>
                </a:ext>
              </a:extLst>
            </p:cNvPr>
            <p:cNvSpPr/>
            <p:nvPr/>
          </p:nvSpPr>
          <p:spPr>
            <a:xfrm rot="5400000">
              <a:off x="5442922" y="2406908"/>
              <a:ext cx="647934" cy="31037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三角形 11">
              <a:extLst>
                <a:ext uri="{FF2B5EF4-FFF2-40B4-BE49-F238E27FC236}">
                  <a16:creationId xmlns:a16="http://schemas.microsoft.com/office/drawing/2014/main" id="{F116F18C-E4A0-AB05-9221-3E24F0D0B973}"/>
                </a:ext>
              </a:extLst>
            </p:cNvPr>
            <p:cNvSpPr/>
            <p:nvPr/>
          </p:nvSpPr>
          <p:spPr>
            <a:xfrm rot="5400000">
              <a:off x="8096531" y="2406909"/>
              <a:ext cx="647934" cy="31037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1" name="図 90" descr="黒いシャツを着ている女性&#10;&#10;自動的に生成された説明">
            <a:extLst>
              <a:ext uri="{FF2B5EF4-FFF2-40B4-BE49-F238E27FC236}">
                <a16:creationId xmlns:a16="http://schemas.microsoft.com/office/drawing/2014/main" id="{288AECA7-28F9-CFC8-E362-64EFDE241EDD}"/>
              </a:ext>
            </a:extLst>
          </p:cNvPr>
          <p:cNvPicPr>
            <a:picLocks noChangeAspect="1"/>
          </p:cNvPicPr>
          <p:nvPr/>
        </p:nvPicPr>
        <p:blipFill>
          <a:blip r:embed="rId3"/>
          <a:srcRect t="44" r="3972" b="44"/>
          <a:stretch/>
        </p:blipFill>
        <p:spPr>
          <a:xfrm>
            <a:off x="1112183" y="4021020"/>
            <a:ext cx="1800000" cy="1296000"/>
          </a:xfrm>
          <a:prstGeom prst="rect">
            <a:avLst/>
          </a:prstGeom>
        </p:spPr>
      </p:pic>
      <p:sp>
        <p:nvSpPr>
          <p:cNvPr id="92" name="テキスト ボックス 91">
            <a:extLst>
              <a:ext uri="{FF2B5EF4-FFF2-40B4-BE49-F238E27FC236}">
                <a16:creationId xmlns:a16="http://schemas.microsoft.com/office/drawing/2014/main" id="{1A084B3D-D200-C258-167B-1CDF34CF7E71}"/>
              </a:ext>
            </a:extLst>
          </p:cNvPr>
          <p:cNvSpPr txBox="1"/>
          <p:nvPr/>
        </p:nvSpPr>
        <p:spPr>
          <a:xfrm>
            <a:off x="9215973" y="5941030"/>
            <a:ext cx="25173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※1</a:t>
            </a:r>
            <a:r>
              <a:rPr kumimoji="1" lang="ja-JP" altLang="en-US" sz="1400" i="0" u="none" strike="noStrike" kern="1200" cap="none" spc="0" normalizeH="0" baseline="0" noProof="0">
                <a:ln>
                  <a:noFill/>
                </a:ln>
                <a:effectLst/>
                <a:uLnTx/>
                <a:uFillTx/>
                <a:latin typeface="MS PGothic" panose="020B0600070205080204" pitchFamily="34" charset="-128"/>
                <a:ea typeface="MS PGothic" panose="020B0600070205080204" pitchFamily="34" charset="-128"/>
                <a:cs typeface="+mn-cs"/>
              </a:rPr>
              <a:t>時間目の動画より</a:t>
            </a:r>
            <a:endParaRPr kumimoji="1" lang="en-US" altLang="ja-JP" sz="1400" i="0" u="none"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42083137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7883</TotalTime>
  <Words>1767</Words>
  <Application>Microsoft Macintosh PowerPoint</Application>
  <PresentationFormat>ワイド画面</PresentationFormat>
  <Paragraphs>265</Paragraphs>
  <Slides>27</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27</vt:i4>
      </vt:variant>
    </vt:vector>
  </HeadingPairs>
  <TitlesOfParts>
    <vt:vector size="32" baseType="lpstr">
      <vt:lpstr>MS PGothic</vt:lpstr>
      <vt:lpstr>游ゴシック</vt:lpstr>
      <vt:lpstr>Arial</vt:lpstr>
      <vt:lpstr>Calibri</vt:lpstr>
      <vt:lpstr>Office テーマ</vt:lpstr>
      <vt:lpstr>世の中のニーズを考える</vt:lpstr>
      <vt:lpstr>本日のテーマ</vt:lpstr>
      <vt:lpstr>1時間目の振り返り</vt:lpstr>
      <vt:lpstr>本日実施すること</vt:lpstr>
      <vt:lpstr>PowerPoint プレゼンテーション</vt:lpstr>
      <vt:lpstr>ビジネスで課題を解決する</vt:lpstr>
      <vt:lpstr>ビジネスを考えていくために</vt:lpstr>
      <vt:lpstr>ニーズを発見することがビジネスを考える第一歩</vt:lpstr>
      <vt:lpstr>ニーズを見つけてアイデアを考えビジネスへ</vt:lpstr>
      <vt:lpstr>PowerPoint プレゼンテーション</vt:lpstr>
      <vt:lpstr>ワーク [1] チームで「不」を考えてみる （10分)</vt:lpstr>
      <vt:lpstr>ワーク [1] チームで「不」を考えてみる （10分)</vt:lpstr>
      <vt:lpstr>PowerPoint プレゼンテーション</vt:lpstr>
      <vt:lpstr>ニーズを具体的に設定していきます</vt:lpstr>
      <vt:lpstr>ビジネスにおけるニーズを設定する判断基準</vt:lpstr>
      <vt:lpstr>ワーク [2] ニーズを1つ選択する （10分）</vt:lpstr>
      <vt:lpstr>ワーク [2] ニーズを1つ選択する （10分）</vt:lpstr>
      <vt:lpstr>ワーク [2] ニーズを1つ選択する （10分）</vt:lpstr>
      <vt:lpstr>PowerPoint プレゼンテーション</vt:lpstr>
      <vt:lpstr>ワーク [3] チームでアイデアを考える （10分)</vt:lpstr>
      <vt:lpstr>ワーク [3] チームでアイデアを考える （10分)</vt:lpstr>
      <vt:lpstr>ワーク [3] チームでアイデアを考える （10分)</vt:lpstr>
      <vt:lpstr>PowerPoint プレゼンテーション</vt:lpstr>
      <vt:lpstr>ワーク [4] ビジネスプランシートへ記入する (3分)</vt:lpstr>
      <vt:lpstr>PowerPoint プレゼンテーション</vt:lpstr>
      <vt:lpstr>授業のまとめ</vt:lpstr>
      <vt:lpstr>次回、アイデアを検討し、ビジネスプランを考える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オプション</dc:title>
  <dc:creator>shingo tetsuka</dc:creator>
  <cp:lastModifiedBy>慶太 竹内</cp:lastModifiedBy>
  <cp:revision>388</cp:revision>
  <dcterms:created xsi:type="dcterms:W3CDTF">2024-08-24T05:28:24Z</dcterms:created>
  <dcterms:modified xsi:type="dcterms:W3CDTF">2025-03-27T09:32:07Z</dcterms:modified>
</cp:coreProperties>
</file>