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368" r:id="rId2"/>
    <p:sldId id="431" r:id="rId3"/>
    <p:sldId id="432" r:id="rId4"/>
    <p:sldId id="371" r:id="rId5"/>
    <p:sldId id="389" r:id="rId6"/>
    <p:sldId id="447" r:id="rId7"/>
    <p:sldId id="373" r:id="rId8"/>
    <p:sldId id="448" r:id="rId9"/>
    <p:sldId id="459" r:id="rId10"/>
    <p:sldId id="449" r:id="rId11"/>
    <p:sldId id="450" r:id="rId12"/>
    <p:sldId id="451" r:id="rId13"/>
    <p:sldId id="460" r:id="rId14"/>
    <p:sldId id="567" r:id="rId15"/>
    <p:sldId id="454" r:id="rId16"/>
    <p:sldId id="455" r:id="rId17"/>
    <p:sldId id="456" r:id="rId18"/>
    <p:sldId id="462" r:id="rId19"/>
    <p:sldId id="457" r:id="rId20"/>
    <p:sldId id="458" r:id="rId21"/>
    <p:sldId id="408" r:id="rId22"/>
    <p:sldId id="429" r:id="rId23"/>
    <p:sldId id="430" r:id="rId24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529" userDrawn="1">
          <p15:clr>
            <a:srgbClr val="A4A3A4"/>
          </p15:clr>
        </p15:guide>
        <p15:guide id="4" pos="7151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C666A17-E655-EEEC-55F6-6E1F138D4495}" name="-" initials="MSOffice" userId="-" providerId="None"/>
  <p188:author id="{FAAD496F-00FE-CBB1-ECCA-3B0B3566904E}" name="慶太 竹内" initials="慶竹" userId="f614eac48cb1f8a4" providerId="Windows Live"/>
  <p188:author id="{BBB842A5-1FB0-2167-4C47-C217B3B5581A}" name="Windows ユーザー" initials="W" userId="Windows ユーザー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4520"/>
    <a:srgbClr val="FCE8E8"/>
    <a:srgbClr val="E6E6E6"/>
    <a:srgbClr val="FADCE9"/>
    <a:srgbClr val="CCE198"/>
    <a:srgbClr val="FFF1B3"/>
    <a:srgbClr val="FFFF99"/>
    <a:srgbClr val="C7E8FA"/>
    <a:srgbClr val="15608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40" autoAdjust="0"/>
    <p:restoredTop sz="95068" autoAdjust="0"/>
  </p:normalViewPr>
  <p:slideViewPr>
    <p:cSldViewPr snapToGrid="0">
      <p:cViewPr varScale="1">
        <p:scale>
          <a:sx n="121" d="100"/>
          <a:sy n="121" d="100"/>
        </p:scale>
        <p:origin x="672" y="168"/>
      </p:cViewPr>
      <p:guideLst>
        <p:guide orient="horz" pos="2160"/>
        <p:guide pos="3840"/>
        <p:guide pos="529"/>
        <p:guide pos="7151"/>
      </p:guideLst>
    </p:cSldViewPr>
  </p:slideViewPr>
  <p:notesTextViewPr>
    <p:cViewPr>
      <p:scale>
        <a:sx n="40" d="100"/>
        <a:sy n="40" d="100"/>
      </p:scale>
      <p:origin x="0" y="0"/>
    </p:cViewPr>
  </p:notesTextViewPr>
  <p:sorterViewPr>
    <p:cViewPr>
      <p:scale>
        <a:sx n="119" d="100"/>
        <a:sy n="11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D67FAF-3898-ED42-B937-F1FDB3C880F3}" type="datetimeFigureOut">
              <a:rPr kumimoji="1" lang="ja-JP" altLang="en-US" smtClean="0"/>
              <a:t>2025/3/27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02C51F-1DAC-8A47-898F-A3FAE3262D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6756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76FF46-5B9C-CA7B-C292-4F8A99DDA2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2E10E8D-DF46-070A-5529-8A2D88C362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D914B242-DD91-1786-8266-4458D4A4E3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D536F7F-4242-A1AC-209B-DB6B809578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02C51F-1DAC-8A47-898F-A3FAE3262DBB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0820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02C51F-1DAC-8A47-898F-A3FAE3262DBB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4750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EF2CDC-F74A-19ED-9B92-A62D505567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8FC8E544-3A7E-0C09-DF8B-C693E33403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BC843BD6-7BDE-24C0-D261-4E36B07D69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A460E37-A9CE-A51B-B16F-400259583F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02C51F-1DAC-8A47-898F-A3FAE3262DBB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64193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4BF3D6-2866-00D0-B556-0DE39C12B3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D1555994-9183-ADF9-D463-DFEBFF2A03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6BE7D46B-44F5-FDF8-2F75-142EB028B7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3DF4B04-CC3C-BEDC-C999-0C9BE15078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02C51F-1DAC-8A47-898F-A3FAE3262DBB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50867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254AB2-91BC-9DBB-AE1B-C5BC075A79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38ADB9B3-146D-239C-E848-572750B364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4CB50733-D173-8690-E28B-07DC188C6D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E8BC3DE-C7F1-2DF6-3092-B45957AD8E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02C51F-1DAC-8A47-898F-A3FAE3262DBB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33084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F89D2A-F29A-B549-56C2-4801F939C9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A459594A-6B16-9DA1-E1EE-655DA51832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56C3C753-94A4-4F34-97AC-8679928A41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1BAFFE1-9ABB-5F0F-A951-7A0C7E54B4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02C51F-1DAC-8A47-898F-A3FAE3262DBB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5636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D8F7762A-8C38-1766-D1DD-1497C3758C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EE31ACCC-A390-D110-D497-E5F5609769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6670" y="4274577"/>
            <a:ext cx="6631459" cy="1250134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800" b="1">
                <a:latin typeface="+mn-ea"/>
                <a:ea typeface="+mn-ea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3470D59-942E-C320-4614-5F9EF36EB7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47636" y="3599821"/>
            <a:ext cx="4830493" cy="47569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dirty="0"/>
              <a:t>マスター サブタイトルの書式設定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1846732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FC77F6B-9C03-57C6-FA9D-4E856710C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EEA2E92-9421-2B1B-D3E9-C05C44BE95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2080DD6-F581-ECBE-6DE7-7ACA538863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4E1B8F1-E709-6419-EC85-E9E9F72D7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/>
              <a:t>©Organization for Small &amp; Medium Enterprises and Regional Innovation, JAPAN.All Rights Reserved.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597E7CA-B522-8358-0F0A-0A5B08E80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C07F1B-23CA-3249-873C-1840AE489A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5203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24031FFE-B684-54F7-6C17-7D95A90733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538BC2E-EFC4-8611-6F04-C4AAC079DD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5A5BA00-8367-5064-C9FF-C34D1C6DE2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C204730-04DD-AC08-2B72-662AD5C8E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/>
              <a:t>©Organization for Small &amp; Medium Enterprises and Regional Innovation, JAPAN.All Rights Reserved.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A0B8A3F-A388-7553-BEE4-12606D458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C07F1B-23CA-3249-873C-1840AE489A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2308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図形&#10;&#10;低い精度で自動的に生成された説明">
            <a:extLst>
              <a:ext uri="{FF2B5EF4-FFF2-40B4-BE49-F238E27FC236}">
                <a16:creationId xmlns:a16="http://schemas.microsoft.com/office/drawing/2014/main" id="{CDB122ED-3F7E-07F5-8377-DEF86DF3B2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E0206F95-C0A8-B7B3-DA80-A610E5A93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3962"/>
            <a:ext cx="10515600" cy="588227"/>
          </a:xfrm>
        </p:spPr>
        <p:txBody>
          <a:bodyPr tIns="36000" bIns="36000" anchor="ctr">
            <a:noAutofit/>
          </a:bodyPr>
          <a:lstStyle>
            <a:lvl1pPr algn="ctr">
              <a:lnSpc>
                <a:spcPct val="100000"/>
              </a:lnSpc>
              <a:defRPr sz="2800" b="1">
                <a:solidFill>
                  <a:schemeClr val="bg1"/>
                </a:solidFill>
                <a:latin typeface="+mn-ea"/>
                <a:ea typeface="+mn-ea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12BAD48-109A-54AD-429F-594E989597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1246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 dirty="0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 dirty="0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 dirty="0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 dirty="0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FD0C381-B8B0-B8D8-33CF-078714A46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9583" y="6339896"/>
            <a:ext cx="2743200" cy="365125"/>
          </a:xfrm>
          <a:prstGeom prst="rect">
            <a:avLst/>
          </a:prstGeom>
        </p:spPr>
        <p:txBody>
          <a:bodyPr/>
          <a:lstStyle/>
          <a:p>
            <a:fld id="{97C07F1B-23CA-3249-873C-1840AE489AB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E67D621-8782-382F-7908-94272158DB93}"/>
              </a:ext>
            </a:extLst>
          </p:cNvPr>
          <p:cNvSpPr txBox="1">
            <a:spLocks/>
          </p:cNvSpPr>
          <p:nvPr userDrawn="1"/>
        </p:nvSpPr>
        <p:spPr>
          <a:xfrm>
            <a:off x="9974992" y="633989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2400" kern="1200">
                <a:solidFill>
                  <a:srgbClr val="3E3D51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62B516E-539C-6B4E-9B98-9011328972C4}" type="slidenum">
              <a:rPr lang="ja-JP" altLang="en-US" smtClean="0"/>
              <a:pPr/>
              <a:t>‹#›</a:t>
            </a:fld>
            <a:endParaRPr lang="ja-JP" altLang="en-US"/>
          </a:p>
        </p:txBody>
      </p:sp>
      <p:pic>
        <p:nvPicPr>
          <p:cNvPr id="7" name="図 6" descr="背景パターン&#10;&#10;自動的に生成された説明">
            <a:extLst>
              <a:ext uri="{FF2B5EF4-FFF2-40B4-BE49-F238E27FC236}">
                <a16:creationId xmlns:a16="http://schemas.microsoft.com/office/drawing/2014/main" id="{F1490AFC-467F-287A-BF69-6C3CE3DE80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4456" y="6253547"/>
            <a:ext cx="722205" cy="433323"/>
          </a:xfrm>
          <a:prstGeom prst="rect">
            <a:avLst/>
          </a:prstGeom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371E8133-AF4F-970B-8729-A7F8627F018D}"/>
              </a:ext>
            </a:extLst>
          </p:cNvPr>
          <p:cNvSpPr/>
          <p:nvPr userDrawn="1"/>
        </p:nvSpPr>
        <p:spPr>
          <a:xfrm>
            <a:off x="2927389" y="6349189"/>
            <a:ext cx="6337222" cy="3736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" altLang="ja-JP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©Organization for Small &amp; Medium Enterprises and Regional Innovation, JAPAN.All Rights Reserved.</a:t>
            </a:r>
            <a:endParaRPr kumimoji="1" lang="ja-JP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08572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F165A4B6-1F9F-82E0-BD85-D3A57C7EC75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A56E053-6F84-9434-EA6D-9F8D1A480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/>
              <a:t>©Organization for Small &amp; Medium Enterprises and Regional Innovation, JAPAN.All Rights Reserved.</a:t>
            </a:r>
            <a:endParaRPr kumimoji="1" lang="ja-JP" altLang="en-US"/>
          </a:p>
        </p:txBody>
      </p:sp>
      <p:sp>
        <p:nvSpPr>
          <p:cNvPr id="9" name="スライド番号プレースホルダー 5">
            <a:extLst>
              <a:ext uri="{FF2B5EF4-FFF2-40B4-BE49-F238E27FC236}">
                <a16:creationId xmlns:a16="http://schemas.microsoft.com/office/drawing/2014/main" id="{3C279E77-CB18-DA0A-E427-D300ADA2D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9583" y="6339896"/>
            <a:ext cx="2743200" cy="365125"/>
          </a:xfrm>
          <a:prstGeom prst="rect">
            <a:avLst/>
          </a:prstGeom>
        </p:spPr>
        <p:txBody>
          <a:bodyPr/>
          <a:lstStyle/>
          <a:p>
            <a:fld id="{97C07F1B-23CA-3249-873C-1840AE489AB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" name="コンテンツ プレースホルダー 2">
            <a:extLst>
              <a:ext uri="{FF2B5EF4-FFF2-40B4-BE49-F238E27FC236}">
                <a16:creationId xmlns:a16="http://schemas.microsoft.com/office/drawing/2014/main" id="{8F7DCA1A-0EA4-3290-3E0E-79F3A76F8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1246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 dirty="0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 dirty="0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 dirty="0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 dirty="0"/>
              <a:t>5 </a:t>
            </a:r>
            <a:r>
              <a:rPr kumimoji="1" lang="ja-JP" altLang="en-US"/>
              <a:t>レベル</a:t>
            </a:r>
          </a:p>
        </p:txBody>
      </p:sp>
      <p:pic>
        <p:nvPicPr>
          <p:cNvPr id="2" name="図 1" descr="背景パターン&#10;&#10;自動的に生成された説明">
            <a:extLst>
              <a:ext uri="{FF2B5EF4-FFF2-40B4-BE49-F238E27FC236}">
                <a16:creationId xmlns:a16="http://schemas.microsoft.com/office/drawing/2014/main" id="{9AAFEEC5-5E8F-586D-89EF-687D73E7FBC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4456" y="6253547"/>
            <a:ext cx="722205" cy="433323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A1555073-C6A4-8D31-09A3-C183F0138A3C}"/>
              </a:ext>
            </a:extLst>
          </p:cNvPr>
          <p:cNvSpPr txBox="1">
            <a:spLocks/>
          </p:cNvSpPr>
          <p:nvPr userDrawn="1"/>
        </p:nvSpPr>
        <p:spPr>
          <a:xfrm>
            <a:off x="9974992" y="633989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2400" kern="1200">
                <a:solidFill>
                  <a:srgbClr val="3E3D51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62B516E-539C-6B4E-9B98-9011328972C4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282959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BA5994AD-9276-5B62-BA56-EB9D3D882C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126341B0-4BC5-68A2-70A9-E7B6B7FF1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1FA8F4C-9DB6-9516-CF1B-455233F6A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C07F1B-23CA-3249-873C-1840AE489A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56581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FB2A73C-294B-1D6C-7230-BD9546630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88BF769-D51E-7DAA-58B1-F5AC042DF1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3D525BE-FAB9-4A15-8FC2-39CCB29413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C6CC803-3F38-B5AE-CF87-9F28638DFE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12E98295-DA32-2C6C-35DF-BD60935355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9708A27E-0C8F-5EF0-DB9A-F13D4F0CD9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09C39BF0-DB92-305E-A915-19D8F0397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/>
              <a:t>©Organization for Small &amp; Medium Enterprises and Regional Innovation, JAPAN.All Rights Reserved.</a:t>
            </a:r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669B7CF-23FC-7023-0FD1-D155E9929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C07F1B-23CA-3249-873C-1840AE489A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06217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CCFD7CC-17D6-28A4-09A3-D755DE269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D1F69212-39AD-8E67-6BE0-42D096B5E2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EE83DB15-99D3-257C-7F48-ECE76E056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/>
              <a:t>©Organization for Small &amp; Medium Enterprises and Regional Innovation, JAPAN.All Rights Reserved.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377EFF4-BE50-8BC6-5AA4-B66F8C401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C07F1B-23CA-3249-873C-1840AE489A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5392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567269A5-2F3A-BD50-1D6E-3057B5B7AA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E59B760-C4A3-30D5-245D-DE1994B52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C07F1B-23CA-3249-873C-1840AE489AB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5" name="図 4" descr="背景パター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3F9460F8-50FA-4A51-2FC8-404774F6A9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0C173E8-933D-89A8-396C-97200E766732}"/>
              </a:ext>
            </a:extLst>
          </p:cNvPr>
          <p:cNvSpPr/>
          <p:nvPr userDrawn="1"/>
        </p:nvSpPr>
        <p:spPr>
          <a:xfrm>
            <a:off x="2927389" y="6349189"/>
            <a:ext cx="6337222" cy="3736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" altLang="ja-JP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©Organization for Small &amp; Medium Enterprises and Regional Innovation, JAPAN.All Rights Reserved.</a:t>
            </a:r>
            <a:endParaRPr kumimoji="1" lang="ja-JP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46241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2E80E43-1959-C6C2-8C3B-6BD73E2B6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729004B-CAC7-FD0A-7FB5-5A6FC30911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85B54AB-7B19-8B92-E7C5-07DC5BB25E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E6C26AF-2244-CFFA-A7BB-2E8C12BCBA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219B78E-252C-97A2-00D2-02CA0870F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/>
              <a:t>©Organization for Small &amp; Medium Enterprises and Regional Innovation, JAPAN.All Rights Reserved.</a:t>
            </a:r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BDFD4C4-5478-8AEC-5AD8-52686C2DE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C07F1B-23CA-3249-873C-1840AE489A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8417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AEB946-8DC6-D905-D6C8-6F4343DA1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6CC37553-AB2B-4918-BD34-9CF2A3BCF2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985E038-A141-39EA-94BD-C432D60CC1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B548547-4312-4E8D-81D4-CB069C99EF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B92DAC3-96AC-6D8E-652B-6EAF9D4EF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/>
              <a:t>©Organization for Small &amp; Medium Enterprises and Regional Innovation, JAPAN.All Rights Reserved.</a:t>
            </a:r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AB8132E-414A-666E-7500-F8FA746B2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C07F1B-23CA-3249-873C-1840AE489A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30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B4272049-3BC2-372A-0097-7EB682083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CB9B689-FA39-1F8D-10D8-DE7514D328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 dirty="0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 dirty="0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 dirty="0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 dirty="0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5AE8E3B-D533-1F8A-0FAD-C9A05F86A7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85C9E03-8FA4-E0DA-5F3D-81F588DB00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C07F1B-23CA-3249-873C-1840AE489A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5666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3F61003C-3AF6-D696-5EC0-7CEC7E586A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dirty="0"/>
              <a:t>先行事例調査を実施する</a:t>
            </a:r>
          </a:p>
        </p:txBody>
      </p:sp>
      <p:sp>
        <p:nvSpPr>
          <p:cNvPr id="5" name="字幕 4">
            <a:extLst>
              <a:ext uri="{FF2B5EF4-FFF2-40B4-BE49-F238E27FC236}">
                <a16:creationId xmlns:a16="http://schemas.microsoft.com/office/drawing/2014/main" id="{2D4DC3AF-FA81-73EB-3AB3-5B7521E544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47636" y="3599821"/>
            <a:ext cx="4830493" cy="475692"/>
          </a:xfrm>
        </p:spPr>
        <p:txBody>
          <a:bodyPr/>
          <a:lstStyle/>
          <a:p>
            <a:r>
              <a:rPr kumimoji="1" lang="ja-JP" altLang="en-US" sz="2400" dirty="0">
                <a:latin typeface="MS PGothic" panose="020B0600070205080204" pitchFamily="34" charset="-128"/>
                <a:ea typeface="MS PGothic" panose="020B0600070205080204" pitchFamily="34" charset="-128"/>
              </a:rPr>
              <a:t>授業スライド</a:t>
            </a:r>
            <a:r>
              <a:rPr kumimoji="1" lang="en-US" altLang="ja-JP" sz="2400" dirty="0">
                <a:latin typeface="MS PGothic" panose="020B0600070205080204" pitchFamily="34" charset="-128"/>
                <a:ea typeface="MS PGothic" panose="020B0600070205080204" pitchFamily="34" charset="-128"/>
              </a:rPr>
              <a:t>BC</a:t>
            </a:r>
            <a:r>
              <a:rPr lang="en-US" altLang="ja-JP" sz="2400" dirty="0">
                <a:latin typeface="MS PGothic" panose="020B0600070205080204" pitchFamily="34" charset="-128"/>
                <a:ea typeface="MS PGothic" panose="020B0600070205080204" pitchFamily="34" charset="-128"/>
              </a:rPr>
              <a:t> 04-①</a:t>
            </a:r>
            <a:endParaRPr kumimoji="1" lang="ja-JP" altLang="en-US" sz="2400" b="1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A48D4A8F-857C-7539-2001-6D56784E5041}"/>
              </a:ext>
            </a:extLst>
          </p:cNvPr>
          <p:cNvGrpSpPr/>
          <p:nvPr/>
        </p:nvGrpSpPr>
        <p:grpSpPr>
          <a:xfrm>
            <a:off x="743376" y="3600068"/>
            <a:ext cx="1704260" cy="475199"/>
            <a:chOff x="1017346" y="-391775"/>
            <a:chExt cx="1704260" cy="475199"/>
          </a:xfrm>
        </p:grpSpPr>
        <p:grpSp>
          <p:nvGrpSpPr>
            <p:cNvPr id="3" name="グループ化 2">
              <a:extLst>
                <a:ext uri="{FF2B5EF4-FFF2-40B4-BE49-F238E27FC236}">
                  <a16:creationId xmlns:a16="http://schemas.microsoft.com/office/drawing/2014/main" id="{46CCE3B5-2FE4-4B1A-3F80-9B7A66DDA3CD}"/>
                </a:ext>
              </a:extLst>
            </p:cNvPr>
            <p:cNvGrpSpPr/>
            <p:nvPr/>
          </p:nvGrpSpPr>
          <p:grpSpPr>
            <a:xfrm>
              <a:off x="1017346" y="-391775"/>
              <a:ext cx="1578509" cy="475199"/>
              <a:chOff x="-851918" y="1088727"/>
              <a:chExt cx="1264863" cy="380778"/>
            </a:xfrm>
          </p:grpSpPr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9D09A647-4AD4-8939-C05D-8F36A65F36D3}"/>
                  </a:ext>
                </a:extLst>
              </p:cNvPr>
              <p:cNvSpPr/>
              <p:nvPr/>
            </p:nvSpPr>
            <p:spPr>
              <a:xfrm>
                <a:off x="-851918" y="1088727"/>
                <a:ext cx="1097598" cy="380778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rPr>
                  <a:t>４</a:t>
                </a:r>
                <a:r>
                  <a:rPr kumimoji="1" lang="ja-JP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rPr>
                  <a:t>時間目</a:t>
                </a:r>
              </a:p>
            </p:txBody>
          </p:sp>
          <p:sp>
            <p:nvSpPr>
              <p:cNvPr id="9" name="二等辺三角形 8">
                <a:extLst>
                  <a:ext uri="{FF2B5EF4-FFF2-40B4-BE49-F238E27FC236}">
                    <a16:creationId xmlns:a16="http://schemas.microsoft.com/office/drawing/2014/main" id="{6BF2A156-28AE-6CDE-F117-BA4DAD2BEA25}"/>
                  </a:ext>
                </a:extLst>
              </p:cNvPr>
              <p:cNvSpPr/>
              <p:nvPr/>
            </p:nvSpPr>
            <p:spPr>
              <a:xfrm rot="5400000">
                <a:off x="226787" y="1203993"/>
                <a:ext cx="220892" cy="151425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+mn-ea"/>
                </a:endParaRPr>
              </a:p>
            </p:txBody>
          </p:sp>
        </p:grpSp>
        <p:sp>
          <p:nvSpPr>
            <p:cNvPr id="6" name="二等辺三角形 5">
              <a:extLst>
                <a:ext uri="{FF2B5EF4-FFF2-40B4-BE49-F238E27FC236}">
                  <a16:creationId xmlns:a16="http://schemas.microsoft.com/office/drawing/2014/main" id="{B5954356-3339-BF34-B08E-295360E09EF1}"/>
                </a:ext>
              </a:extLst>
            </p:cNvPr>
            <p:cNvSpPr/>
            <p:nvPr/>
          </p:nvSpPr>
          <p:spPr>
            <a:xfrm rot="5400000">
              <a:off x="2489286" y="-248663"/>
              <a:ext cx="275666" cy="188974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6575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C89942-1E85-BA7F-BADF-85756D65AD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A0871D9-68AC-4D06-9E8B-03790A0EA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solidFill>
                  <a:prstClr val="white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先行事例の観点 ② 差別化を考える</a:t>
            </a:r>
            <a:endParaRPr kumimoji="1"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A836C01-C8F7-163C-3CE2-110DF666F6FA}"/>
              </a:ext>
            </a:extLst>
          </p:cNvPr>
          <p:cNvSpPr txBox="1"/>
          <p:nvPr/>
        </p:nvSpPr>
        <p:spPr>
          <a:xfrm>
            <a:off x="327082" y="1143664"/>
            <a:ext cx="115426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b="1" dirty="0">
                <a:latin typeface="MS PGothic" panose="020B0600070205080204" pitchFamily="34" charset="-128"/>
                <a:ea typeface="MS PGothic" panose="020B0600070205080204" pitchFamily="34" charset="-128"/>
              </a:rPr>
              <a:t>自分たちのビジネスプランに、先行事例にはない際立った</a:t>
            </a:r>
            <a:r>
              <a:rPr lang="ja-JP" altLang="en-US" sz="2800" b="1">
                <a:latin typeface="MS PGothic" panose="020B0600070205080204" pitchFamily="34" charset="-128"/>
                <a:ea typeface="MS PGothic" panose="020B0600070205080204" pitchFamily="34" charset="-128"/>
              </a:rPr>
              <a:t>特徴が</a:t>
            </a:r>
            <a:endParaRPr lang="en-US" altLang="ja-JP" sz="2800" b="1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algn="ctr"/>
            <a:r>
              <a:rPr lang="ja-JP" altLang="en-US" sz="2800" b="1">
                <a:latin typeface="MS PGothic" panose="020B0600070205080204" pitchFamily="34" charset="-128"/>
                <a:ea typeface="MS PGothic" panose="020B0600070205080204" pitchFamily="34" charset="-128"/>
              </a:rPr>
              <a:t>あるかを考えます。見つからない場合には独自の特徴を考えます</a:t>
            </a:r>
            <a:r>
              <a:rPr lang="ja-JP" altLang="en-US" sz="2800" b="1" dirty="0">
                <a:latin typeface="MS PGothic" panose="020B0600070205080204" pitchFamily="34" charset="-128"/>
                <a:ea typeface="MS PGothic" panose="020B0600070205080204" pitchFamily="34" charset="-128"/>
              </a:rPr>
              <a:t>。</a:t>
            </a:r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7BDAEF4B-FD9A-ECE8-478F-530881D32E39}"/>
              </a:ext>
            </a:extLst>
          </p:cNvPr>
          <p:cNvGrpSpPr/>
          <p:nvPr/>
        </p:nvGrpSpPr>
        <p:grpSpPr>
          <a:xfrm>
            <a:off x="842037" y="2356861"/>
            <a:ext cx="4707425" cy="3564267"/>
            <a:chOff x="842037" y="2230737"/>
            <a:chExt cx="4707425" cy="3564267"/>
          </a:xfrm>
        </p:grpSpPr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75DCB903-3BA3-DB80-B497-76F9723CC05B}"/>
                </a:ext>
              </a:extLst>
            </p:cNvPr>
            <p:cNvSpPr/>
            <p:nvPr/>
          </p:nvSpPr>
          <p:spPr>
            <a:xfrm>
              <a:off x="842037" y="2331456"/>
              <a:ext cx="4707425" cy="346354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ja-JP" altLang="en-US" sz="1400" b="1" dirty="0">
                  <a:solidFill>
                    <a:srgbClr val="E94520"/>
                  </a:solidFill>
                  <a:latin typeface="MS PGothic" panose="020B0600070205080204" pitchFamily="34" charset="-128"/>
                  <a:ea typeface="MS PGothic" panose="020B0600070205080204" pitchFamily="34" charset="-128"/>
                </a:rPr>
                <a:t>　</a:t>
              </a:r>
              <a:endParaRPr lang="en-US" altLang="ja-JP" sz="1400" b="1" dirty="0">
                <a:solidFill>
                  <a:srgbClr val="E94520"/>
                </a:solidFill>
                <a:latin typeface="MS PGothic" panose="020B0600070205080204" pitchFamily="34" charset="-128"/>
                <a:ea typeface="MS PGothic" panose="020B0600070205080204" pitchFamily="34" charset="-128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ja-JP" altLang="en-US" sz="1400" b="1" dirty="0">
                  <a:solidFill>
                    <a:srgbClr val="E94520"/>
                  </a:solidFill>
                  <a:latin typeface="MS PGothic" panose="020B0600070205080204" pitchFamily="34" charset="-128"/>
                  <a:ea typeface="MS PGothic" panose="020B0600070205080204" pitchFamily="34" charset="-128"/>
                </a:rPr>
                <a:t>　</a:t>
              </a:r>
              <a:r>
                <a:rPr kumimoji="1" lang="ja-JP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E94520"/>
                  </a:solidFill>
                  <a:effectLst/>
                  <a:uLnTx/>
                  <a:uFillTx/>
                  <a:latin typeface="MS PGothic" panose="020B0600070205080204" pitchFamily="34" charset="-128"/>
                  <a:ea typeface="MS PGothic" panose="020B0600070205080204" pitchFamily="34" charset="-128"/>
                  <a:cs typeface="+mn-cs"/>
                </a:rPr>
                <a:t>● デザイン</a:t>
              </a:r>
              <a:r>
                <a:rPr kumimoji="1" lang="ja-JP" altLang="en-US" sz="13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S PGothic" panose="020B0600070205080204" pitchFamily="34" charset="-128"/>
                  <a:ea typeface="MS PGothic" panose="020B0600070205080204" pitchFamily="34" charset="-128"/>
                  <a:cs typeface="+mn-cs"/>
                </a:rPr>
                <a:t>（見た目や使いやすさなど）</a:t>
              </a:r>
              <a:endParaRPr kumimoji="1" lang="en-US" altLang="ja-JP" sz="1300" i="0" u="none" strike="noStrike" kern="1200" cap="none" spc="0" normalizeH="0" baseline="0" noProof="0" dirty="0">
                <a:ln>
                  <a:noFill/>
                </a:ln>
                <a:solidFill>
                  <a:srgbClr val="E94520"/>
                </a:solidFill>
                <a:effectLst/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E94520"/>
                  </a:solidFill>
                  <a:effectLst/>
                  <a:uLnTx/>
                  <a:uFillTx/>
                  <a:latin typeface="MS PGothic" panose="020B0600070205080204" pitchFamily="34" charset="-128"/>
                  <a:ea typeface="MS PGothic" panose="020B0600070205080204" pitchFamily="34" charset="-128"/>
                  <a:cs typeface="+mn-cs"/>
                </a:rPr>
                <a:t>　● 耐久性</a:t>
              </a:r>
              <a:r>
                <a:rPr kumimoji="1" lang="ja-JP" altLang="en-US" sz="13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S PGothic" panose="020B0600070205080204" pitchFamily="34" charset="-128"/>
                  <a:ea typeface="MS PGothic" panose="020B0600070205080204" pitchFamily="34" charset="-128"/>
                  <a:cs typeface="+mn-cs"/>
                </a:rPr>
                <a:t>（長持ちするかなど）</a:t>
              </a:r>
              <a:endParaRPr kumimoji="1" lang="en-US" altLang="ja-JP" sz="1300" i="0" u="none" strike="noStrike" kern="1200" cap="none" spc="0" normalizeH="0" baseline="0" noProof="0" dirty="0">
                <a:ln>
                  <a:noFill/>
                </a:ln>
                <a:solidFill>
                  <a:srgbClr val="E94520"/>
                </a:solidFill>
                <a:effectLst/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E94520"/>
                  </a:solidFill>
                  <a:effectLst/>
                  <a:uLnTx/>
                  <a:uFillTx/>
                  <a:latin typeface="MS PGothic" panose="020B0600070205080204" pitchFamily="34" charset="-128"/>
                  <a:ea typeface="MS PGothic" panose="020B0600070205080204" pitchFamily="34" charset="-128"/>
                  <a:cs typeface="+mn-cs"/>
                </a:rPr>
                <a:t>　● 大きさ</a:t>
              </a:r>
              <a:r>
                <a:rPr kumimoji="1" lang="ja-JP" altLang="en-US" sz="13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S PGothic" panose="020B0600070205080204" pitchFamily="34" charset="-128"/>
                  <a:ea typeface="MS PGothic" panose="020B0600070205080204" pitchFamily="34" charset="-128"/>
                  <a:cs typeface="+mn-cs"/>
                </a:rPr>
                <a:t>（コンパクトか、大きくて使いやすいかなど）</a:t>
              </a:r>
              <a:endParaRPr kumimoji="1" lang="en-US" altLang="ja-JP" sz="1300" i="0" u="none" strike="noStrike" kern="1200" cap="none" spc="0" normalizeH="0" baseline="0" noProof="0" dirty="0">
                <a:ln>
                  <a:noFill/>
                </a:ln>
                <a:solidFill>
                  <a:srgbClr val="E94520"/>
                </a:solidFill>
                <a:effectLst/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E94520"/>
                  </a:solidFill>
                  <a:effectLst/>
                  <a:uLnTx/>
                  <a:uFillTx/>
                  <a:latin typeface="MS PGothic" panose="020B0600070205080204" pitchFamily="34" charset="-128"/>
                  <a:ea typeface="MS PGothic" panose="020B0600070205080204" pitchFamily="34" charset="-128"/>
                  <a:cs typeface="+mn-cs"/>
                </a:rPr>
                <a:t>　● 精度</a:t>
              </a:r>
              <a:r>
                <a:rPr kumimoji="1" lang="ja-JP" altLang="en-US" sz="13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S PGothic" panose="020B0600070205080204" pitchFamily="34" charset="-128"/>
                  <a:ea typeface="MS PGothic" panose="020B0600070205080204" pitchFamily="34" charset="-128"/>
                  <a:cs typeface="+mn-cs"/>
                </a:rPr>
                <a:t>（どれだけ正確かなど）</a:t>
              </a:r>
              <a:endParaRPr kumimoji="1" lang="en-US" altLang="ja-JP" sz="1300" i="0" u="none" strike="noStrike" kern="1200" cap="none" spc="0" normalizeH="0" baseline="0" noProof="0" dirty="0">
                <a:ln>
                  <a:noFill/>
                </a:ln>
                <a:solidFill>
                  <a:srgbClr val="E94520"/>
                </a:solidFill>
                <a:effectLst/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ja-JP" altLang="en-US" sz="1400" b="1" dirty="0">
                  <a:solidFill>
                    <a:srgbClr val="E94520"/>
                  </a:solidFill>
                  <a:latin typeface="MS PGothic" panose="020B0600070205080204" pitchFamily="34" charset="-128"/>
                  <a:ea typeface="MS PGothic" panose="020B0600070205080204" pitchFamily="34" charset="-128"/>
                </a:rPr>
                <a:t>　● 速度</a:t>
              </a:r>
              <a:r>
                <a:rPr kumimoji="1" lang="ja-JP" altLang="en-US" sz="13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S PGothic" panose="020B0600070205080204" pitchFamily="34" charset="-128"/>
                  <a:ea typeface="MS PGothic" panose="020B0600070205080204" pitchFamily="34" charset="-128"/>
                  <a:cs typeface="+mn-cs"/>
                </a:rPr>
                <a:t>（速く動作するかなど）</a:t>
              </a:r>
              <a:endParaRPr kumimoji="1" lang="en-US" altLang="ja-JP" sz="1300" i="0" u="none" strike="noStrike" kern="1200" cap="none" spc="0" normalizeH="0" baseline="0" noProof="0" dirty="0">
                <a:ln>
                  <a:noFill/>
                </a:ln>
                <a:solidFill>
                  <a:srgbClr val="E94520"/>
                </a:solidFill>
                <a:effectLst/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ja-JP" altLang="en-US" sz="1400" b="1" dirty="0">
                  <a:solidFill>
                    <a:srgbClr val="E94520"/>
                  </a:solidFill>
                  <a:latin typeface="MS PGothic" panose="020B0600070205080204" pitchFamily="34" charset="-128"/>
                  <a:ea typeface="MS PGothic" panose="020B0600070205080204" pitchFamily="34" charset="-128"/>
                </a:rPr>
                <a:t>　● 重量</a:t>
              </a:r>
              <a:r>
                <a:rPr kumimoji="1" lang="ja-JP" altLang="en-US" sz="13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S PGothic" panose="020B0600070205080204" pitchFamily="34" charset="-128"/>
                  <a:ea typeface="MS PGothic" panose="020B0600070205080204" pitchFamily="34" charset="-128"/>
                  <a:cs typeface="+mn-cs"/>
                </a:rPr>
                <a:t>（軽いか重いかなど）</a:t>
              </a:r>
              <a:endParaRPr kumimoji="1" lang="en-US" altLang="ja-JP" sz="1300" i="0" u="none" strike="noStrike" kern="1200" cap="none" spc="0" normalizeH="0" baseline="0" noProof="0" dirty="0">
                <a:ln>
                  <a:noFill/>
                </a:ln>
                <a:solidFill>
                  <a:srgbClr val="E94520"/>
                </a:solidFill>
                <a:effectLst/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ja-JP" altLang="en-US" sz="1400" b="1">
                  <a:solidFill>
                    <a:srgbClr val="E94520"/>
                  </a:solidFill>
                  <a:latin typeface="MS PGothic" panose="020B0600070205080204" pitchFamily="34" charset="-128"/>
                  <a:ea typeface="MS PGothic" panose="020B0600070205080204" pitchFamily="34" charset="-128"/>
                </a:rPr>
                <a:t>　● </a:t>
              </a:r>
              <a:r>
                <a:rPr lang="ja-JP" altLang="en-US" sz="1400" b="1" dirty="0">
                  <a:solidFill>
                    <a:srgbClr val="E94520"/>
                  </a:solidFill>
                  <a:latin typeface="MS PGothic" panose="020B0600070205080204" pitchFamily="34" charset="-128"/>
                  <a:ea typeface="MS PGothic" panose="020B0600070205080204" pitchFamily="34" charset="-128"/>
                </a:rPr>
                <a:t>販売エリア</a:t>
              </a:r>
              <a:r>
                <a:rPr kumimoji="1" lang="ja-JP" altLang="en-US" sz="13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S PGothic" panose="020B0600070205080204" pitchFamily="34" charset="-128"/>
                  <a:ea typeface="MS PGothic" panose="020B0600070205080204" pitchFamily="34" charset="-128"/>
                  <a:cs typeface="+mn-cs"/>
                </a:rPr>
                <a:t>（どこで買えるかなど）</a:t>
              </a:r>
              <a:endParaRPr kumimoji="1" lang="en-US" altLang="ja-JP" sz="1300" i="0" u="none" strike="noStrike" kern="1200" cap="none" spc="0" normalizeH="0" baseline="0" noProof="0" dirty="0">
                <a:ln>
                  <a:noFill/>
                </a:ln>
                <a:solidFill>
                  <a:srgbClr val="E94520"/>
                </a:solidFill>
                <a:effectLst/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ja-JP" altLang="en-US" sz="1400" b="1" dirty="0">
                  <a:solidFill>
                    <a:srgbClr val="E94520"/>
                  </a:solidFill>
                  <a:latin typeface="MS PGothic" panose="020B0600070205080204" pitchFamily="34" charset="-128"/>
                  <a:ea typeface="MS PGothic" panose="020B0600070205080204" pitchFamily="34" charset="-128"/>
                </a:rPr>
                <a:t>　● 販売チャネル</a:t>
              </a:r>
              <a:r>
                <a:rPr kumimoji="1" lang="ja-JP" altLang="en-US" sz="13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S PGothic" panose="020B0600070205080204" pitchFamily="34" charset="-128"/>
                  <a:ea typeface="MS PGothic" panose="020B0600070205080204" pitchFamily="34" charset="-128"/>
                  <a:cs typeface="+mn-cs"/>
                </a:rPr>
                <a:t>（ネットや店舗、どこで手に入るかなど）</a:t>
              </a:r>
              <a:endParaRPr kumimoji="1" lang="ja-JP" altLang="en-US" dirty="0"/>
            </a:p>
          </p:txBody>
        </p:sp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2FFF4741-5A57-26DB-1206-F994A1DF9CF7}"/>
                </a:ext>
              </a:extLst>
            </p:cNvPr>
            <p:cNvSpPr/>
            <p:nvPr/>
          </p:nvSpPr>
          <p:spPr>
            <a:xfrm>
              <a:off x="1378064" y="2230737"/>
              <a:ext cx="3635370" cy="42838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36000" bIns="36000" rtlCol="0" anchor="ctr"/>
            <a:lstStyle/>
            <a:p>
              <a:pPr algn="ctr"/>
              <a:r>
                <a:rPr kumimoji="1" lang="en-US" altLang="ja-JP" sz="2000" b="1" dirty="0">
                  <a:latin typeface="MS PGothic" panose="020B0600070205080204" pitchFamily="34" charset="-128"/>
                  <a:ea typeface="MS PGothic" panose="020B0600070205080204" pitchFamily="34" charset="-128"/>
                </a:rPr>
                <a:t>①</a:t>
              </a:r>
              <a:r>
                <a:rPr kumimoji="1" lang="ja-JP" altLang="en-US" sz="2000" b="1" dirty="0">
                  <a:latin typeface="MS PGothic" panose="020B0600070205080204" pitchFamily="34" charset="-128"/>
                  <a:ea typeface="MS PGothic" panose="020B0600070205080204" pitchFamily="34" charset="-128"/>
                </a:rPr>
                <a:t>差別化のポイント（商品例）</a:t>
              </a:r>
            </a:p>
          </p:txBody>
        </p:sp>
      </p:grp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107C48A7-A929-30C2-7FFC-65A8AFC40245}"/>
              </a:ext>
            </a:extLst>
          </p:cNvPr>
          <p:cNvGrpSpPr/>
          <p:nvPr/>
        </p:nvGrpSpPr>
        <p:grpSpPr>
          <a:xfrm>
            <a:off x="5969876" y="2356861"/>
            <a:ext cx="5380087" cy="3564267"/>
            <a:chOff x="5969876" y="2230737"/>
            <a:chExt cx="5380087" cy="3564267"/>
          </a:xfrm>
        </p:grpSpPr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737F84AC-F0E9-5869-00B5-9648A71CBDA6}"/>
                </a:ext>
              </a:extLst>
            </p:cNvPr>
            <p:cNvSpPr/>
            <p:nvPr/>
          </p:nvSpPr>
          <p:spPr>
            <a:xfrm>
              <a:off x="5969876" y="2331456"/>
              <a:ext cx="5380087" cy="346354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E94520"/>
                </a:solidFill>
                <a:effectLst/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E94520"/>
                  </a:solidFill>
                  <a:effectLst/>
                  <a:uLnTx/>
                  <a:uFillTx/>
                  <a:latin typeface="MS PGothic" panose="020B0600070205080204" pitchFamily="34" charset="-128"/>
                  <a:ea typeface="MS PGothic" panose="020B0600070205080204" pitchFamily="34" charset="-128"/>
                  <a:cs typeface="+mn-cs"/>
                </a:rPr>
                <a:t>　● サービスの内容</a:t>
              </a:r>
              <a:r>
                <a:rPr kumimoji="1" lang="ja-JP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S PGothic" panose="020B0600070205080204" pitchFamily="34" charset="-128"/>
                  <a:ea typeface="MS PGothic" panose="020B0600070205080204" pitchFamily="34" charset="-128"/>
                  <a:cs typeface="+mn-cs"/>
                </a:rPr>
                <a:t>（他のサービスにない独自のサービスがあるかなど）</a:t>
              </a:r>
              <a:endParaRPr kumimoji="1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ja-JP" altLang="en-US" sz="1400" b="1" dirty="0">
                  <a:solidFill>
                    <a:srgbClr val="E94520"/>
                  </a:solidFill>
                  <a:latin typeface="MS PGothic" panose="020B0600070205080204" pitchFamily="34" charset="-128"/>
                  <a:ea typeface="MS PGothic" panose="020B0600070205080204" pitchFamily="34" charset="-128"/>
                </a:rPr>
                <a:t>　● コンセプト</a:t>
              </a:r>
              <a:r>
                <a:rPr kumimoji="1" lang="en-US" altLang="ja-JP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S PGothic" panose="020B0600070205080204" pitchFamily="34" charset="-128"/>
                  <a:ea typeface="MS PGothic" panose="020B0600070205080204" pitchFamily="34" charset="-128"/>
                  <a:cs typeface="+mn-cs"/>
                </a:rPr>
                <a:t>(</a:t>
              </a:r>
              <a:r>
                <a:rPr kumimoji="1" lang="ja-JP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S PGothic" panose="020B0600070205080204" pitchFamily="34" charset="-128"/>
                  <a:ea typeface="MS PGothic" panose="020B0600070205080204" pitchFamily="34" charset="-128"/>
                  <a:cs typeface="+mn-cs"/>
                </a:rPr>
                <a:t>どんなコンセプトでサービスを提供しているかなど</a:t>
              </a:r>
              <a:r>
                <a:rPr kumimoji="1" lang="en-US" altLang="ja-JP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S PGothic" panose="020B0600070205080204" pitchFamily="34" charset="-128"/>
                  <a:ea typeface="MS PGothic" panose="020B0600070205080204" pitchFamily="34" charset="-128"/>
                  <a:cs typeface="+mn-cs"/>
                </a:rPr>
                <a:t>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ja-JP" altLang="en-US" sz="1400" b="1" dirty="0">
                  <a:solidFill>
                    <a:srgbClr val="E94520"/>
                  </a:solidFill>
                  <a:latin typeface="MS PGothic" panose="020B0600070205080204" pitchFamily="34" charset="-128"/>
                  <a:ea typeface="MS PGothic" panose="020B0600070205080204" pitchFamily="34" charset="-128"/>
                </a:rPr>
                <a:t>　● 顧客</a:t>
              </a:r>
              <a:r>
                <a:rPr kumimoji="1" lang="ja-JP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S PGothic" panose="020B0600070205080204" pitchFamily="34" charset="-128"/>
                  <a:ea typeface="MS PGothic" panose="020B0600070205080204" pitchFamily="34" charset="-128"/>
                  <a:cs typeface="+mn-cs"/>
                </a:rPr>
                <a:t>（対象顧客は誰向けかなど）</a:t>
              </a:r>
              <a:endParaRPr kumimoji="1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ja-JP" altLang="en-US" sz="1400" b="1" dirty="0">
                  <a:solidFill>
                    <a:srgbClr val="E94520"/>
                  </a:solidFill>
                  <a:latin typeface="MS PGothic" panose="020B0600070205080204" pitchFamily="34" charset="-128"/>
                  <a:ea typeface="MS PGothic" panose="020B0600070205080204" pitchFamily="34" charset="-128"/>
                </a:rPr>
                <a:t>　● 使いやすさ</a:t>
              </a:r>
              <a:r>
                <a:rPr kumimoji="1" lang="ja-JP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S PGothic" panose="020B0600070205080204" pitchFamily="34" charset="-128"/>
                  <a:ea typeface="MS PGothic" panose="020B0600070205080204" pitchFamily="34" charset="-128"/>
                  <a:cs typeface="+mn-cs"/>
                </a:rPr>
                <a:t>（誰でも簡単に使えるかなど）</a:t>
              </a:r>
              <a:endParaRPr kumimoji="1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ja-JP" altLang="en-US" sz="1400" b="1">
                  <a:solidFill>
                    <a:srgbClr val="E94520"/>
                  </a:solidFill>
                  <a:latin typeface="MS PGothic" panose="020B0600070205080204" pitchFamily="34" charset="-128"/>
                  <a:ea typeface="MS PGothic" panose="020B0600070205080204" pitchFamily="34" charset="-128"/>
                </a:rPr>
                <a:t>　</a:t>
              </a:r>
              <a:r>
                <a:rPr lang="ja-JP" altLang="en-US" sz="1400" b="1" dirty="0">
                  <a:solidFill>
                    <a:srgbClr val="E94520"/>
                  </a:solidFill>
                  <a:latin typeface="MS PGothic" panose="020B0600070205080204" pitchFamily="34" charset="-128"/>
                  <a:ea typeface="MS PGothic" panose="020B0600070205080204" pitchFamily="34" charset="-128"/>
                </a:rPr>
                <a:t>● スピード</a:t>
              </a:r>
              <a:r>
                <a:rPr kumimoji="1" lang="ja-JP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S PGothic" panose="020B0600070205080204" pitchFamily="34" charset="-128"/>
                  <a:ea typeface="MS PGothic" panose="020B0600070205080204" pitchFamily="34" charset="-128"/>
                  <a:cs typeface="+mn-cs"/>
                </a:rPr>
                <a:t>（対応が早いかどうかなど）</a:t>
              </a:r>
              <a:endParaRPr kumimoji="1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ja-JP" altLang="en-US" sz="1400" b="1" dirty="0">
                  <a:solidFill>
                    <a:srgbClr val="E94520"/>
                  </a:solidFill>
                  <a:latin typeface="MS PGothic" panose="020B0600070205080204" pitchFamily="34" charset="-128"/>
                  <a:ea typeface="MS PGothic" panose="020B0600070205080204" pitchFamily="34" charset="-128"/>
                </a:rPr>
                <a:t>　● 付加価値</a:t>
              </a:r>
              <a:r>
                <a:rPr kumimoji="1" lang="ja-JP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S PGothic" panose="020B0600070205080204" pitchFamily="34" charset="-128"/>
                  <a:ea typeface="MS PGothic" panose="020B0600070205080204" pitchFamily="34" charset="-128"/>
                  <a:cs typeface="+mn-cs"/>
                </a:rPr>
                <a:t>（主要な価値以外に、追加のメリットや特典があるかなど）</a:t>
              </a:r>
              <a:endParaRPr kumimoji="1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ja-JP" altLang="en-US" sz="1400" b="1" dirty="0">
                  <a:solidFill>
                    <a:srgbClr val="E94520"/>
                  </a:solidFill>
                  <a:latin typeface="MS PGothic" panose="020B0600070205080204" pitchFamily="34" charset="-128"/>
                  <a:ea typeface="MS PGothic" panose="020B0600070205080204" pitchFamily="34" charset="-128"/>
                </a:rPr>
                <a:t>　● パーソナライズ</a:t>
              </a:r>
              <a:r>
                <a:rPr kumimoji="1" lang="ja-JP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S PGothic" panose="020B0600070205080204" pitchFamily="34" charset="-128"/>
                  <a:ea typeface="MS PGothic" panose="020B0600070205080204" pitchFamily="34" charset="-128"/>
                  <a:cs typeface="+mn-cs"/>
                </a:rPr>
                <a:t>（顧客のニーズに応じたカスタマイズができるかなど）</a:t>
              </a:r>
              <a:endParaRPr kumimoji="1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ja-JP" altLang="en-US" sz="1400" b="1" dirty="0">
                  <a:solidFill>
                    <a:srgbClr val="E94520"/>
                  </a:solidFill>
                  <a:latin typeface="MS PGothic" panose="020B0600070205080204" pitchFamily="34" charset="-128"/>
                  <a:ea typeface="MS PGothic" panose="020B0600070205080204" pitchFamily="34" charset="-128"/>
                </a:rPr>
                <a:t>　● アクセスのしやすさ</a:t>
              </a:r>
              <a:r>
                <a:rPr kumimoji="1" lang="ja-JP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S PGothic" panose="020B0600070205080204" pitchFamily="34" charset="-128"/>
                  <a:ea typeface="MS PGothic" panose="020B0600070205080204" pitchFamily="34" charset="-128"/>
                  <a:cs typeface="+mn-cs"/>
                </a:rPr>
                <a:t>（営業時間、立地、オンライン対応など）</a:t>
              </a:r>
            </a:p>
          </p:txBody>
        </p:sp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BA9DC2C9-B052-580E-DB5C-E00648261992}"/>
                </a:ext>
              </a:extLst>
            </p:cNvPr>
            <p:cNvSpPr/>
            <p:nvPr/>
          </p:nvSpPr>
          <p:spPr>
            <a:xfrm>
              <a:off x="6706268" y="2230737"/>
              <a:ext cx="3907302" cy="42838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36000" bIns="36000" rtlCol="0" anchor="ctr"/>
            <a:lstStyle/>
            <a:p>
              <a:pPr algn="ctr"/>
              <a:r>
                <a:rPr kumimoji="1" lang="ja-JP" altLang="en-US" sz="2000" b="1" dirty="0">
                  <a:latin typeface="MS PGothic" panose="020B0600070205080204" pitchFamily="34" charset="-128"/>
                  <a:ea typeface="MS PGothic" panose="020B0600070205080204" pitchFamily="34" charset="-128"/>
                </a:rPr>
                <a:t>②差別化のポイント（サービス例）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470129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2723E9-A4FB-6EA7-BFB3-C0401B7FD4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0DF96672-E120-F597-FB47-B2A457FA9ABF}"/>
              </a:ext>
            </a:extLst>
          </p:cNvPr>
          <p:cNvGrpSpPr/>
          <p:nvPr/>
        </p:nvGrpSpPr>
        <p:grpSpPr>
          <a:xfrm>
            <a:off x="3042888" y="1119672"/>
            <a:ext cx="2129353" cy="648000"/>
            <a:chOff x="3447535" y="814871"/>
            <a:chExt cx="2129353" cy="648000"/>
          </a:xfrm>
        </p:grpSpPr>
        <p:sp>
          <p:nvSpPr>
            <p:cNvPr id="11" name="四角形: 角を丸くする 10">
              <a:extLst>
                <a:ext uri="{FF2B5EF4-FFF2-40B4-BE49-F238E27FC236}">
                  <a16:creationId xmlns:a16="http://schemas.microsoft.com/office/drawing/2014/main" id="{86835590-4E41-A78B-0C01-D39881952899}"/>
                </a:ext>
              </a:extLst>
            </p:cNvPr>
            <p:cNvSpPr/>
            <p:nvPr/>
          </p:nvSpPr>
          <p:spPr>
            <a:xfrm>
              <a:off x="3447535" y="814871"/>
              <a:ext cx="2129353" cy="648000"/>
            </a:xfrm>
            <a:prstGeom prst="roundRect">
              <a:avLst>
                <a:gd name="adj" fmla="val 50000"/>
              </a:avLst>
            </a:prstGeom>
            <a:solidFill>
              <a:srgbClr val="E9452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72000" rtlCol="0" anchor="ctr"/>
            <a:lstStyle/>
            <a:p>
              <a:pPr lvl="1" algn="ctr"/>
              <a:r>
                <a:rPr lang="ja-JP" altLang="en-US" sz="2400" b="1" dirty="0">
                  <a:solidFill>
                    <a:schemeClr val="bg1"/>
                  </a:solidFill>
                  <a:latin typeface="MS PGothic" panose="020B0600070205080204" pitchFamily="34" charset="-128"/>
                  <a:ea typeface="MS PGothic" panose="020B0600070205080204" pitchFamily="34" charset="-128"/>
                </a:rPr>
                <a:t>目安</a:t>
              </a:r>
              <a:r>
                <a:rPr lang="en-US" altLang="ja-JP" sz="2400" b="1" dirty="0">
                  <a:solidFill>
                    <a:schemeClr val="bg1"/>
                  </a:solidFill>
                  <a:latin typeface="MS PGothic" panose="020B0600070205080204" pitchFamily="34" charset="-128"/>
                  <a:ea typeface="MS PGothic" panose="020B0600070205080204" pitchFamily="34" charset="-128"/>
                </a:rPr>
                <a:t>10</a:t>
              </a:r>
              <a:r>
                <a:rPr lang="ja-JP" altLang="en-US" sz="2400" b="1" dirty="0">
                  <a:solidFill>
                    <a:schemeClr val="bg1"/>
                  </a:solidFill>
                  <a:latin typeface="MS PGothic" panose="020B0600070205080204" pitchFamily="34" charset="-128"/>
                  <a:ea typeface="MS PGothic" panose="020B0600070205080204" pitchFamily="34" charset="-128"/>
                </a:rPr>
                <a:t>分</a:t>
              </a:r>
            </a:p>
          </p:txBody>
        </p:sp>
        <p:pic>
          <p:nvPicPr>
            <p:cNvPr id="13" name="グラフィックス 12" descr="砂時計: 終了 単色塗りつぶし">
              <a:extLst>
                <a:ext uri="{FF2B5EF4-FFF2-40B4-BE49-F238E27FC236}">
                  <a16:creationId xmlns:a16="http://schemas.microsoft.com/office/drawing/2014/main" id="{846CD452-5118-EAD2-872F-3C4D9AD696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597941" y="870229"/>
              <a:ext cx="550798" cy="550798"/>
            </a:xfrm>
            <a:prstGeom prst="rect">
              <a:avLst/>
            </a:prstGeom>
          </p:spPr>
        </p:pic>
      </p:grp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2B4D1872-1FB2-49F4-35E5-F7B1D5CA750F}"/>
              </a:ext>
            </a:extLst>
          </p:cNvPr>
          <p:cNvSpPr/>
          <p:nvPr/>
        </p:nvSpPr>
        <p:spPr>
          <a:xfrm>
            <a:off x="550983" y="2247192"/>
            <a:ext cx="11078310" cy="2376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241300" dir="2700000" algn="tl" rotWithShape="0">
              <a:schemeClr val="tx1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000" b="1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チームで先行事例調査を行う</a:t>
            </a:r>
            <a:endParaRPr kumimoji="1" lang="ja-JP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061D3BDB-92D9-E82F-3B07-C21C79941280}"/>
              </a:ext>
            </a:extLst>
          </p:cNvPr>
          <p:cNvGrpSpPr/>
          <p:nvPr/>
        </p:nvGrpSpPr>
        <p:grpSpPr>
          <a:xfrm>
            <a:off x="609602" y="1119672"/>
            <a:ext cx="2304000" cy="648000"/>
            <a:chOff x="1031630" y="1201733"/>
            <a:chExt cx="2304000" cy="648000"/>
          </a:xfrm>
        </p:grpSpPr>
        <p:sp>
          <p:nvSpPr>
            <p:cNvPr id="16" name="四角形: 角を丸くする 15">
              <a:extLst>
                <a:ext uri="{FF2B5EF4-FFF2-40B4-BE49-F238E27FC236}">
                  <a16:creationId xmlns:a16="http://schemas.microsoft.com/office/drawing/2014/main" id="{02CBB56F-2147-6B95-58A5-FAAF7E23C0DC}"/>
                </a:ext>
              </a:extLst>
            </p:cNvPr>
            <p:cNvSpPr/>
            <p:nvPr/>
          </p:nvSpPr>
          <p:spPr>
            <a:xfrm>
              <a:off x="1031630" y="1201733"/>
              <a:ext cx="2304000" cy="648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72000" rtlCol="0" anchor="ctr"/>
            <a:lstStyle/>
            <a:p>
              <a:pPr marL="549275" lvl="1" algn="ctr"/>
              <a:r>
                <a:rPr lang="ja-JP" altLang="en-US" sz="2400" b="1" dirty="0">
                  <a:solidFill>
                    <a:schemeClr val="bg1"/>
                  </a:solidFill>
                  <a:latin typeface="MS PGothic" panose="020B0600070205080204" pitchFamily="34" charset="-128"/>
                  <a:ea typeface="MS PGothic" panose="020B0600070205080204" pitchFamily="34" charset="-128"/>
                </a:rPr>
                <a:t>ワーク </a:t>
              </a:r>
              <a:r>
                <a:rPr lang="en-US" altLang="ja-JP" sz="2400" b="1" dirty="0">
                  <a:solidFill>
                    <a:schemeClr val="bg1"/>
                  </a:solidFill>
                  <a:latin typeface="MS PGothic" panose="020B0600070205080204" pitchFamily="34" charset="-128"/>
                  <a:ea typeface="MS PGothic" panose="020B0600070205080204" pitchFamily="34" charset="-128"/>
                </a:rPr>
                <a:t>[1]</a:t>
              </a:r>
            </a:p>
          </p:txBody>
        </p:sp>
        <p:pic>
          <p:nvPicPr>
            <p:cNvPr id="3" name="グラフィックス 2" descr="鉛筆 単色塗りつぶし">
              <a:extLst>
                <a:ext uri="{FF2B5EF4-FFF2-40B4-BE49-F238E27FC236}">
                  <a16:creationId xmlns:a16="http://schemas.microsoft.com/office/drawing/2014/main" id="{46DB4317-42C0-01B3-B008-76C20816E4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07477" y="1257090"/>
              <a:ext cx="533213" cy="5332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339807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B1D88B-0ED2-DF56-AC00-3E158A6D7D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CD9813B-133C-4454-B27A-C80BE707D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latin typeface="MS PGothic" panose="020B0600070205080204" pitchFamily="34" charset="-128"/>
                <a:ea typeface="MS PGothic" panose="020B0600070205080204" pitchFamily="34" charset="-128"/>
              </a:rPr>
              <a:t>ワーク </a:t>
            </a:r>
            <a:r>
              <a:rPr lang="en-US" altLang="ja-JP" dirty="0">
                <a:latin typeface="MS PGothic" panose="020B0600070205080204" pitchFamily="34" charset="-128"/>
                <a:ea typeface="MS PGothic" panose="020B0600070205080204" pitchFamily="34" charset="-128"/>
              </a:rPr>
              <a:t>[1] </a:t>
            </a:r>
            <a:r>
              <a:rPr lang="ja-JP" altLang="en-US">
                <a:latin typeface="MS PGothic" panose="020B0600070205080204" pitchFamily="34" charset="-128"/>
                <a:ea typeface="MS PGothic" panose="020B0600070205080204" pitchFamily="34" charset="-128"/>
              </a:rPr>
              <a:t>チームで先行事例調査を行う</a:t>
            </a:r>
            <a:r>
              <a:rPr lang="en-US" altLang="ja-JP" dirty="0">
                <a:latin typeface="MS PGothic" panose="020B0600070205080204" pitchFamily="34" charset="-128"/>
                <a:ea typeface="MS PGothic" panose="020B0600070205080204" pitchFamily="34" charset="-128"/>
              </a:rPr>
              <a:t> </a:t>
            </a:r>
            <a:r>
              <a:rPr lang="ja-JP" altLang="en-US">
                <a:latin typeface="MS PGothic" panose="020B0600070205080204" pitchFamily="34" charset="-128"/>
                <a:ea typeface="MS PGothic" panose="020B0600070205080204" pitchFamily="34" charset="-128"/>
              </a:rPr>
              <a:t>（</a:t>
            </a:r>
            <a:r>
              <a:rPr lang="en-US" altLang="ja-JP" dirty="0">
                <a:latin typeface="MS PGothic" panose="020B0600070205080204" pitchFamily="34" charset="-128"/>
                <a:ea typeface="MS PGothic" panose="020B0600070205080204" pitchFamily="34" charset="-128"/>
              </a:rPr>
              <a:t>10</a:t>
            </a:r>
            <a:r>
              <a:rPr lang="ja-JP" altLang="en-US" dirty="0">
                <a:latin typeface="MS PGothic" panose="020B0600070205080204" pitchFamily="34" charset="-128"/>
                <a:ea typeface="MS PGothic" panose="020B0600070205080204" pitchFamily="34" charset="-128"/>
              </a:rPr>
              <a:t>分） </a:t>
            </a:r>
            <a:endParaRPr kumimoji="1" lang="ja-JP" altLang="en-US" dirty="0"/>
          </a:p>
        </p:txBody>
      </p:sp>
      <p:sp>
        <p:nvSpPr>
          <p:cNvPr id="4" name="角丸四角形 3">
            <a:extLst>
              <a:ext uri="{FF2B5EF4-FFF2-40B4-BE49-F238E27FC236}">
                <a16:creationId xmlns:a16="http://schemas.microsoft.com/office/drawing/2014/main" id="{55144B51-83AA-D2DB-CBD9-94B5BE3239E4}"/>
              </a:ext>
            </a:extLst>
          </p:cNvPr>
          <p:cNvSpPr/>
          <p:nvPr/>
        </p:nvSpPr>
        <p:spPr>
          <a:xfrm>
            <a:off x="1031631" y="2165467"/>
            <a:ext cx="10128738" cy="25200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7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j-cs"/>
              </a:rPr>
              <a:t>先行事例調査</a:t>
            </a:r>
            <a:endParaRPr kumimoji="1" lang="ja-JP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S PGothic" panose="020B0600070205080204" pitchFamily="34" charset="-128"/>
              <a:ea typeface="MS PGothic" panose="020B0600070205080204" pitchFamily="34" charset="-128"/>
              <a:cs typeface="+mj-cs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j-cs"/>
              </a:rPr>
              <a:t>既存商品</a:t>
            </a: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j-cs"/>
              </a:rPr>
              <a:t>・サービスを調査する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5" name="図 4" descr="ランプ, 光 が含まれている画像&#10;&#10;自動的に生成された説明">
            <a:extLst>
              <a:ext uri="{FF2B5EF4-FFF2-40B4-BE49-F238E27FC236}">
                <a16:creationId xmlns:a16="http://schemas.microsoft.com/office/drawing/2014/main" id="{E45D1336-62B3-4A96-2870-EB73A1ADE24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676" t="29565" r="30290" b="26184"/>
          <a:stretch/>
        </p:blipFill>
        <p:spPr>
          <a:xfrm>
            <a:off x="9301983" y="3432258"/>
            <a:ext cx="2457865" cy="278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1971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ED6863-3B93-A219-EF78-28B5F59FB5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8E40902-7322-0D44-DB75-742AAB206F19}"/>
              </a:ext>
            </a:extLst>
          </p:cNvPr>
          <p:cNvSpPr txBox="1"/>
          <p:nvPr/>
        </p:nvSpPr>
        <p:spPr>
          <a:xfrm>
            <a:off x="10761784" y="457575"/>
            <a:ext cx="945992" cy="38100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anchor="ctr" anchorCtr="0">
            <a:noAutofit/>
          </a:bodyPr>
          <a:lstStyle/>
          <a:p>
            <a:pPr algn="ctr"/>
            <a:r>
              <a:rPr kumimoji="1" lang="ja-JP" altLang="en-US" sz="1600" b="1" dirty="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記入例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8D7B6307-DD16-BC5C-A905-C0977D6E357F}"/>
              </a:ext>
            </a:extLst>
          </p:cNvPr>
          <p:cNvSpPr/>
          <p:nvPr/>
        </p:nvSpPr>
        <p:spPr>
          <a:xfrm>
            <a:off x="484224" y="431373"/>
            <a:ext cx="1296000" cy="43340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b="1" dirty="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ワークシート</a:t>
            </a:r>
            <a:endParaRPr lang="en-US" altLang="ja-JP" sz="1400" b="1" dirty="0">
              <a:solidFill>
                <a:schemeClr val="bg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algn="ctr"/>
            <a:r>
              <a:rPr lang="pt-PT" altLang="ja-JP" sz="1400" b="1" dirty="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BC0</a:t>
            </a:r>
            <a:r>
              <a:rPr lang="en-US" altLang="ja-JP" sz="1400" b="1" dirty="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4</a:t>
            </a:r>
            <a:r>
              <a:rPr lang="pt-PT" altLang="ja-JP" sz="1400" b="1" dirty="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-①-1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8E8EDB27-E1FD-06F9-8F2C-88063E6A4989}"/>
              </a:ext>
            </a:extLst>
          </p:cNvPr>
          <p:cNvSpPr txBox="1"/>
          <p:nvPr/>
        </p:nvSpPr>
        <p:spPr>
          <a:xfrm>
            <a:off x="327082" y="1143664"/>
            <a:ext cx="11542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b="1">
                <a:latin typeface="MS PGothic" panose="020B0600070205080204" pitchFamily="34" charset="-128"/>
                <a:ea typeface="MS PGothic" panose="020B0600070205080204" pitchFamily="34" charset="-128"/>
              </a:rPr>
              <a:t>先行事例調査</a:t>
            </a:r>
            <a:r>
              <a:rPr lang="ja-JP" altLang="en-US" sz="2800" b="1" dirty="0">
                <a:latin typeface="MS PGothic" panose="020B0600070205080204" pitchFamily="34" charset="-128"/>
                <a:ea typeface="MS PGothic" panose="020B0600070205080204" pitchFamily="34" charset="-128"/>
              </a:rPr>
              <a:t>：既存商品・サービスを調査する。</a:t>
            </a:r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04ABA206-E58B-5E6D-C3C4-454E0CCA2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3962"/>
            <a:ext cx="10515600" cy="588227"/>
          </a:xfrm>
        </p:spPr>
        <p:txBody>
          <a:bodyPr/>
          <a:lstStyle/>
          <a:p>
            <a:r>
              <a:rPr lang="ja-JP" altLang="en-US" dirty="0">
                <a:latin typeface="MS PGothic" panose="020B0600070205080204" pitchFamily="34" charset="-128"/>
                <a:ea typeface="MS PGothic" panose="020B0600070205080204" pitchFamily="34" charset="-128"/>
              </a:rPr>
              <a:t>ワーク </a:t>
            </a:r>
            <a:r>
              <a:rPr lang="en-US" altLang="ja-JP" dirty="0">
                <a:latin typeface="MS PGothic" panose="020B0600070205080204" pitchFamily="34" charset="-128"/>
                <a:ea typeface="MS PGothic" panose="020B0600070205080204" pitchFamily="34" charset="-128"/>
              </a:rPr>
              <a:t>[1] </a:t>
            </a:r>
            <a:r>
              <a:rPr lang="ja-JP" altLang="en-US">
                <a:latin typeface="MS PGothic" panose="020B0600070205080204" pitchFamily="34" charset="-128"/>
                <a:ea typeface="MS PGothic" panose="020B0600070205080204" pitchFamily="34" charset="-128"/>
              </a:rPr>
              <a:t>チームで先行事例調査を行う</a:t>
            </a:r>
            <a:r>
              <a:rPr lang="en-US" altLang="ja-JP" dirty="0">
                <a:latin typeface="MS PGothic" panose="020B0600070205080204" pitchFamily="34" charset="-128"/>
                <a:ea typeface="MS PGothic" panose="020B0600070205080204" pitchFamily="34" charset="-128"/>
              </a:rPr>
              <a:t> </a:t>
            </a:r>
            <a:r>
              <a:rPr lang="ja-JP" altLang="en-US">
                <a:latin typeface="MS PGothic" panose="020B0600070205080204" pitchFamily="34" charset="-128"/>
                <a:ea typeface="MS PGothic" panose="020B0600070205080204" pitchFamily="34" charset="-128"/>
              </a:rPr>
              <a:t>（</a:t>
            </a:r>
            <a:r>
              <a:rPr lang="en-US" altLang="ja-JP" dirty="0">
                <a:latin typeface="MS PGothic" panose="020B0600070205080204" pitchFamily="34" charset="-128"/>
                <a:ea typeface="MS PGothic" panose="020B0600070205080204" pitchFamily="34" charset="-128"/>
              </a:rPr>
              <a:t>10</a:t>
            </a:r>
            <a:r>
              <a:rPr lang="ja-JP" altLang="en-US" dirty="0">
                <a:latin typeface="MS PGothic" panose="020B0600070205080204" pitchFamily="34" charset="-128"/>
                <a:ea typeface="MS PGothic" panose="020B0600070205080204" pitchFamily="34" charset="-128"/>
              </a:rPr>
              <a:t>分） </a:t>
            </a:r>
            <a:endParaRPr kumimoji="1" lang="ja-JP" altLang="en-US" dirty="0"/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685D41F4-68A3-E013-5FF9-B8AC41C38454}"/>
              </a:ext>
            </a:extLst>
          </p:cNvPr>
          <p:cNvGrpSpPr/>
          <p:nvPr/>
        </p:nvGrpSpPr>
        <p:grpSpPr>
          <a:xfrm>
            <a:off x="838200" y="1675309"/>
            <a:ext cx="10514012" cy="4389720"/>
            <a:chOff x="838200" y="1675309"/>
            <a:chExt cx="10514012" cy="4389720"/>
          </a:xfrm>
          <a:effectLst>
            <a:outerShdw dist="88900" dir="2700000" algn="ctr" rotWithShape="0">
              <a:schemeClr val="bg2">
                <a:lumMod val="90000"/>
              </a:schemeClr>
            </a:outerShdw>
          </a:effectLst>
        </p:grpSpPr>
        <p:grpSp>
          <p:nvGrpSpPr>
            <p:cNvPr id="3" name="グループ化 2">
              <a:extLst>
                <a:ext uri="{FF2B5EF4-FFF2-40B4-BE49-F238E27FC236}">
                  <a16:creationId xmlns:a16="http://schemas.microsoft.com/office/drawing/2014/main" id="{C4BE6D50-BA7A-0BE4-F6A7-C2C4CCB5AA9B}"/>
                </a:ext>
              </a:extLst>
            </p:cNvPr>
            <p:cNvGrpSpPr/>
            <p:nvPr/>
          </p:nvGrpSpPr>
          <p:grpSpPr>
            <a:xfrm>
              <a:off x="839788" y="1675309"/>
              <a:ext cx="10512424" cy="432000"/>
              <a:chOff x="839788" y="1781187"/>
              <a:chExt cx="10512424" cy="432000"/>
            </a:xfrm>
          </p:grpSpPr>
          <p:sp>
            <p:nvSpPr>
              <p:cNvPr id="27" name="正方形/長方形 26">
                <a:extLst>
                  <a:ext uri="{FF2B5EF4-FFF2-40B4-BE49-F238E27FC236}">
                    <a16:creationId xmlns:a16="http://schemas.microsoft.com/office/drawing/2014/main" id="{BBF4509D-9A5C-DE1A-C7FB-3D93182FA086}"/>
                  </a:ext>
                </a:extLst>
              </p:cNvPr>
              <p:cNvSpPr/>
              <p:nvPr/>
            </p:nvSpPr>
            <p:spPr>
              <a:xfrm>
                <a:off x="2995447" y="1781187"/>
                <a:ext cx="8356765" cy="432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ja-JP" altLang="en-US" sz="1600" b="1" dirty="0">
                    <a:solidFill>
                      <a:srgbClr val="E94520"/>
                    </a:solidFill>
                    <a:latin typeface="MS PGothic" panose="020B0600070205080204" pitchFamily="34" charset="-128"/>
                    <a:ea typeface="MS PGothic" panose="020B0600070205080204" pitchFamily="34" charset="-128"/>
                  </a:rPr>
                  <a:t>　</a:t>
                </a:r>
                <a:r>
                  <a:rPr lang="en-US" altLang="ja-JP" sz="1600" b="1" dirty="0">
                    <a:solidFill>
                      <a:srgbClr val="E94520"/>
                    </a:solidFill>
                    <a:latin typeface="MS PGothic" panose="020B0600070205080204" pitchFamily="34" charset="-128"/>
                    <a:ea typeface="MS PGothic" panose="020B0600070205080204" pitchFamily="34" charset="-128"/>
                  </a:rPr>
                  <a:t>Google</a:t>
                </a:r>
                <a:r>
                  <a:rPr lang="ja-JP" altLang="en-US" sz="1600" b="1" dirty="0">
                    <a:solidFill>
                      <a:srgbClr val="E94520"/>
                    </a:solidFill>
                    <a:latin typeface="MS PGothic" panose="020B0600070205080204" pitchFamily="34" charset="-128"/>
                    <a:ea typeface="MS PGothic" panose="020B0600070205080204" pitchFamily="34" charset="-128"/>
                  </a:rPr>
                  <a:t>、 </a:t>
                </a:r>
                <a:r>
                  <a:rPr lang="en-US" altLang="ja-JP" sz="1600" b="1" dirty="0" err="1">
                    <a:solidFill>
                      <a:srgbClr val="E94520"/>
                    </a:solidFill>
                    <a:latin typeface="MS PGothic" panose="020B0600070205080204" pitchFamily="34" charset="-128"/>
                    <a:ea typeface="MS PGothic" panose="020B0600070205080204" pitchFamily="34" charset="-128"/>
                  </a:rPr>
                  <a:t>Youtube</a:t>
                </a:r>
                <a:r>
                  <a:rPr lang="ja-JP" altLang="en-US" sz="1600" b="1" dirty="0">
                    <a:solidFill>
                      <a:srgbClr val="E94520"/>
                    </a:solidFill>
                    <a:latin typeface="MS PGothic" panose="020B0600070205080204" pitchFamily="34" charset="-128"/>
                    <a:ea typeface="MS PGothic" panose="020B0600070205080204" pitchFamily="34" charset="-128"/>
                  </a:rPr>
                  <a:t>、</a:t>
                </a:r>
                <a:r>
                  <a:rPr lang="en-US" altLang="ja-JP" sz="1600" b="1" dirty="0">
                    <a:solidFill>
                      <a:srgbClr val="E94520"/>
                    </a:solidFill>
                    <a:latin typeface="MS PGothic" panose="020B0600070205080204" pitchFamily="34" charset="-128"/>
                    <a:ea typeface="MS PGothic" panose="020B0600070205080204" pitchFamily="34" charset="-128"/>
                  </a:rPr>
                  <a:t>X</a:t>
                </a:r>
                <a:r>
                  <a:rPr lang="ja-JP" altLang="en-US" sz="1600" b="1" dirty="0">
                    <a:solidFill>
                      <a:srgbClr val="E94520"/>
                    </a:solidFill>
                    <a:latin typeface="MS PGothic" panose="020B0600070205080204" pitchFamily="34" charset="-128"/>
                    <a:ea typeface="MS PGothic" panose="020B0600070205080204" pitchFamily="34" charset="-128"/>
                  </a:rPr>
                  <a:t>、インスタグラム。</a:t>
                </a:r>
              </a:p>
            </p:txBody>
          </p:sp>
          <p:sp>
            <p:nvSpPr>
              <p:cNvPr id="30" name="四角形: 角を丸くする 29">
                <a:extLst>
                  <a:ext uri="{FF2B5EF4-FFF2-40B4-BE49-F238E27FC236}">
                    <a16:creationId xmlns:a16="http://schemas.microsoft.com/office/drawing/2014/main" id="{349AB676-B7F1-EBF3-905A-C6C01372DB43}"/>
                  </a:ext>
                </a:extLst>
              </p:cNvPr>
              <p:cNvSpPr/>
              <p:nvPr/>
            </p:nvSpPr>
            <p:spPr>
              <a:xfrm>
                <a:off x="839788" y="1781187"/>
                <a:ext cx="2103110" cy="432000"/>
              </a:xfrm>
              <a:prstGeom prst="roundRect">
                <a:avLst>
                  <a:gd name="adj" fmla="val 1284"/>
                </a:avLst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txBody>
              <a:bodyPr vert="horz" wrap="square" lIns="91440" tIns="45720" rIns="91440" bIns="45720" rtlCol="0" anchor="ctr">
                <a:noAutofit/>
              </a:bodyPr>
              <a:lstStyle/>
              <a:p>
                <a:pPr algn="ctr"/>
                <a:r>
                  <a:rPr lang="ja-JP" altLang="en-US" b="1" dirty="0">
                    <a:solidFill>
                      <a:schemeClr val="bg1"/>
                    </a:solidFill>
                    <a:latin typeface="MS PGothic" panose="020B0600070205080204" pitchFamily="34" charset="-128"/>
                    <a:ea typeface="MS PGothic" panose="020B0600070205080204" pitchFamily="34" charset="-128"/>
                    <a:cs typeface="+mj-cs"/>
                  </a:rPr>
                  <a:t>検索した媒体</a:t>
                </a:r>
              </a:p>
            </p:txBody>
          </p:sp>
        </p:grpSp>
        <p:grpSp>
          <p:nvGrpSpPr>
            <p:cNvPr id="4" name="グループ化 3">
              <a:extLst>
                <a:ext uri="{FF2B5EF4-FFF2-40B4-BE49-F238E27FC236}">
                  <a16:creationId xmlns:a16="http://schemas.microsoft.com/office/drawing/2014/main" id="{9C9D2EE9-E6E0-6613-BCEA-427F3F0ADA2D}"/>
                </a:ext>
              </a:extLst>
            </p:cNvPr>
            <p:cNvGrpSpPr/>
            <p:nvPr/>
          </p:nvGrpSpPr>
          <p:grpSpPr>
            <a:xfrm>
              <a:off x="839788" y="2157676"/>
              <a:ext cx="10512424" cy="537877"/>
              <a:chOff x="839788" y="2360874"/>
              <a:chExt cx="10512424" cy="537877"/>
            </a:xfrm>
          </p:grpSpPr>
          <p:sp>
            <p:nvSpPr>
              <p:cNvPr id="23" name="正方形/長方形 22">
                <a:extLst>
                  <a:ext uri="{FF2B5EF4-FFF2-40B4-BE49-F238E27FC236}">
                    <a16:creationId xmlns:a16="http://schemas.microsoft.com/office/drawing/2014/main" id="{535B0240-0537-0C91-92E6-5DDF8F0D7131}"/>
                  </a:ext>
                </a:extLst>
              </p:cNvPr>
              <p:cNvSpPr/>
              <p:nvPr/>
            </p:nvSpPr>
            <p:spPr>
              <a:xfrm>
                <a:off x="2995447" y="2360875"/>
                <a:ext cx="8356765" cy="53787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ja-JP" altLang="en-US" sz="1600" b="1" dirty="0">
                    <a:solidFill>
                      <a:srgbClr val="E94520"/>
                    </a:solidFill>
                    <a:latin typeface="MS PGothic" panose="020B0600070205080204" pitchFamily="34" charset="-128"/>
                    <a:ea typeface="MS PGothic" panose="020B0600070205080204" pitchFamily="34" charset="-128"/>
                  </a:rPr>
                  <a:t>　既存商品・サービスの名前・サイト名等。</a:t>
                </a:r>
              </a:p>
            </p:txBody>
          </p:sp>
          <p:sp>
            <p:nvSpPr>
              <p:cNvPr id="24" name="四角形: 角を丸くする 23">
                <a:extLst>
                  <a:ext uri="{FF2B5EF4-FFF2-40B4-BE49-F238E27FC236}">
                    <a16:creationId xmlns:a16="http://schemas.microsoft.com/office/drawing/2014/main" id="{542A1865-B63D-05CD-1167-B5D370123139}"/>
                  </a:ext>
                </a:extLst>
              </p:cNvPr>
              <p:cNvSpPr/>
              <p:nvPr/>
            </p:nvSpPr>
            <p:spPr>
              <a:xfrm>
                <a:off x="839788" y="2360874"/>
                <a:ext cx="2103110" cy="537875"/>
              </a:xfrm>
              <a:prstGeom prst="roundRect">
                <a:avLst>
                  <a:gd name="adj" fmla="val 1284"/>
                </a:avLst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txBody>
              <a:bodyPr vert="horz" wrap="square" lIns="91440" tIns="45720" rIns="91440" bIns="45720" rtlCol="0" anchor="ctr">
                <a:noAutofit/>
              </a:bodyPr>
              <a:lstStyle/>
              <a:p>
                <a:pPr algn="ctr"/>
                <a:r>
                  <a:rPr lang="ja-JP" altLang="en-US" b="1">
                    <a:solidFill>
                      <a:schemeClr val="bg1"/>
                    </a:solidFill>
                    <a:latin typeface="MS PGothic" panose="020B0600070205080204" pitchFamily="34" charset="-128"/>
                    <a:ea typeface="MS PGothic" panose="020B0600070205080204" pitchFamily="34" charset="-128"/>
                    <a:cs typeface="+mj-cs"/>
                  </a:rPr>
                  <a:t>既存商品</a:t>
                </a:r>
                <a:endParaRPr lang="en-US" altLang="ja-JP" b="1" dirty="0">
                  <a:solidFill>
                    <a:schemeClr val="bg1"/>
                  </a:solidFill>
                  <a:latin typeface="MS PGothic" panose="020B0600070205080204" pitchFamily="34" charset="-128"/>
                  <a:ea typeface="MS PGothic" panose="020B0600070205080204" pitchFamily="34" charset="-128"/>
                  <a:cs typeface="+mj-cs"/>
                </a:endParaRPr>
              </a:p>
              <a:p>
                <a:pPr algn="ctr"/>
                <a:r>
                  <a:rPr lang="ja-JP" altLang="en-US" b="1">
                    <a:solidFill>
                      <a:schemeClr val="bg1"/>
                    </a:solidFill>
                    <a:latin typeface="MS PGothic" panose="020B0600070205080204" pitchFamily="34" charset="-128"/>
                    <a:ea typeface="MS PGothic" panose="020B0600070205080204" pitchFamily="34" charset="-128"/>
                    <a:cs typeface="+mj-cs"/>
                  </a:rPr>
                  <a:t>サービスの名前</a:t>
                </a:r>
                <a:endParaRPr lang="en-US" altLang="ja-JP" b="1" dirty="0">
                  <a:solidFill>
                    <a:schemeClr val="bg1"/>
                  </a:solidFill>
                  <a:latin typeface="MS PGothic" panose="020B0600070205080204" pitchFamily="34" charset="-128"/>
                  <a:ea typeface="MS PGothic" panose="020B0600070205080204" pitchFamily="34" charset="-128"/>
                  <a:cs typeface="+mj-cs"/>
                </a:endParaRPr>
              </a:p>
            </p:txBody>
          </p:sp>
        </p:grpSp>
        <p:grpSp>
          <p:nvGrpSpPr>
            <p:cNvPr id="5" name="グループ化 4">
              <a:extLst>
                <a:ext uri="{FF2B5EF4-FFF2-40B4-BE49-F238E27FC236}">
                  <a16:creationId xmlns:a16="http://schemas.microsoft.com/office/drawing/2014/main" id="{F58FB348-499C-30A8-5B61-0AA447B55C98}"/>
                </a:ext>
              </a:extLst>
            </p:cNvPr>
            <p:cNvGrpSpPr/>
            <p:nvPr/>
          </p:nvGrpSpPr>
          <p:grpSpPr>
            <a:xfrm>
              <a:off x="838200" y="2745923"/>
              <a:ext cx="10512424" cy="792000"/>
              <a:chOff x="838200" y="2940563"/>
              <a:chExt cx="10512424" cy="828000"/>
            </a:xfrm>
          </p:grpSpPr>
          <p:sp>
            <p:nvSpPr>
              <p:cNvPr id="20" name="正方形/長方形 19">
                <a:extLst>
                  <a:ext uri="{FF2B5EF4-FFF2-40B4-BE49-F238E27FC236}">
                    <a16:creationId xmlns:a16="http://schemas.microsoft.com/office/drawing/2014/main" id="{098211ED-8E37-71C9-F71B-46D936C0374D}"/>
                  </a:ext>
                </a:extLst>
              </p:cNvPr>
              <p:cNvSpPr/>
              <p:nvPr/>
            </p:nvSpPr>
            <p:spPr>
              <a:xfrm>
                <a:off x="2993859" y="2940564"/>
                <a:ext cx="8356765" cy="827999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tabLst>
                    <a:tab pos="409575" algn="l"/>
                  </a:tabLst>
                </a:pPr>
                <a:r>
                  <a:rPr lang="ja-JP" altLang="en-US" sz="1600" b="1" dirty="0">
                    <a:solidFill>
                      <a:srgbClr val="E94520"/>
                    </a:solidFill>
                    <a:latin typeface="MS PGothic" panose="020B0600070205080204" pitchFamily="34" charset="-128"/>
                    <a:ea typeface="MS PGothic" panose="020B0600070205080204" pitchFamily="34" charset="-128"/>
                  </a:rPr>
                  <a:t>　・ 名古屋に似たような施設があることがわかった。</a:t>
                </a:r>
              </a:p>
              <a:p>
                <a:pPr>
                  <a:tabLst>
                    <a:tab pos="409575" algn="l"/>
                  </a:tabLst>
                </a:pPr>
                <a:r>
                  <a:rPr lang="ja-JP" altLang="en-US" sz="1600" b="1" dirty="0">
                    <a:solidFill>
                      <a:srgbClr val="E94520"/>
                    </a:solidFill>
                    <a:latin typeface="MS PGothic" panose="020B0600070205080204" pitchFamily="34" charset="-128"/>
                    <a:ea typeface="MS PGothic" panose="020B0600070205080204" pitchFamily="34" charset="-128"/>
                  </a:rPr>
                  <a:t>　・ 価格は月額</a:t>
                </a:r>
                <a:r>
                  <a:rPr lang="en-US" altLang="ja-JP" sz="1600" b="1" dirty="0">
                    <a:solidFill>
                      <a:srgbClr val="E94520"/>
                    </a:solidFill>
                    <a:latin typeface="MS PGothic" panose="020B0600070205080204" pitchFamily="34" charset="-128"/>
                    <a:ea typeface="MS PGothic" panose="020B0600070205080204" pitchFamily="34" charset="-128"/>
                  </a:rPr>
                  <a:t>13,000</a:t>
                </a:r>
                <a:r>
                  <a:rPr lang="ja-JP" altLang="en-US" sz="1600" b="1" dirty="0">
                    <a:solidFill>
                      <a:srgbClr val="E94520"/>
                    </a:solidFill>
                    <a:latin typeface="MS PGothic" panose="020B0600070205080204" pitchFamily="34" charset="-128"/>
                    <a:ea typeface="MS PGothic" panose="020B0600070205080204" pitchFamily="34" charset="-128"/>
                  </a:rPr>
                  <a:t>円と少し学生には高額だった。</a:t>
                </a:r>
              </a:p>
              <a:p>
                <a:pPr>
                  <a:tabLst>
                    <a:tab pos="409575" algn="l"/>
                  </a:tabLst>
                </a:pPr>
                <a:r>
                  <a:rPr lang="ja-JP" altLang="en-US" sz="1600" b="1" dirty="0">
                    <a:solidFill>
                      <a:srgbClr val="E94520"/>
                    </a:solidFill>
                    <a:latin typeface="MS PGothic" panose="020B0600070205080204" pitchFamily="34" charset="-128"/>
                    <a:ea typeface="MS PGothic" panose="020B0600070205080204" pitchFamily="34" charset="-128"/>
                  </a:rPr>
                  <a:t>　・ 社会人も利用できてオープンなスペースで利用できる施設が多い。</a:t>
                </a:r>
              </a:p>
            </p:txBody>
          </p:sp>
          <p:sp>
            <p:nvSpPr>
              <p:cNvPr id="21" name="四角形: 角を丸くする 20">
                <a:extLst>
                  <a:ext uri="{FF2B5EF4-FFF2-40B4-BE49-F238E27FC236}">
                    <a16:creationId xmlns:a16="http://schemas.microsoft.com/office/drawing/2014/main" id="{C5DA2104-8D08-EF8B-B078-3B353A60FF8E}"/>
                  </a:ext>
                </a:extLst>
              </p:cNvPr>
              <p:cNvSpPr/>
              <p:nvPr/>
            </p:nvSpPr>
            <p:spPr>
              <a:xfrm>
                <a:off x="838200" y="2940563"/>
                <a:ext cx="2103110" cy="827999"/>
              </a:xfrm>
              <a:prstGeom prst="roundRect">
                <a:avLst>
                  <a:gd name="adj" fmla="val 1284"/>
                </a:avLst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txBody>
              <a:bodyPr vert="horz" wrap="square" lIns="91440" tIns="45720" rIns="91440" bIns="45720" rtlCol="0" anchor="ctr">
                <a:noAutofit/>
              </a:bodyPr>
              <a:lstStyle/>
              <a:p>
                <a:pPr algn="ctr"/>
                <a:r>
                  <a:rPr lang="ja-JP" altLang="en-US" b="1" dirty="0">
                    <a:solidFill>
                      <a:schemeClr val="bg1"/>
                    </a:solidFill>
                    <a:latin typeface="MS PGothic" panose="020B0600070205080204" pitchFamily="34" charset="-128"/>
                    <a:ea typeface="MS PGothic" panose="020B0600070205080204" pitchFamily="34" charset="-128"/>
                    <a:cs typeface="+mj-cs"/>
                  </a:rPr>
                  <a:t>調査をして</a:t>
                </a:r>
              </a:p>
              <a:p>
                <a:pPr algn="ctr"/>
                <a:r>
                  <a:rPr lang="ja-JP" altLang="en-US" b="1" dirty="0">
                    <a:solidFill>
                      <a:schemeClr val="bg1"/>
                    </a:solidFill>
                    <a:latin typeface="MS PGothic" panose="020B0600070205080204" pitchFamily="34" charset="-128"/>
                    <a:ea typeface="MS PGothic" panose="020B0600070205080204" pitchFamily="34" charset="-128"/>
                    <a:cs typeface="+mj-cs"/>
                  </a:rPr>
                  <a:t>わかったこと</a:t>
                </a:r>
              </a:p>
            </p:txBody>
          </p:sp>
        </p:grpSp>
        <p:grpSp>
          <p:nvGrpSpPr>
            <p:cNvPr id="8" name="グループ化 7">
              <a:extLst>
                <a:ext uri="{FF2B5EF4-FFF2-40B4-BE49-F238E27FC236}">
                  <a16:creationId xmlns:a16="http://schemas.microsoft.com/office/drawing/2014/main" id="{15DD4C1A-8F0D-04EA-0559-8D16D5D0A14F}"/>
                </a:ext>
              </a:extLst>
            </p:cNvPr>
            <p:cNvGrpSpPr/>
            <p:nvPr/>
          </p:nvGrpSpPr>
          <p:grpSpPr>
            <a:xfrm>
              <a:off x="838200" y="3588291"/>
              <a:ext cx="10512424" cy="792000"/>
              <a:chOff x="838200" y="3840671"/>
              <a:chExt cx="10512424" cy="828000"/>
            </a:xfrm>
          </p:grpSpPr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321CD4F8-6C9E-3002-5BA3-F4F6F8E14257}"/>
                  </a:ext>
                </a:extLst>
              </p:cNvPr>
              <p:cNvSpPr/>
              <p:nvPr/>
            </p:nvSpPr>
            <p:spPr>
              <a:xfrm>
                <a:off x="2993859" y="3840672"/>
                <a:ext cx="8356765" cy="827999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tabLst>
                    <a:tab pos="388938" algn="l"/>
                  </a:tabLst>
                </a:pPr>
                <a:r>
                  <a:rPr lang="ja-JP" altLang="en-US" sz="1600" b="1" dirty="0">
                    <a:solidFill>
                      <a:srgbClr val="E94520"/>
                    </a:solidFill>
                    <a:latin typeface="MS PGothic" panose="020B0600070205080204" pitchFamily="34" charset="-128"/>
                    <a:ea typeface="MS PGothic" panose="020B0600070205080204" pitchFamily="34" charset="-128"/>
                  </a:rPr>
                  <a:t>　・ 私たちのサービスは、高校生に特化していること。</a:t>
                </a:r>
              </a:p>
              <a:p>
                <a:pPr>
                  <a:tabLst>
                    <a:tab pos="388938" algn="l"/>
                  </a:tabLst>
                </a:pPr>
                <a:r>
                  <a:rPr lang="ja-JP" altLang="en-US" sz="1600" b="1" dirty="0">
                    <a:solidFill>
                      <a:srgbClr val="E94520"/>
                    </a:solidFill>
                    <a:latin typeface="MS PGothic" panose="020B0600070205080204" pitchFamily="34" charset="-128"/>
                    <a:ea typeface="MS PGothic" panose="020B0600070205080204" pitchFamily="34" charset="-128"/>
                  </a:rPr>
                  <a:t>　・ </a:t>
                </a:r>
                <a:r>
                  <a:rPr lang="en-US" altLang="ja-JP" sz="1600" b="1" dirty="0">
                    <a:solidFill>
                      <a:srgbClr val="E94520"/>
                    </a:solidFill>
                    <a:latin typeface="MS PGothic" panose="020B0600070205080204" pitchFamily="34" charset="-128"/>
                    <a:ea typeface="MS PGothic" panose="020B0600070205080204" pitchFamily="34" charset="-128"/>
                  </a:rPr>
                  <a:t>1</a:t>
                </a:r>
                <a:r>
                  <a:rPr lang="ja-JP" altLang="en-US" sz="1600" b="1" dirty="0">
                    <a:solidFill>
                      <a:srgbClr val="E94520"/>
                    </a:solidFill>
                    <a:latin typeface="MS PGothic" panose="020B0600070205080204" pitchFamily="34" charset="-128"/>
                    <a:ea typeface="MS PGothic" panose="020B0600070205080204" pitchFamily="34" charset="-128"/>
                  </a:rPr>
                  <a:t>時間から気軽に利用できること。</a:t>
                </a:r>
              </a:p>
              <a:p>
                <a:pPr>
                  <a:tabLst>
                    <a:tab pos="388938" algn="l"/>
                  </a:tabLst>
                </a:pPr>
                <a:r>
                  <a:rPr lang="ja-JP" altLang="en-US" sz="1600" b="1" dirty="0">
                    <a:solidFill>
                      <a:srgbClr val="E94520"/>
                    </a:solidFill>
                    <a:latin typeface="MS PGothic" panose="020B0600070205080204" pitchFamily="34" charset="-128"/>
                    <a:ea typeface="MS PGothic" panose="020B0600070205080204" pitchFamily="34" charset="-128"/>
                  </a:rPr>
                  <a:t>　・ 防音で、個室型の自習室は強みであること。</a:t>
                </a:r>
              </a:p>
            </p:txBody>
          </p:sp>
          <p:sp>
            <p:nvSpPr>
              <p:cNvPr id="19" name="四角形: 角を丸くする 18">
                <a:extLst>
                  <a:ext uri="{FF2B5EF4-FFF2-40B4-BE49-F238E27FC236}">
                    <a16:creationId xmlns:a16="http://schemas.microsoft.com/office/drawing/2014/main" id="{1761EB49-0EE3-F08D-9CDB-5CCC2885977F}"/>
                  </a:ext>
                </a:extLst>
              </p:cNvPr>
              <p:cNvSpPr/>
              <p:nvPr/>
            </p:nvSpPr>
            <p:spPr>
              <a:xfrm>
                <a:off x="838200" y="3840671"/>
                <a:ext cx="2103110" cy="827999"/>
              </a:xfrm>
              <a:prstGeom prst="roundRect">
                <a:avLst>
                  <a:gd name="adj" fmla="val 1284"/>
                </a:avLst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txBody>
              <a:bodyPr vert="horz" wrap="square" lIns="91440" tIns="45720" rIns="91440" bIns="45720" rtlCol="0" anchor="ctr">
                <a:noAutofit/>
              </a:bodyPr>
              <a:lstStyle/>
              <a:p>
                <a:pPr algn="ctr"/>
                <a:r>
                  <a:rPr lang="ja-JP" altLang="en-US" b="1">
                    <a:solidFill>
                      <a:schemeClr val="bg1"/>
                    </a:solidFill>
                    <a:latin typeface="MS PGothic" panose="020B0600070205080204" pitchFamily="34" charset="-128"/>
                    <a:ea typeface="MS PGothic" panose="020B0600070205080204" pitchFamily="34" charset="-128"/>
                    <a:cs typeface="+mj-cs"/>
                  </a:rPr>
                  <a:t>既存商品</a:t>
                </a:r>
                <a:endParaRPr lang="ja-JP" altLang="en-US" b="1" dirty="0">
                  <a:solidFill>
                    <a:schemeClr val="bg1"/>
                  </a:solidFill>
                  <a:latin typeface="MS PGothic" panose="020B0600070205080204" pitchFamily="34" charset="-128"/>
                  <a:ea typeface="MS PGothic" panose="020B0600070205080204" pitchFamily="34" charset="-128"/>
                  <a:cs typeface="+mj-cs"/>
                </a:endParaRPr>
              </a:p>
              <a:p>
                <a:pPr algn="ctr"/>
                <a:r>
                  <a:rPr lang="ja-JP" altLang="en-US" b="1">
                    <a:solidFill>
                      <a:schemeClr val="bg1"/>
                    </a:solidFill>
                    <a:latin typeface="MS PGothic" panose="020B0600070205080204" pitchFamily="34" charset="-128"/>
                    <a:ea typeface="MS PGothic" panose="020B0600070205080204" pitchFamily="34" charset="-128"/>
                    <a:cs typeface="+mj-cs"/>
                  </a:rPr>
                  <a:t>サービスと</a:t>
                </a:r>
                <a:r>
                  <a:rPr lang="ja-JP" altLang="en-US" b="1" dirty="0">
                    <a:solidFill>
                      <a:schemeClr val="bg1"/>
                    </a:solidFill>
                    <a:latin typeface="MS PGothic" panose="020B0600070205080204" pitchFamily="34" charset="-128"/>
                    <a:ea typeface="MS PGothic" panose="020B0600070205080204" pitchFamily="34" charset="-128"/>
                    <a:cs typeface="+mj-cs"/>
                  </a:rPr>
                  <a:t>の違い</a:t>
                </a:r>
              </a:p>
            </p:txBody>
          </p:sp>
        </p:grpSp>
        <p:grpSp>
          <p:nvGrpSpPr>
            <p:cNvPr id="9" name="グループ化 8">
              <a:extLst>
                <a:ext uri="{FF2B5EF4-FFF2-40B4-BE49-F238E27FC236}">
                  <a16:creationId xmlns:a16="http://schemas.microsoft.com/office/drawing/2014/main" id="{DA03CB01-F2EF-F880-33AC-9D925C3F8DEC}"/>
                </a:ext>
              </a:extLst>
            </p:cNvPr>
            <p:cNvGrpSpPr/>
            <p:nvPr/>
          </p:nvGrpSpPr>
          <p:grpSpPr>
            <a:xfrm>
              <a:off x="838200" y="4430659"/>
              <a:ext cx="10512424" cy="792000"/>
              <a:chOff x="838200" y="4740779"/>
              <a:chExt cx="10512424" cy="828000"/>
            </a:xfrm>
          </p:grpSpPr>
          <p:sp>
            <p:nvSpPr>
              <p:cNvPr id="16" name="正方形/長方形 15">
                <a:extLst>
                  <a:ext uri="{FF2B5EF4-FFF2-40B4-BE49-F238E27FC236}">
                    <a16:creationId xmlns:a16="http://schemas.microsoft.com/office/drawing/2014/main" id="{04B15DB8-E474-4891-24E1-3FCE2E73CCF6}"/>
                  </a:ext>
                </a:extLst>
              </p:cNvPr>
              <p:cNvSpPr/>
              <p:nvPr/>
            </p:nvSpPr>
            <p:spPr>
              <a:xfrm>
                <a:off x="2993859" y="4740780"/>
                <a:ext cx="8356765" cy="827999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388938" algn="l"/>
                  </a:tabLst>
                  <a:defRPr/>
                </a:pPr>
                <a:r>
                  <a:rPr kumimoji="1" lang="ja-JP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94520"/>
                    </a:solidFill>
                    <a:effectLst/>
                    <a:uLnTx/>
                    <a:uFillTx/>
                    <a:latin typeface="MS PGothic" panose="020B0600070205080204" pitchFamily="34" charset="-128"/>
                    <a:ea typeface="MS PGothic" panose="020B0600070205080204" pitchFamily="34" charset="-128"/>
                    <a:cs typeface="+mn-cs"/>
                  </a:rPr>
                  <a:t>　・ 月額でお金をもらうプランを導入する。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388938" algn="l"/>
                  </a:tabLst>
                  <a:defRPr/>
                </a:pPr>
                <a:r>
                  <a:rPr kumimoji="1" lang="ja-JP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94520"/>
                    </a:solidFill>
                    <a:effectLst/>
                    <a:uLnTx/>
                    <a:uFillTx/>
                    <a:latin typeface="MS PGothic" panose="020B0600070205080204" pitchFamily="34" charset="-128"/>
                    <a:ea typeface="MS PGothic" panose="020B0600070205080204" pitchFamily="34" charset="-128"/>
                    <a:cs typeface="+mn-cs"/>
                  </a:rPr>
                  <a:t>　・ 駅の近くに店を構えることでアクセス面をよくする。</a:t>
                </a:r>
              </a:p>
            </p:txBody>
          </p:sp>
          <p:sp>
            <p:nvSpPr>
              <p:cNvPr id="17" name="四角形: 角を丸くする 16">
                <a:extLst>
                  <a:ext uri="{FF2B5EF4-FFF2-40B4-BE49-F238E27FC236}">
                    <a16:creationId xmlns:a16="http://schemas.microsoft.com/office/drawing/2014/main" id="{FAF83CCD-CF82-DD1F-642C-CF82D11B56AC}"/>
                  </a:ext>
                </a:extLst>
              </p:cNvPr>
              <p:cNvSpPr/>
              <p:nvPr/>
            </p:nvSpPr>
            <p:spPr>
              <a:xfrm>
                <a:off x="838200" y="4740779"/>
                <a:ext cx="2103110" cy="827999"/>
              </a:xfrm>
              <a:prstGeom prst="roundRect">
                <a:avLst>
                  <a:gd name="adj" fmla="val 1284"/>
                </a:avLst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txBody>
              <a:bodyPr vert="horz" wrap="square" lIns="91440" tIns="45720" rIns="91440" bIns="45720" rtlCol="0" anchor="ctr">
                <a:noAutofit/>
              </a:bodyPr>
              <a:lstStyle/>
              <a:p>
                <a:pPr algn="ctr"/>
                <a:r>
                  <a:rPr lang="ja-JP" altLang="en-US" b="1" dirty="0">
                    <a:solidFill>
                      <a:schemeClr val="bg1"/>
                    </a:solidFill>
                    <a:latin typeface="MS PGothic" panose="020B0600070205080204" pitchFamily="34" charset="-128"/>
                    <a:ea typeface="MS PGothic" panose="020B0600070205080204" pitchFamily="34" charset="-128"/>
                    <a:cs typeface="+mj-cs"/>
                  </a:rPr>
                  <a:t>取り入れられそうな</a:t>
                </a:r>
              </a:p>
              <a:p>
                <a:pPr algn="ctr"/>
                <a:r>
                  <a:rPr lang="ja-JP" altLang="en-US" b="1" dirty="0">
                    <a:solidFill>
                      <a:schemeClr val="bg1"/>
                    </a:solidFill>
                    <a:latin typeface="MS PGothic" panose="020B0600070205080204" pitchFamily="34" charset="-128"/>
                    <a:ea typeface="MS PGothic" panose="020B0600070205080204" pitchFamily="34" charset="-128"/>
                    <a:cs typeface="+mj-cs"/>
                  </a:rPr>
                  <a:t>ポイント</a:t>
                </a:r>
              </a:p>
            </p:txBody>
          </p:sp>
        </p:grpSp>
        <p:grpSp>
          <p:nvGrpSpPr>
            <p:cNvPr id="13" name="グループ化 12">
              <a:extLst>
                <a:ext uri="{FF2B5EF4-FFF2-40B4-BE49-F238E27FC236}">
                  <a16:creationId xmlns:a16="http://schemas.microsoft.com/office/drawing/2014/main" id="{5B18A299-DFFD-7B78-CB9F-051BFBAFBE59}"/>
                </a:ext>
              </a:extLst>
            </p:cNvPr>
            <p:cNvGrpSpPr/>
            <p:nvPr/>
          </p:nvGrpSpPr>
          <p:grpSpPr>
            <a:xfrm>
              <a:off x="838200" y="5273029"/>
              <a:ext cx="10512424" cy="792000"/>
              <a:chOff x="838200" y="5640887"/>
              <a:chExt cx="10512424" cy="828000"/>
            </a:xfrm>
          </p:grpSpPr>
          <p:sp>
            <p:nvSpPr>
              <p:cNvPr id="14" name="正方形/長方形 13">
                <a:extLst>
                  <a:ext uri="{FF2B5EF4-FFF2-40B4-BE49-F238E27FC236}">
                    <a16:creationId xmlns:a16="http://schemas.microsoft.com/office/drawing/2014/main" id="{DCF63D56-9DDF-A7F7-1FBF-4AD843F08640}"/>
                  </a:ext>
                </a:extLst>
              </p:cNvPr>
              <p:cNvSpPr/>
              <p:nvPr/>
            </p:nvSpPr>
            <p:spPr>
              <a:xfrm>
                <a:off x="2993859" y="5640888"/>
                <a:ext cx="8356765" cy="827999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tabLst>
                    <a:tab pos="388938" algn="l"/>
                  </a:tabLst>
                </a:pPr>
                <a:r>
                  <a:rPr lang="ja-JP" altLang="en-US" sz="1600" b="1" dirty="0">
                    <a:solidFill>
                      <a:srgbClr val="E94520"/>
                    </a:solidFill>
                    <a:latin typeface="MS PGothic" panose="020B0600070205080204" pitchFamily="34" charset="-128"/>
                    <a:ea typeface="MS PGothic" panose="020B0600070205080204" pitchFamily="34" charset="-128"/>
                  </a:rPr>
                  <a:t>　・ 月額</a:t>
                </a:r>
                <a:r>
                  <a:rPr lang="en-US" altLang="ja-JP" sz="1600" b="1" dirty="0">
                    <a:solidFill>
                      <a:srgbClr val="E94520"/>
                    </a:solidFill>
                    <a:latin typeface="MS PGothic" panose="020B0600070205080204" pitchFamily="34" charset="-128"/>
                    <a:ea typeface="MS PGothic" panose="020B0600070205080204" pitchFamily="34" charset="-128"/>
                  </a:rPr>
                  <a:t>5,000</a:t>
                </a:r>
                <a:r>
                  <a:rPr lang="ja-JP" altLang="en-US" sz="1600" b="1" dirty="0">
                    <a:solidFill>
                      <a:srgbClr val="E94520"/>
                    </a:solidFill>
                    <a:latin typeface="MS PGothic" panose="020B0600070205080204" pitchFamily="34" charset="-128"/>
                    <a:ea typeface="MS PGothic" panose="020B0600070205080204" pitchFamily="34" charset="-128"/>
                  </a:rPr>
                  <a:t>円の定額プランを導入する。</a:t>
                </a:r>
              </a:p>
              <a:p>
                <a:pPr>
                  <a:tabLst>
                    <a:tab pos="388938" algn="l"/>
                  </a:tabLst>
                </a:pPr>
                <a:r>
                  <a:rPr lang="ja-JP" altLang="en-US" sz="1600" b="1" dirty="0">
                    <a:solidFill>
                      <a:srgbClr val="E94520"/>
                    </a:solidFill>
                    <a:latin typeface="MS PGothic" panose="020B0600070205080204" pitchFamily="34" charset="-128"/>
                    <a:ea typeface="MS PGothic" panose="020B0600070205080204" pitchFamily="34" charset="-128"/>
                  </a:rPr>
                  <a:t>　・ 予約カレンダーを導入する。</a:t>
                </a:r>
              </a:p>
              <a:p>
                <a:pPr>
                  <a:tabLst>
                    <a:tab pos="388938" algn="l"/>
                  </a:tabLst>
                </a:pPr>
                <a:r>
                  <a:rPr lang="ja-JP" altLang="en-US" sz="1600" b="1" dirty="0">
                    <a:solidFill>
                      <a:srgbClr val="E94520"/>
                    </a:solidFill>
                    <a:latin typeface="MS PGothic" panose="020B0600070205080204" pitchFamily="34" charset="-128"/>
                    <a:ea typeface="MS PGothic" panose="020B0600070205080204" pitchFamily="34" charset="-128"/>
                  </a:rPr>
                  <a:t>　・ 後輩紹介プランを導入する。</a:t>
                </a:r>
              </a:p>
            </p:txBody>
          </p:sp>
          <p:sp>
            <p:nvSpPr>
              <p:cNvPr id="15" name="四角形: 角を丸くする 14">
                <a:extLst>
                  <a:ext uri="{FF2B5EF4-FFF2-40B4-BE49-F238E27FC236}">
                    <a16:creationId xmlns:a16="http://schemas.microsoft.com/office/drawing/2014/main" id="{09FE5097-E10B-4B83-8F40-CE5BBFFF1BF4}"/>
                  </a:ext>
                </a:extLst>
              </p:cNvPr>
              <p:cNvSpPr/>
              <p:nvPr/>
            </p:nvSpPr>
            <p:spPr>
              <a:xfrm>
                <a:off x="838200" y="5640887"/>
                <a:ext cx="2103110" cy="827999"/>
              </a:xfrm>
              <a:prstGeom prst="roundRect">
                <a:avLst>
                  <a:gd name="adj" fmla="val 1284"/>
                </a:avLst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txBody>
              <a:bodyPr vert="horz" wrap="square" lIns="91440" tIns="45720" rIns="91440" bIns="45720" rtlCol="0" anchor="ctr">
                <a:noAutofit/>
              </a:bodyPr>
              <a:lstStyle/>
              <a:p>
                <a:pPr algn="ctr"/>
                <a:r>
                  <a:rPr lang="ja-JP" altLang="en-US" b="1" dirty="0">
                    <a:solidFill>
                      <a:schemeClr val="bg1"/>
                    </a:solidFill>
                    <a:latin typeface="MS PGothic" panose="020B0600070205080204" pitchFamily="34" charset="-128"/>
                    <a:ea typeface="MS PGothic" panose="020B0600070205080204" pitchFamily="34" charset="-128"/>
                    <a:cs typeface="+mj-cs"/>
                  </a:rPr>
                  <a:t>どのように</a:t>
                </a:r>
              </a:p>
              <a:p>
                <a:pPr algn="ctr"/>
                <a:r>
                  <a:rPr lang="ja-JP" altLang="en-US" b="1" dirty="0">
                    <a:solidFill>
                      <a:schemeClr val="bg1"/>
                    </a:solidFill>
                    <a:latin typeface="MS PGothic" panose="020B0600070205080204" pitchFamily="34" charset="-128"/>
                    <a:ea typeface="MS PGothic" panose="020B0600070205080204" pitchFamily="34" charset="-128"/>
                    <a:cs typeface="+mj-cs"/>
                  </a:rPr>
                  <a:t>改善するか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662549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5EF0A6-61B4-106F-CA31-835C540F3A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A17A0727-DA18-77FC-BE8F-378C2172E302}"/>
              </a:ext>
            </a:extLst>
          </p:cNvPr>
          <p:cNvSpPr/>
          <p:nvPr/>
        </p:nvSpPr>
        <p:spPr>
          <a:xfrm>
            <a:off x="484224" y="431373"/>
            <a:ext cx="1296000" cy="43340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b="1" dirty="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ワークシート</a:t>
            </a:r>
            <a:endParaRPr lang="en-US" altLang="ja-JP" sz="1400" b="1" dirty="0">
              <a:solidFill>
                <a:schemeClr val="bg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algn="ctr"/>
            <a:r>
              <a:rPr lang="pt-PT" altLang="ja-JP" sz="1400" b="1" dirty="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BC0</a:t>
            </a:r>
            <a:r>
              <a:rPr lang="en-US" altLang="ja-JP" sz="1400" b="1" dirty="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4</a:t>
            </a:r>
            <a:r>
              <a:rPr lang="pt-PT" altLang="ja-JP" sz="1400" b="1" dirty="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-①-1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91694FD2-B611-F9EA-06BF-D5F2C3CCF3D4}"/>
              </a:ext>
            </a:extLst>
          </p:cNvPr>
          <p:cNvSpPr txBox="1"/>
          <p:nvPr/>
        </p:nvSpPr>
        <p:spPr>
          <a:xfrm>
            <a:off x="327082" y="1143664"/>
            <a:ext cx="11542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b="1">
                <a:latin typeface="MS PGothic" panose="020B0600070205080204" pitchFamily="34" charset="-128"/>
                <a:ea typeface="MS PGothic" panose="020B0600070205080204" pitchFamily="34" charset="-128"/>
              </a:rPr>
              <a:t>先行事例調査</a:t>
            </a:r>
            <a:r>
              <a:rPr lang="ja-JP" altLang="en-US" sz="2800" b="1" dirty="0">
                <a:latin typeface="MS PGothic" panose="020B0600070205080204" pitchFamily="34" charset="-128"/>
                <a:ea typeface="MS PGothic" panose="020B0600070205080204" pitchFamily="34" charset="-128"/>
              </a:rPr>
              <a:t>：既存商品・サービスを調査する。</a:t>
            </a: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43AFAFFC-F3D1-6DFE-2F1C-F20EA3604213}"/>
              </a:ext>
            </a:extLst>
          </p:cNvPr>
          <p:cNvGrpSpPr/>
          <p:nvPr/>
        </p:nvGrpSpPr>
        <p:grpSpPr>
          <a:xfrm>
            <a:off x="838200" y="1675309"/>
            <a:ext cx="10514012" cy="4389720"/>
            <a:chOff x="838200" y="1675309"/>
            <a:chExt cx="10514012" cy="4389720"/>
          </a:xfrm>
          <a:effectLst>
            <a:outerShdw dist="88900" dir="2700000" algn="ctr" rotWithShape="0">
              <a:schemeClr val="bg2">
                <a:lumMod val="90000"/>
              </a:schemeClr>
            </a:outerShdw>
          </a:effectLst>
        </p:grpSpPr>
        <p:grpSp>
          <p:nvGrpSpPr>
            <p:cNvPr id="44" name="グループ化 43">
              <a:extLst>
                <a:ext uri="{FF2B5EF4-FFF2-40B4-BE49-F238E27FC236}">
                  <a16:creationId xmlns:a16="http://schemas.microsoft.com/office/drawing/2014/main" id="{1F85BE34-D7A7-9886-3ABA-4348E9F6CAB2}"/>
                </a:ext>
              </a:extLst>
            </p:cNvPr>
            <p:cNvGrpSpPr/>
            <p:nvPr/>
          </p:nvGrpSpPr>
          <p:grpSpPr>
            <a:xfrm>
              <a:off x="839788" y="1675309"/>
              <a:ext cx="10512424" cy="432000"/>
              <a:chOff x="839788" y="1781187"/>
              <a:chExt cx="10512424" cy="432000"/>
            </a:xfrm>
          </p:grpSpPr>
          <p:sp>
            <p:nvSpPr>
              <p:cNvPr id="10" name="正方形/長方形 9">
                <a:extLst>
                  <a:ext uri="{FF2B5EF4-FFF2-40B4-BE49-F238E27FC236}">
                    <a16:creationId xmlns:a16="http://schemas.microsoft.com/office/drawing/2014/main" id="{D6A1E554-A56D-FFC7-CDCE-5E73D07F9026}"/>
                  </a:ext>
                </a:extLst>
              </p:cNvPr>
              <p:cNvSpPr/>
              <p:nvPr/>
            </p:nvSpPr>
            <p:spPr>
              <a:xfrm>
                <a:off x="2995447" y="1781187"/>
                <a:ext cx="8356765" cy="432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ja-JP" altLang="en-US" sz="1600" b="1" dirty="0">
                  <a:solidFill>
                    <a:srgbClr val="E94520"/>
                  </a:solidFill>
                  <a:latin typeface="MS PGothic" panose="020B0600070205080204" pitchFamily="34" charset="-128"/>
                  <a:ea typeface="MS PGothic" panose="020B0600070205080204" pitchFamily="34" charset="-128"/>
                </a:endParaRPr>
              </a:p>
            </p:txBody>
          </p:sp>
          <p:sp>
            <p:nvSpPr>
              <p:cNvPr id="6" name="四角形: 角を丸くする 5">
                <a:extLst>
                  <a:ext uri="{FF2B5EF4-FFF2-40B4-BE49-F238E27FC236}">
                    <a16:creationId xmlns:a16="http://schemas.microsoft.com/office/drawing/2014/main" id="{1067B06B-9C12-360A-7C60-E069613BB7BE}"/>
                  </a:ext>
                </a:extLst>
              </p:cNvPr>
              <p:cNvSpPr/>
              <p:nvPr/>
            </p:nvSpPr>
            <p:spPr>
              <a:xfrm>
                <a:off x="839788" y="1781187"/>
                <a:ext cx="2103110" cy="432000"/>
              </a:xfrm>
              <a:prstGeom prst="roundRect">
                <a:avLst>
                  <a:gd name="adj" fmla="val 1284"/>
                </a:avLst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txBody>
              <a:bodyPr vert="horz" wrap="square" lIns="91440" tIns="45720" rIns="91440" bIns="45720" rtlCol="0" anchor="ctr">
                <a:noAutofit/>
              </a:bodyPr>
              <a:lstStyle/>
              <a:p>
                <a:pPr algn="ctr"/>
                <a:r>
                  <a:rPr lang="ja-JP" altLang="en-US" b="1" dirty="0">
                    <a:solidFill>
                      <a:schemeClr val="bg1"/>
                    </a:solidFill>
                    <a:latin typeface="MS PGothic" panose="020B0600070205080204" pitchFamily="34" charset="-128"/>
                    <a:ea typeface="MS PGothic" panose="020B0600070205080204" pitchFamily="34" charset="-128"/>
                    <a:cs typeface="+mj-cs"/>
                  </a:rPr>
                  <a:t>検索した媒体</a:t>
                </a:r>
              </a:p>
            </p:txBody>
          </p:sp>
        </p:grpSp>
        <p:grpSp>
          <p:nvGrpSpPr>
            <p:cNvPr id="43" name="グループ化 42">
              <a:extLst>
                <a:ext uri="{FF2B5EF4-FFF2-40B4-BE49-F238E27FC236}">
                  <a16:creationId xmlns:a16="http://schemas.microsoft.com/office/drawing/2014/main" id="{BFB2DF6A-A9A1-5B84-2CBC-AF2CA5C36E55}"/>
                </a:ext>
              </a:extLst>
            </p:cNvPr>
            <p:cNvGrpSpPr/>
            <p:nvPr/>
          </p:nvGrpSpPr>
          <p:grpSpPr>
            <a:xfrm>
              <a:off x="839788" y="2157676"/>
              <a:ext cx="10512424" cy="537877"/>
              <a:chOff x="839788" y="2360874"/>
              <a:chExt cx="10512424" cy="537877"/>
            </a:xfrm>
          </p:grpSpPr>
          <p:sp>
            <p:nvSpPr>
              <p:cNvPr id="25" name="正方形/長方形 24">
                <a:extLst>
                  <a:ext uri="{FF2B5EF4-FFF2-40B4-BE49-F238E27FC236}">
                    <a16:creationId xmlns:a16="http://schemas.microsoft.com/office/drawing/2014/main" id="{62D94116-8992-31FF-86AE-95AC91759DD3}"/>
                  </a:ext>
                </a:extLst>
              </p:cNvPr>
              <p:cNvSpPr/>
              <p:nvPr/>
            </p:nvSpPr>
            <p:spPr>
              <a:xfrm>
                <a:off x="2995447" y="2360875"/>
                <a:ext cx="8356765" cy="53787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ja-JP" altLang="en-US" sz="1600" b="1" dirty="0">
                  <a:solidFill>
                    <a:srgbClr val="E94520"/>
                  </a:solidFill>
                  <a:latin typeface="MS PGothic" panose="020B0600070205080204" pitchFamily="34" charset="-128"/>
                  <a:ea typeface="MS PGothic" panose="020B0600070205080204" pitchFamily="34" charset="-128"/>
                </a:endParaRPr>
              </a:p>
            </p:txBody>
          </p:sp>
          <p:sp>
            <p:nvSpPr>
              <p:cNvPr id="26" name="四角形: 角を丸くする 25">
                <a:extLst>
                  <a:ext uri="{FF2B5EF4-FFF2-40B4-BE49-F238E27FC236}">
                    <a16:creationId xmlns:a16="http://schemas.microsoft.com/office/drawing/2014/main" id="{CDC0F164-A804-41A3-D19F-F917073F0F15}"/>
                  </a:ext>
                </a:extLst>
              </p:cNvPr>
              <p:cNvSpPr/>
              <p:nvPr/>
            </p:nvSpPr>
            <p:spPr>
              <a:xfrm>
                <a:off x="839788" y="2360874"/>
                <a:ext cx="2103110" cy="537875"/>
              </a:xfrm>
              <a:prstGeom prst="roundRect">
                <a:avLst>
                  <a:gd name="adj" fmla="val 1284"/>
                </a:avLst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txBody>
              <a:bodyPr vert="horz" wrap="square" lIns="91440" tIns="45720" rIns="91440" bIns="45720" rtlCol="0" anchor="ctr">
                <a:noAutofit/>
              </a:bodyPr>
              <a:lstStyle/>
              <a:p>
                <a:pPr algn="ctr"/>
                <a:r>
                  <a:rPr lang="ja-JP" altLang="en-US" b="1">
                    <a:solidFill>
                      <a:schemeClr val="bg1"/>
                    </a:solidFill>
                    <a:latin typeface="MS PGothic" panose="020B0600070205080204" pitchFamily="34" charset="-128"/>
                    <a:ea typeface="MS PGothic" panose="020B0600070205080204" pitchFamily="34" charset="-128"/>
                    <a:cs typeface="+mj-cs"/>
                  </a:rPr>
                  <a:t>既存商品</a:t>
                </a:r>
                <a:endParaRPr lang="en-US" altLang="ja-JP" b="1" dirty="0">
                  <a:solidFill>
                    <a:schemeClr val="bg1"/>
                  </a:solidFill>
                  <a:latin typeface="MS PGothic" panose="020B0600070205080204" pitchFamily="34" charset="-128"/>
                  <a:ea typeface="MS PGothic" panose="020B0600070205080204" pitchFamily="34" charset="-128"/>
                  <a:cs typeface="+mj-cs"/>
                </a:endParaRPr>
              </a:p>
              <a:p>
                <a:pPr algn="ctr"/>
                <a:r>
                  <a:rPr lang="ja-JP" altLang="en-US" b="1">
                    <a:solidFill>
                      <a:schemeClr val="bg1"/>
                    </a:solidFill>
                    <a:latin typeface="MS PGothic" panose="020B0600070205080204" pitchFamily="34" charset="-128"/>
                    <a:ea typeface="MS PGothic" panose="020B0600070205080204" pitchFamily="34" charset="-128"/>
                    <a:cs typeface="+mj-cs"/>
                  </a:rPr>
                  <a:t>サービスの名前</a:t>
                </a:r>
                <a:endParaRPr lang="en-US" altLang="ja-JP" b="1" dirty="0">
                  <a:solidFill>
                    <a:schemeClr val="bg1"/>
                  </a:solidFill>
                  <a:latin typeface="MS PGothic" panose="020B0600070205080204" pitchFamily="34" charset="-128"/>
                  <a:ea typeface="MS PGothic" panose="020B0600070205080204" pitchFamily="34" charset="-128"/>
                  <a:cs typeface="+mj-cs"/>
                </a:endParaRPr>
              </a:p>
            </p:txBody>
          </p:sp>
        </p:grpSp>
        <p:grpSp>
          <p:nvGrpSpPr>
            <p:cNvPr id="42" name="グループ化 41">
              <a:extLst>
                <a:ext uri="{FF2B5EF4-FFF2-40B4-BE49-F238E27FC236}">
                  <a16:creationId xmlns:a16="http://schemas.microsoft.com/office/drawing/2014/main" id="{E894BDE5-BB0C-3DAB-0AD6-BD11BD868F2B}"/>
                </a:ext>
              </a:extLst>
            </p:cNvPr>
            <p:cNvGrpSpPr/>
            <p:nvPr/>
          </p:nvGrpSpPr>
          <p:grpSpPr>
            <a:xfrm>
              <a:off x="838200" y="2745923"/>
              <a:ext cx="10512424" cy="792000"/>
              <a:chOff x="838200" y="2940563"/>
              <a:chExt cx="10512424" cy="828000"/>
            </a:xfrm>
          </p:grpSpPr>
          <p:sp>
            <p:nvSpPr>
              <p:cNvPr id="28" name="正方形/長方形 27">
                <a:extLst>
                  <a:ext uri="{FF2B5EF4-FFF2-40B4-BE49-F238E27FC236}">
                    <a16:creationId xmlns:a16="http://schemas.microsoft.com/office/drawing/2014/main" id="{AB854B84-AAEE-F776-ECD2-8E6832B23A62}"/>
                  </a:ext>
                </a:extLst>
              </p:cNvPr>
              <p:cNvSpPr/>
              <p:nvPr/>
            </p:nvSpPr>
            <p:spPr>
              <a:xfrm>
                <a:off x="2993859" y="2940564"/>
                <a:ext cx="8356765" cy="827999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tabLst>
                    <a:tab pos="409575" algn="l"/>
                  </a:tabLst>
                </a:pPr>
                <a:endParaRPr lang="ja-JP" altLang="en-US" sz="1600" b="1" dirty="0">
                  <a:solidFill>
                    <a:srgbClr val="E94520"/>
                  </a:solidFill>
                  <a:latin typeface="MS PGothic" panose="020B0600070205080204" pitchFamily="34" charset="-128"/>
                  <a:ea typeface="MS PGothic" panose="020B0600070205080204" pitchFamily="34" charset="-128"/>
                </a:endParaRPr>
              </a:p>
            </p:txBody>
          </p:sp>
          <p:sp>
            <p:nvSpPr>
              <p:cNvPr id="29" name="四角形: 角を丸くする 28">
                <a:extLst>
                  <a:ext uri="{FF2B5EF4-FFF2-40B4-BE49-F238E27FC236}">
                    <a16:creationId xmlns:a16="http://schemas.microsoft.com/office/drawing/2014/main" id="{1CE10D0B-0E0E-8161-8A5F-76B1481EBE7F}"/>
                  </a:ext>
                </a:extLst>
              </p:cNvPr>
              <p:cNvSpPr/>
              <p:nvPr/>
            </p:nvSpPr>
            <p:spPr>
              <a:xfrm>
                <a:off x="838200" y="2940563"/>
                <a:ext cx="2103110" cy="827999"/>
              </a:xfrm>
              <a:prstGeom prst="roundRect">
                <a:avLst>
                  <a:gd name="adj" fmla="val 1284"/>
                </a:avLst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txBody>
              <a:bodyPr vert="horz" wrap="square" lIns="91440" tIns="45720" rIns="91440" bIns="45720" rtlCol="0" anchor="ctr">
                <a:noAutofit/>
              </a:bodyPr>
              <a:lstStyle/>
              <a:p>
                <a:pPr algn="ctr"/>
                <a:r>
                  <a:rPr lang="ja-JP" altLang="en-US" b="1" dirty="0">
                    <a:solidFill>
                      <a:schemeClr val="bg1"/>
                    </a:solidFill>
                    <a:latin typeface="MS PGothic" panose="020B0600070205080204" pitchFamily="34" charset="-128"/>
                    <a:ea typeface="MS PGothic" panose="020B0600070205080204" pitchFamily="34" charset="-128"/>
                    <a:cs typeface="+mj-cs"/>
                  </a:rPr>
                  <a:t>調査をして</a:t>
                </a:r>
              </a:p>
              <a:p>
                <a:pPr algn="ctr"/>
                <a:r>
                  <a:rPr lang="ja-JP" altLang="en-US" b="1" dirty="0">
                    <a:solidFill>
                      <a:schemeClr val="bg1"/>
                    </a:solidFill>
                    <a:latin typeface="MS PGothic" panose="020B0600070205080204" pitchFamily="34" charset="-128"/>
                    <a:ea typeface="MS PGothic" panose="020B0600070205080204" pitchFamily="34" charset="-128"/>
                    <a:cs typeface="+mj-cs"/>
                  </a:rPr>
                  <a:t>わかったこと</a:t>
                </a:r>
              </a:p>
            </p:txBody>
          </p:sp>
        </p:grpSp>
        <p:grpSp>
          <p:nvGrpSpPr>
            <p:cNvPr id="41" name="グループ化 40">
              <a:extLst>
                <a:ext uri="{FF2B5EF4-FFF2-40B4-BE49-F238E27FC236}">
                  <a16:creationId xmlns:a16="http://schemas.microsoft.com/office/drawing/2014/main" id="{2ED00BC3-1F0C-B6FF-2103-B35BF3D42ACB}"/>
                </a:ext>
              </a:extLst>
            </p:cNvPr>
            <p:cNvGrpSpPr/>
            <p:nvPr/>
          </p:nvGrpSpPr>
          <p:grpSpPr>
            <a:xfrm>
              <a:off x="838200" y="3588291"/>
              <a:ext cx="10512424" cy="792000"/>
              <a:chOff x="838200" y="3840671"/>
              <a:chExt cx="10512424" cy="828000"/>
            </a:xfrm>
          </p:grpSpPr>
          <p:sp>
            <p:nvSpPr>
              <p:cNvPr id="31" name="正方形/長方形 30">
                <a:extLst>
                  <a:ext uri="{FF2B5EF4-FFF2-40B4-BE49-F238E27FC236}">
                    <a16:creationId xmlns:a16="http://schemas.microsoft.com/office/drawing/2014/main" id="{38AABC23-E026-C676-9089-970B5E322AE8}"/>
                  </a:ext>
                </a:extLst>
              </p:cNvPr>
              <p:cNvSpPr/>
              <p:nvPr/>
            </p:nvSpPr>
            <p:spPr>
              <a:xfrm>
                <a:off x="2993859" y="3840672"/>
                <a:ext cx="8356765" cy="827999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tabLst>
                    <a:tab pos="388938" algn="l"/>
                  </a:tabLst>
                </a:pPr>
                <a:endParaRPr lang="ja-JP" altLang="en-US" sz="1600" b="1" dirty="0">
                  <a:solidFill>
                    <a:srgbClr val="E94520"/>
                  </a:solidFill>
                  <a:latin typeface="MS PGothic" panose="020B0600070205080204" pitchFamily="34" charset="-128"/>
                  <a:ea typeface="MS PGothic" panose="020B0600070205080204" pitchFamily="34" charset="-128"/>
                </a:endParaRPr>
              </a:p>
            </p:txBody>
          </p:sp>
          <p:sp>
            <p:nvSpPr>
              <p:cNvPr id="32" name="四角形: 角を丸くする 31">
                <a:extLst>
                  <a:ext uri="{FF2B5EF4-FFF2-40B4-BE49-F238E27FC236}">
                    <a16:creationId xmlns:a16="http://schemas.microsoft.com/office/drawing/2014/main" id="{77C114BB-A8E6-7128-246C-6DBA2257F749}"/>
                  </a:ext>
                </a:extLst>
              </p:cNvPr>
              <p:cNvSpPr/>
              <p:nvPr/>
            </p:nvSpPr>
            <p:spPr>
              <a:xfrm>
                <a:off x="838200" y="3840671"/>
                <a:ext cx="2103110" cy="827999"/>
              </a:xfrm>
              <a:prstGeom prst="roundRect">
                <a:avLst>
                  <a:gd name="adj" fmla="val 1284"/>
                </a:avLst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txBody>
              <a:bodyPr vert="horz" wrap="square" lIns="91440" tIns="45720" rIns="91440" bIns="45720" rtlCol="0" anchor="ctr">
                <a:noAutofit/>
              </a:bodyPr>
              <a:lstStyle/>
              <a:p>
                <a:pPr algn="ctr"/>
                <a:r>
                  <a:rPr lang="ja-JP" altLang="en-US" b="1">
                    <a:solidFill>
                      <a:schemeClr val="bg1"/>
                    </a:solidFill>
                    <a:latin typeface="MS PGothic" panose="020B0600070205080204" pitchFamily="34" charset="-128"/>
                    <a:ea typeface="MS PGothic" panose="020B0600070205080204" pitchFamily="34" charset="-128"/>
                    <a:cs typeface="+mj-cs"/>
                  </a:rPr>
                  <a:t>既存商品</a:t>
                </a:r>
                <a:endParaRPr lang="ja-JP" altLang="en-US" b="1" dirty="0">
                  <a:solidFill>
                    <a:schemeClr val="bg1"/>
                  </a:solidFill>
                  <a:latin typeface="MS PGothic" panose="020B0600070205080204" pitchFamily="34" charset="-128"/>
                  <a:ea typeface="MS PGothic" panose="020B0600070205080204" pitchFamily="34" charset="-128"/>
                  <a:cs typeface="+mj-cs"/>
                </a:endParaRPr>
              </a:p>
              <a:p>
                <a:pPr algn="ctr"/>
                <a:r>
                  <a:rPr lang="ja-JP" altLang="en-US" b="1">
                    <a:solidFill>
                      <a:schemeClr val="bg1"/>
                    </a:solidFill>
                    <a:latin typeface="MS PGothic" panose="020B0600070205080204" pitchFamily="34" charset="-128"/>
                    <a:ea typeface="MS PGothic" panose="020B0600070205080204" pitchFamily="34" charset="-128"/>
                    <a:cs typeface="+mj-cs"/>
                  </a:rPr>
                  <a:t>サービスと</a:t>
                </a:r>
                <a:r>
                  <a:rPr lang="ja-JP" altLang="en-US" b="1" dirty="0">
                    <a:solidFill>
                      <a:schemeClr val="bg1"/>
                    </a:solidFill>
                    <a:latin typeface="MS PGothic" panose="020B0600070205080204" pitchFamily="34" charset="-128"/>
                    <a:ea typeface="MS PGothic" panose="020B0600070205080204" pitchFamily="34" charset="-128"/>
                    <a:cs typeface="+mj-cs"/>
                  </a:rPr>
                  <a:t>の違い</a:t>
                </a:r>
              </a:p>
            </p:txBody>
          </p:sp>
        </p:grpSp>
        <p:grpSp>
          <p:nvGrpSpPr>
            <p:cNvPr id="40" name="グループ化 39">
              <a:extLst>
                <a:ext uri="{FF2B5EF4-FFF2-40B4-BE49-F238E27FC236}">
                  <a16:creationId xmlns:a16="http://schemas.microsoft.com/office/drawing/2014/main" id="{94BE6D98-D14E-F266-1145-90EFD87A074F}"/>
                </a:ext>
              </a:extLst>
            </p:cNvPr>
            <p:cNvGrpSpPr/>
            <p:nvPr/>
          </p:nvGrpSpPr>
          <p:grpSpPr>
            <a:xfrm>
              <a:off x="838200" y="4430659"/>
              <a:ext cx="10512424" cy="792000"/>
              <a:chOff x="838200" y="4740779"/>
              <a:chExt cx="10512424" cy="828000"/>
            </a:xfrm>
          </p:grpSpPr>
          <p:sp>
            <p:nvSpPr>
              <p:cNvPr id="34" name="正方形/長方形 33">
                <a:extLst>
                  <a:ext uri="{FF2B5EF4-FFF2-40B4-BE49-F238E27FC236}">
                    <a16:creationId xmlns:a16="http://schemas.microsoft.com/office/drawing/2014/main" id="{C3683646-3758-DEA4-2DE1-35DE0F4D04CB}"/>
                  </a:ext>
                </a:extLst>
              </p:cNvPr>
              <p:cNvSpPr/>
              <p:nvPr/>
            </p:nvSpPr>
            <p:spPr>
              <a:xfrm>
                <a:off x="2993859" y="4740780"/>
                <a:ext cx="8356765" cy="827999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tabLst>
                    <a:tab pos="388938" algn="l"/>
                  </a:tabLst>
                </a:pPr>
                <a:endParaRPr lang="ja-JP" altLang="en-US" sz="1600" b="1" dirty="0">
                  <a:solidFill>
                    <a:srgbClr val="E94520"/>
                  </a:solidFill>
                  <a:latin typeface="MS PGothic" panose="020B0600070205080204" pitchFamily="34" charset="-128"/>
                  <a:ea typeface="MS PGothic" panose="020B0600070205080204" pitchFamily="34" charset="-128"/>
                </a:endParaRPr>
              </a:p>
            </p:txBody>
          </p:sp>
          <p:sp>
            <p:nvSpPr>
              <p:cNvPr id="35" name="四角形: 角を丸くする 34">
                <a:extLst>
                  <a:ext uri="{FF2B5EF4-FFF2-40B4-BE49-F238E27FC236}">
                    <a16:creationId xmlns:a16="http://schemas.microsoft.com/office/drawing/2014/main" id="{E5BA8C42-05D4-28C0-539A-574F96A3DCE5}"/>
                  </a:ext>
                </a:extLst>
              </p:cNvPr>
              <p:cNvSpPr/>
              <p:nvPr/>
            </p:nvSpPr>
            <p:spPr>
              <a:xfrm>
                <a:off x="838200" y="4740779"/>
                <a:ext cx="2103110" cy="827999"/>
              </a:xfrm>
              <a:prstGeom prst="roundRect">
                <a:avLst>
                  <a:gd name="adj" fmla="val 1284"/>
                </a:avLst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txBody>
              <a:bodyPr vert="horz" wrap="square" lIns="91440" tIns="45720" rIns="91440" bIns="45720" rtlCol="0" anchor="ctr">
                <a:noAutofit/>
              </a:bodyPr>
              <a:lstStyle/>
              <a:p>
                <a:pPr algn="ctr"/>
                <a:r>
                  <a:rPr lang="ja-JP" altLang="en-US" b="1" dirty="0">
                    <a:solidFill>
                      <a:schemeClr val="bg1"/>
                    </a:solidFill>
                    <a:latin typeface="MS PGothic" panose="020B0600070205080204" pitchFamily="34" charset="-128"/>
                    <a:ea typeface="MS PGothic" panose="020B0600070205080204" pitchFamily="34" charset="-128"/>
                    <a:cs typeface="+mj-cs"/>
                  </a:rPr>
                  <a:t>取り入れられそうな</a:t>
                </a:r>
              </a:p>
              <a:p>
                <a:pPr algn="ctr"/>
                <a:r>
                  <a:rPr lang="ja-JP" altLang="en-US" b="1" dirty="0">
                    <a:solidFill>
                      <a:schemeClr val="bg1"/>
                    </a:solidFill>
                    <a:latin typeface="MS PGothic" panose="020B0600070205080204" pitchFamily="34" charset="-128"/>
                    <a:ea typeface="MS PGothic" panose="020B0600070205080204" pitchFamily="34" charset="-128"/>
                    <a:cs typeface="+mj-cs"/>
                  </a:rPr>
                  <a:t>ポイント</a:t>
                </a:r>
              </a:p>
            </p:txBody>
          </p:sp>
        </p:grpSp>
        <p:grpSp>
          <p:nvGrpSpPr>
            <p:cNvPr id="39" name="グループ化 38">
              <a:extLst>
                <a:ext uri="{FF2B5EF4-FFF2-40B4-BE49-F238E27FC236}">
                  <a16:creationId xmlns:a16="http://schemas.microsoft.com/office/drawing/2014/main" id="{7C36B1F9-F877-D723-2271-7729B0B2029B}"/>
                </a:ext>
              </a:extLst>
            </p:cNvPr>
            <p:cNvGrpSpPr/>
            <p:nvPr/>
          </p:nvGrpSpPr>
          <p:grpSpPr>
            <a:xfrm>
              <a:off x="838200" y="5273029"/>
              <a:ext cx="10512424" cy="792000"/>
              <a:chOff x="838200" y="5640887"/>
              <a:chExt cx="10512424" cy="828000"/>
            </a:xfrm>
          </p:grpSpPr>
          <p:sp>
            <p:nvSpPr>
              <p:cNvPr id="37" name="正方形/長方形 36">
                <a:extLst>
                  <a:ext uri="{FF2B5EF4-FFF2-40B4-BE49-F238E27FC236}">
                    <a16:creationId xmlns:a16="http://schemas.microsoft.com/office/drawing/2014/main" id="{C95DD26B-303A-E8D8-D32E-19777F052714}"/>
                  </a:ext>
                </a:extLst>
              </p:cNvPr>
              <p:cNvSpPr/>
              <p:nvPr/>
            </p:nvSpPr>
            <p:spPr>
              <a:xfrm>
                <a:off x="2993859" y="5640888"/>
                <a:ext cx="8356765" cy="827999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tabLst>
                    <a:tab pos="388938" algn="l"/>
                  </a:tabLst>
                </a:pPr>
                <a:endParaRPr lang="ja-JP" altLang="en-US" sz="1600" b="1" dirty="0">
                  <a:solidFill>
                    <a:srgbClr val="E94520"/>
                  </a:solidFill>
                  <a:latin typeface="MS PGothic" panose="020B0600070205080204" pitchFamily="34" charset="-128"/>
                  <a:ea typeface="MS PGothic" panose="020B0600070205080204" pitchFamily="34" charset="-128"/>
                </a:endParaRPr>
              </a:p>
            </p:txBody>
          </p:sp>
          <p:sp>
            <p:nvSpPr>
              <p:cNvPr id="38" name="四角形: 角を丸くする 37">
                <a:extLst>
                  <a:ext uri="{FF2B5EF4-FFF2-40B4-BE49-F238E27FC236}">
                    <a16:creationId xmlns:a16="http://schemas.microsoft.com/office/drawing/2014/main" id="{5B5BC276-BA66-EF22-FB36-5E5B9AD0C2E3}"/>
                  </a:ext>
                </a:extLst>
              </p:cNvPr>
              <p:cNvSpPr/>
              <p:nvPr/>
            </p:nvSpPr>
            <p:spPr>
              <a:xfrm>
                <a:off x="838200" y="5640887"/>
                <a:ext cx="2103110" cy="827999"/>
              </a:xfrm>
              <a:prstGeom prst="roundRect">
                <a:avLst>
                  <a:gd name="adj" fmla="val 1284"/>
                </a:avLst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txBody>
              <a:bodyPr vert="horz" wrap="square" lIns="91440" tIns="45720" rIns="91440" bIns="45720" rtlCol="0" anchor="ctr">
                <a:noAutofit/>
              </a:bodyPr>
              <a:lstStyle/>
              <a:p>
                <a:pPr algn="ctr"/>
                <a:r>
                  <a:rPr lang="ja-JP" altLang="en-US" b="1" dirty="0">
                    <a:solidFill>
                      <a:schemeClr val="bg1"/>
                    </a:solidFill>
                    <a:latin typeface="MS PGothic" panose="020B0600070205080204" pitchFamily="34" charset="-128"/>
                    <a:ea typeface="MS PGothic" panose="020B0600070205080204" pitchFamily="34" charset="-128"/>
                    <a:cs typeface="+mj-cs"/>
                  </a:rPr>
                  <a:t>どのように</a:t>
                </a:r>
              </a:p>
              <a:p>
                <a:pPr algn="ctr"/>
                <a:r>
                  <a:rPr lang="ja-JP" altLang="en-US" b="1" dirty="0">
                    <a:solidFill>
                      <a:schemeClr val="bg1"/>
                    </a:solidFill>
                    <a:latin typeface="MS PGothic" panose="020B0600070205080204" pitchFamily="34" charset="-128"/>
                    <a:ea typeface="MS PGothic" panose="020B0600070205080204" pitchFamily="34" charset="-128"/>
                    <a:cs typeface="+mj-cs"/>
                  </a:rPr>
                  <a:t>改善するか</a:t>
                </a:r>
              </a:p>
            </p:txBody>
          </p:sp>
        </p:grpSp>
      </p:grpSp>
      <p:sp>
        <p:nvSpPr>
          <p:cNvPr id="7" name="タイトル 1">
            <a:extLst>
              <a:ext uri="{FF2B5EF4-FFF2-40B4-BE49-F238E27FC236}">
                <a16:creationId xmlns:a16="http://schemas.microsoft.com/office/drawing/2014/main" id="{AA9AF0CF-EDAE-0B4D-5009-C1C94FAF8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3962"/>
            <a:ext cx="10515600" cy="588227"/>
          </a:xfrm>
        </p:spPr>
        <p:txBody>
          <a:bodyPr/>
          <a:lstStyle/>
          <a:p>
            <a:r>
              <a:rPr lang="ja-JP" altLang="en-US" dirty="0">
                <a:latin typeface="MS PGothic" panose="020B0600070205080204" pitchFamily="34" charset="-128"/>
                <a:ea typeface="MS PGothic" panose="020B0600070205080204" pitchFamily="34" charset="-128"/>
              </a:rPr>
              <a:t>ワーク </a:t>
            </a:r>
            <a:r>
              <a:rPr lang="en-US" altLang="ja-JP" dirty="0">
                <a:latin typeface="MS PGothic" panose="020B0600070205080204" pitchFamily="34" charset="-128"/>
                <a:ea typeface="MS PGothic" panose="020B0600070205080204" pitchFamily="34" charset="-128"/>
              </a:rPr>
              <a:t>[1] </a:t>
            </a:r>
            <a:r>
              <a:rPr lang="ja-JP" altLang="en-US">
                <a:latin typeface="MS PGothic" panose="020B0600070205080204" pitchFamily="34" charset="-128"/>
                <a:ea typeface="MS PGothic" panose="020B0600070205080204" pitchFamily="34" charset="-128"/>
              </a:rPr>
              <a:t>チームで先行事例調査を行う</a:t>
            </a:r>
            <a:r>
              <a:rPr lang="en-US" altLang="ja-JP" dirty="0">
                <a:latin typeface="MS PGothic" panose="020B0600070205080204" pitchFamily="34" charset="-128"/>
                <a:ea typeface="MS PGothic" panose="020B0600070205080204" pitchFamily="34" charset="-128"/>
              </a:rPr>
              <a:t> </a:t>
            </a:r>
            <a:r>
              <a:rPr lang="ja-JP" altLang="en-US">
                <a:latin typeface="MS PGothic" panose="020B0600070205080204" pitchFamily="34" charset="-128"/>
                <a:ea typeface="MS PGothic" panose="020B0600070205080204" pitchFamily="34" charset="-128"/>
              </a:rPr>
              <a:t>（</a:t>
            </a:r>
            <a:r>
              <a:rPr lang="en-US" altLang="ja-JP" dirty="0">
                <a:latin typeface="MS PGothic" panose="020B0600070205080204" pitchFamily="34" charset="-128"/>
                <a:ea typeface="MS PGothic" panose="020B0600070205080204" pitchFamily="34" charset="-128"/>
              </a:rPr>
              <a:t>10</a:t>
            </a:r>
            <a:r>
              <a:rPr lang="ja-JP" altLang="en-US" dirty="0">
                <a:latin typeface="MS PGothic" panose="020B0600070205080204" pitchFamily="34" charset="-128"/>
                <a:ea typeface="MS PGothic" panose="020B0600070205080204" pitchFamily="34" charset="-128"/>
              </a:rPr>
              <a:t>分） 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090047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787AA4-DCEC-1138-6C9D-91A52B6438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AAC20DBF-204B-B382-B8F9-B55CC3C248C8}"/>
              </a:ext>
            </a:extLst>
          </p:cNvPr>
          <p:cNvGrpSpPr/>
          <p:nvPr/>
        </p:nvGrpSpPr>
        <p:grpSpPr>
          <a:xfrm>
            <a:off x="3042888" y="1119672"/>
            <a:ext cx="2129353" cy="648000"/>
            <a:chOff x="3447535" y="814871"/>
            <a:chExt cx="2129353" cy="648000"/>
          </a:xfrm>
        </p:grpSpPr>
        <p:sp>
          <p:nvSpPr>
            <p:cNvPr id="11" name="四角形: 角を丸くする 10">
              <a:extLst>
                <a:ext uri="{FF2B5EF4-FFF2-40B4-BE49-F238E27FC236}">
                  <a16:creationId xmlns:a16="http://schemas.microsoft.com/office/drawing/2014/main" id="{4639495E-E7AF-AF19-020F-924580F0E852}"/>
                </a:ext>
              </a:extLst>
            </p:cNvPr>
            <p:cNvSpPr/>
            <p:nvPr/>
          </p:nvSpPr>
          <p:spPr>
            <a:xfrm>
              <a:off x="3447535" y="814871"/>
              <a:ext cx="2129353" cy="648000"/>
            </a:xfrm>
            <a:prstGeom prst="roundRect">
              <a:avLst>
                <a:gd name="adj" fmla="val 50000"/>
              </a:avLst>
            </a:prstGeom>
            <a:solidFill>
              <a:srgbClr val="E9452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72000" rtlCol="0" anchor="ctr"/>
            <a:lstStyle/>
            <a:p>
              <a:pPr lvl="1" algn="ctr"/>
              <a:r>
                <a:rPr lang="ja-JP" altLang="en-US" sz="2400" b="1">
                  <a:solidFill>
                    <a:schemeClr val="bg1"/>
                  </a:solidFill>
                  <a:latin typeface="MS PGothic" panose="020B0600070205080204" pitchFamily="34" charset="-128"/>
                  <a:ea typeface="MS PGothic" panose="020B0600070205080204" pitchFamily="34" charset="-128"/>
                </a:rPr>
                <a:t>目安</a:t>
              </a:r>
              <a:r>
                <a:rPr lang="en-US" altLang="ja-JP" sz="2400" b="1" dirty="0">
                  <a:solidFill>
                    <a:schemeClr val="bg1"/>
                  </a:solidFill>
                  <a:latin typeface="MS PGothic" panose="020B0600070205080204" pitchFamily="34" charset="-128"/>
                  <a:ea typeface="MS PGothic" panose="020B0600070205080204" pitchFamily="34" charset="-128"/>
                </a:rPr>
                <a:t>10</a:t>
              </a:r>
              <a:r>
                <a:rPr lang="ja-JP" altLang="en-US" sz="2400" b="1" dirty="0">
                  <a:solidFill>
                    <a:schemeClr val="bg1"/>
                  </a:solidFill>
                  <a:latin typeface="MS PGothic" panose="020B0600070205080204" pitchFamily="34" charset="-128"/>
                  <a:ea typeface="MS PGothic" panose="020B0600070205080204" pitchFamily="34" charset="-128"/>
                </a:rPr>
                <a:t>分</a:t>
              </a:r>
            </a:p>
          </p:txBody>
        </p:sp>
        <p:pic>
          <p:nvPicPr>
            <p:cNvPr id="13" name="グラフィックス 12" descr="砂時計: 終了 単色塗りつぶし">
              <a:extLst>
                <a:ext uri="{FF2B5EF4-FFF2-40B4-BE49-F238E27FC236}">
                  <a16:creationId xmlns:a16="http://schemas.microsoft.com/office/drawing/2014/main" id="{80FBB249-FC5C-B5D7-BEF0-FCB4E5DB2B5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597941" y="870229"/>
              <a:ext cx="550798" cy="550798"/>
            </a:xfrm>
            <a:prstGeom prst="rect">
              <a:avLst/>
            </a:prstGeom>
          </p:spPr>
        </p:pic>
      </p:grp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B66F8842-C834-9A8C-F559-EF37AD150F78}"/>
              </a:ext>
            </a:extLst>
          </p:cNvPr>
          <p:cNvSpPr/>
          <p:nvPr/>
        </p:nvSpPr>
        <p:spPr>
          <a:xfrm>
            <a:off x="550983" y="2247192"/>
            <a:ext cx="11078310" cy="2376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241300" dir="2700000" algn="tl" rotWithShape="0">
              <a:schemeClr val="tx1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000" b="1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チームでビジネスプランを考える</a:t>
            </a:r>
            <a:endParaRPr kumimoji="1" lang="ja-JP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C720903C-87BD-E862-40D9-831CC3035622}"/>
              </a:ext>
            </a:extLst>
          </p:cNvPr>
          <p:cNvGrpSpPr/>
          <p:nvPr/>
        </p:nvGrpSpPr>
        <p:grpSpPr>
          <a:xfrm>
            <a:off x="609602" y="1119672"/>
            <a:ext cx="2304000" cy="648000"/>
            <a:chOff x="1031630" y="1201733"/>
            <a:chExt cx="2304000" cy="648000"/>
          </a:xfrm>
        </p:grpSpPr>
        <p:sp>
          <p:nvSpPr>
            <p:cNvPr id="16" name="四角形: 角を丸くする 15">
              <a:extLst>
                <a:ext uri="{FF2B5EF4-FFF2-40B4-BE49-F238E27FC236}">
                  <a16:creationId xmlns:a16="http://schemas.microsoft.com/office/drawing/2014/main" id="{94A087F8-48B3-BB4E-BFAC-91800EA174E0}"/>
                </a:ext>
              </a:extLst>
            </p:cNvPr>
            <p:cNvSpPr/>
            <p:nvPr/>
          </p:nvSpPr>
          <p:spPr>
            <a:xfrm>
              <a:off x="1031630" y="1201733"/>
              <a:ext cx="2304000" cy="648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72000" rtlCol="0" anchor="ctr"/>
            <a:lstStyle/>
            <a:p>
              <a:pPr marL="549275" lvl="1" algn="ctr"/>
              <a:r>
                <a:rPr lang="ja-JP" altLang="en-US" sz="2400" b="1" dirty="0">
                  <a:solidFill>
                    <a:schemeClr val="bg1"/>
                  </a:solidFill>
                  <a:latin typeface="MS PGothic" panose="020B0600070205080204" pitchFamily="34" charset="-128"/>
                  <a:ea typeface="MS PGothic" panose="020B0600070205080204" pitchFamily="34" charset="-128"/>
                </a:rPr>
                <a:t>ワーク </a:t>
              </a:r>
              <a:r>
                <a:rPr lang="en-US" altLang="ja-JP" sz="2400" b="1" dirty="0">
                  <a:solidFill>
                    <a:schemeClr val="bg1"/>
                  </a:solidFill>
                  <a:latin typeface="MS PGothic" panose="020B0600070205080204" pitchFamily="34" charset="-128"/>
                  <a:ea typeface="MS PGothic" panose="020B0600070205080204" pitchFamily="34" charset="-128"/>
                </a:rPr>
                <a:t>[2]</a:t>
              </a:r>
            </a:p>
          </p:txBody>
        </p:sp>
        <p:pic>
          <p:nvPicPr>
            <p:cNvPr id="3" name="グラフィックス 2" descr="鉛筆 単色塗りつぶし">
              <a:extLst>
                <a:ext uri="{FF2B5EF4-FFF2-40B4-BE49-F238E27FC236}">
                  <a16:creationId xmlns:a16="http://schemas.microsoft.com/office/drawing/2014/main" id="{94587645-427A-236F-2ED2-D8AE9C9634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07477" y="1257090"/>
              <a:ext cx="533213" cy="5332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125451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3E8647-3EBD-96D1-8AD4-E68286AB1C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091EBAA-9312-8526-F73F-946191C76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latin typeface="MS PGothic" panose="020B0600070205080204" pitchFamily="34" charset="-128"/>
                <a:ea typeface="MS PGothic" panose="020B0600070205080204" pitchFamily="34" charset="-128"/>
              </a:rPr>
              <a:t>ワーク </a:t>
            </a:r>
            <a:r>
              <a:rPr lang="en-US" altLang="ja-JP" dirty="0">
                <a:latin typeface="MS PGothic" panose="020B0600070205080204" pitchFamily="34" charset="-128"/>
                <a:ea typeface="MS PGothic" panose="020B0600070205080204" pitchFamily="34" charset="-128"/>
              </a:rPr>
              <a:t>[2] </a:t>
            </a:r>
            <a:r>
              <a:rPr lang="ja-JP" altLang="en-US">
                <a:latin typeface="MS PGothic" panose="020B0600070205080204" pitchFamily="34" charset="-128"/>
                <a:ea typeface="MS PGothic" panose="020B0600070205080204" pitchFamily="34" charset="-128"/>
              </a:rPr>
              <a:t>チーム</a:t>
            </a:r>
            <a:r>
              <a:rPr lang="ja-JP" altLang="en-US" dirty="0">
                <a:latin typeface="MS PGothic" panose="020B0600070205080204" pitchFamily="34" charset="-128"/>
                <a:ea typeface="MS PGothic" panose="020B0600070205080204" pitchFamily="34" charset="-128"/>
              </a:rPr>
              <a:t>でビジネスプラン</a:t>
            </a:r>
            <a:r>
              <a:rPr lang="ja-JP" altLang="en-US">
                <a:latin typeface="MS PGothic" panose="020B0600070205080204" pitchFamily="34" charset="-128"/>
                <a:ea typeface="MS PGothic" panose="020B0600070205080204" pitchFamily="34" charset="-128"/>
              </a:rPr>
              <a:t>を考える</a:t>
            </a:r>
            <a:r>
              <a:rPr lang="en-US" altLang="ja-JP" dirty="0">
                <a:latin typeface="MS PGothic" panose="020B0600070205080204" pitchFamily="34" charset="-128"/>
                <a:ea typeface="MS PGothic" panose="020B0600070205080204" pitchFamily="34" charset="-128"/>
              </a:rPr>
              <a:t> (10</a:t>
            </a:r>
            <a:r>
              <a:rPr lang="ja-JP" altLang="en-US" dirty="0">
                <a:latin typeface="MS PGothic" panose="020B0600070205080204" pitchFamily="34" charset="-128"/>
                <a:ea typeface="MS PGothic" panose="020B0600070205080204" pitchFamily="34" charset="-128"/>
              </a:rPr>
              <a:t>分</a:t>
            </a:r>
            <a:r>
              <a:rPr lang="en-US" altLang="ja-JP" dirty="0">
                <a:latin typeface="MS PGothic" panose="020B0600070205080204" pitchFamily="34" charset="-128"/>
                <a:ea typeface="MS PGothic" panose="020B0600070205080204" pitchFamily="34" charset="-128"/>
              </a:rPr>
              <a:t>) </a:t>
            </a:r>
            <a:endParaRPr kumimoji="1" lang="ja-JP" altLang="en-US" dirty="0"/>
          </a:p>
        </p:txBody>
      </p:sp>
      <p:sp>
        <p:nvSpPr>
          <p:cNvPr id="4" name="角丸四角形 3">
            <a:extLst>
              <a:ext uri="{FF2B5EF4-FFF2-40B4-BE49-F238E27FC236}">
                <a16:creationId xmlns:a16="http://schemas.microsoft.com/office/drawing/2014/main" id="{7736C96D-F48C-32A2-D4DE-6D86EC99C014}"/>
              </a:ext>
            </a:extLst>
          </p:cNvPr>
          <p:cNvSpPr/>
          <p:nvPr/>
        </p:nvSpPr>
        <p:spPr>
          <a:xfrm>
            <a:off x="1031631" y="2165467"/>
            <a:ext cx="10128738" cy="25200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7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j-cs"/>
              </a:rPr>
              <a:t>これまで学んできたことを整理しながら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j-cs"/>
              </a:rPr>
              <a:t>ビジネスプランシートを完成させる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5" name="図 4" descr="ランプ, 光 が含まれている画像&#10;&#10;自動的に生成された説明">
            <a:extLst>
              <a:ext uri="{FF2B5EF4-FFF2-40B4-BE49-F238E27FC236}">
                <a16:creationId xmlns:a16="http://schemas.microsoft.com/office/drawing/2014/main" id="{85D70B82-3D91-9B07-2DC7-58E79B9AACF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676" t="29565" r="30290" b="26184"/>
          <a:stretch/>
        </p:blipFill>
        <p:spPr>
          <a:xfrm>
            <a:off x="9301983" y="3432258"/>
            <a:ext cx="2457865" cy="278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6360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D06BDC-4B78-C866-7642-25594D0129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678AA3B-6E58-7F31-610F-C27AFF3D8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692" y="353962"/>
            <a:ext cx="11488616" cy="588227"/>
          </a:xfrm>
        </p:spPr>
        <p:txBody>
          <a:bodyPr/>
          <a:lstStyle/>
          <a:p>
            <a:r>
              <a:rPr lang="ja-JP" altLang="en-US" dirty="0">
                <a:latin typeface="MS PGothic" panose="020B0600070205080204" pitchFamily="34" charset="-128"/>
                <a:ea typeface="MS PGothic" panose="020B0600070205080204" pitchFamily="34" charset="-128"/>
              </a:rPr>
              <a:t>ワーク </a:t>
            </a:r>
            <a:r>
              <a:rPr lang="en-US" altLang="ja-JP" dirty="0">
                <a:latin typeface="MS PGothic" panose="020B0600070205080204" pitchFamily="34" charset="-128"/>
                <a:ea typeface="MS PGothic" panose="020B0600070205080204" pitchFamily="34" charset="-128"/>
              </a:rPr>
              <a:t>[2] </a:t>
            </a:r>
            <a:r>
              <a:rPr lang="ja-JP" altLang="en-US">
                <a:latin typeface="MS PGothic" panose="020B0600070205080204" pitchFamily="34" charset="-128"/>
                <a:ea typeface="MS PGothic" panose="020B0600070205080204" pitchFamily="34" charset="-128"/>
              </a:rPr>
              <a:t>チーム</a:t>
            </a:r>
            <a:r>
              <a:rPr lang="ja-JP" altLang="en-US" dirty="0">
                <a:latin typeface="MS PGothic" panose="020B0600070205080204" pitchFamily="34" charset="-128"/>
                <a:ea typeface="MS PGothic" panose="020B0600070205080204" pitchFamily="34" charset="-128"/>
              </a:rPr>
              <a:t>でビジネスプラン</a:t>
            </a:r>
            <a:r>
              <a:rPr lang="ja-JP" altLang="en-US">
                <a:latin typeface="MS PGothic" panose="020B0600070205080204" pitchFamily="34" charset="-128"/>
                <a:ea typeface="MS PGothic" panose="020B0600070205080204" pitchFamily="34" charset="-128"/>
              </a:rPr>
              <a:t>を考える</a:t>
            </a:r>
            <a:r>
              <a:rPr lang="en-US" altLang="ja-JP" dirty="0">
                <a:latin typeface="MS PGothic" panose="020B0600070205080204" pitchFamily="34" charset="-128"/>
                <a:ea typeface="MS PGothic" panose="020B0600070205080204" pitchFamily="34" charset="-128"/>
              </a:rPr>
              <a:t> (10</a:t>
            </a:r>
            <a:r>
              <a:rPr lang="ja-JP" altLang="en-US">
                <a:latin typeface="MS PGothic" panose="020B0600070205080204" pitchFamily="34" charset="-128"/>
                <a:ea typeface="MS PGothic" panose="020B0600070205080204" pitchFamily="34" charset="-128"/>
              </a:rPr>
              <a:t>分</a:t>
            </a:r>
            <a:r>
              <a:rPr lang="en-US" altLang="ja-JP" dirty="0">
                <a:latin typeface="MS PGothic" panose="020B0600070205080204" pitchFamily="34" charset="-128"/>
                <a:ea typeface="MS PGothic" panose="020B0600070205080204" pitchFamily="34" charset="-128"/>
              </a:rPr>
              <a:t>) </a:t>
            </a:r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3C31644-A1BF-A748-483D-E8E8BEF5CB6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51831" y="1440000"/>
            <a:ext cx="6113343" cy="4320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2FDECD1E-D6D6-9927-65A6-485F049B3B9D}"/>
              </a:ext>
            </a:extLst>
          </p:cNvPr>
          <p:cNvSpPr/>
          <p:nvPr/>
        </p:nvSpPr>
        <p:spPr>
          <a:xfrm>
            <a:off x="5358901" y="4215932"/>
            <a:ext cx="1403498" cy="13396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7FCCF40-C8AF-C570-B656-C83DD6072055}"/>
              </a:ext>
            </a:extLst>
          </p:cNvPr>
          <p:cNvSpPr txBox="1"/>
          <p:nvPr/>
        </p:nvSpPr>
        <p:spPr>
          <a:xfrm>
            <a:off x="7605656" y="2267576"/>
            <a:ext cx="37450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ビジネスプランシートの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8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⑧</a:t>
            </a:r>
            <a:r>
              <a:rPr kumimoji="1" lang="ja-JP" alt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を記入する。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S PGothic" panose="020B0600070205080204" pitchFamily="34" charset="-128"/>
              <a:ea typeface="MS PGothic" panose="020B0600070205080204" pitchFamily="34" charset="-128"/>
              <a:cs typeface="+mn-cs"/>
            </a:endParaRPr>
          </a:p>
          <a:p>
            <a:pPr>
              <a:defRPr/>
            </a:pPr>
            <a:r>
              <a:rPr kumimoji="1" lang="en-US" altLang="ja-JP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※</a:t>
            </a:r>
            <a:r>
              <a:rPr kumimoji="1" lang="ja-JP" alt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チームごとに代表生徒</a:t>
            </a:r>
            <a:r>
              <a:rPr kumimoji="1" lang="en-US" altLang="ja-JP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1</a:t>
            </a:r>
            <a:r>
              <a:rPr kumimoji="1" lang="ja-JP" alt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名の</a:t>
            </a:r>
          </a:p>
          <a:p>
            <a:pPr>
              <a:defRPr/>
            </a:pPr>
            <a:r>
              <a:rPr kumimoji="1" lang="ja-JP" alt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　 ビジネスプランシートを</a:t>
            </a:r>
          </a:p>
          <a:p>
            <a:pPr>
              <a:defRPr/>
            </a:pPr>
            <a:r>
              <a:rPr kumimoji="1" lang="ja-JP" alt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　 </a:t>
            </a:r>
            <a:r>
              <a:rPr kumimoji="1" lang="ja-JP" altLang="en-US" sz="20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提出します。</a:t>
            </a:r>
            <a:endParaRPr lang="en-US" altLang="ja-JP" sz="20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435898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AC5747-3405-FC18-85B1-701BA88BE4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A5C0A1AA-7ADA-4E6C-1921-F6A8612694A1}"/>
              </a:ext>
            </a:extLst>
          </p:cNvPr>
          <p:cNvGrpSpPr/>
          <p:nvPr/>
        </p:nvGrpSpPr>
        <p:grpSpPr>
          <a:xfrm>
            <a:off x="3042888" y="1119672"/>
            <a:ext cx="2129353" cy="648000"/>
            <a:chOff x="3447535" y="814871"/>
            <a:chExt cx="2129353" cy="648000"/>
          </a:xfrm>
        </p:grpSpPr>
        <p:sp>
          <p:nvSpPr>
            <p:cNvPr id="11" name="四角形: 角を丸くする 10">
              <a:extLst>
                <a:ext uri="{FF2B5EF4-FFF2-40B4-BE49-F238E27FC236}">
                  <a16:creationId xmlns:a16="http://schemas.microsoft.com/office/drawing/2014/main" id="{B82CA312-B3C8-8DA1-20E3-5CC45602F994}"/>
                </a:ext>
              </a:extLst>
            </p:cNvPr>
            <p:cNvSpPr/>
            <p:nvPr/>
          </p:nvSpPr>
          <p:spPr>
            <a:xfrm>
              <a:off x="3447535" y="814871"/>
              <a:ext cx="2129353" cy="648000"/>
            </a:xfrm>
            <a:prstGeom prst="roundRect">
              <a:avLst>
                <a:gd name="adj" fmla="val 50000"/>
              </a:avLst>
            </a:prstGeom>
            <a:solidFill>
              <a:srgbClr val="E9452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72000" rtlCol="0" anchor="ctr"/>
            <a:lstStyle/>
            <a:p>
              <a:pPr lvl="1" algn="ctr"/>
              <a:r>
                <a:rPr lang="ja-JP" altLang="en-US" sz="2400" b="1">
                  <a:solidFill>
                    <a:schemeClr val="bg1"/>
                  </a:solidFill>
                  <a:latin typeface="MS PGothic" panose="020B0600070205080204" pitchFamily="34" charset="-128"/>
                  <a:ea typeface="MS PGothic" panose="020B0600070205080204" pitchFamily="34" charset="-128"/>
                </a:rPr>
                <a:t>目安</a:t>
              </a:r>
              <a:r>
                <a:rPr lang="en-US" altLang="ja-JP" sz="2400" b="1" dirty="0">
                  <a:solidFill>
                    <a:schemeClr val="bg1"/>
                  </a:solidFill>
                  <a:latin typeface="MS PGothic" panose="020B0600070205080204" pitchFamily="34" charset="-128"/>
                  <a:ea typeface="MS PGothic" panose="020B0600070205080204" pitchFamily="34" charset="-128"/>
                </a:rPr>
                <a:t>10</a:t>
              </a:r>
              <a:r>
                <a:rPr lang="ja-JP" altLang="en-US" sz="2400" b="1" dirty="0">
                  <a:solidFill>
                    <a:schemeClr val="bg1"/>
                  </a:solidFill>
                  <a:latin typeface="MS PGothic" panose="020B0600070205080204" pitchFamily="34" charset="-128"/>
                  <a:ea typeface="MS PGothic" panose="020B0600070205080204" pitchFamily="34" charset="-128"/>
                </a:rPr>
                <a:t>分</a:t>
              </a:r>
            </a:p>
          </p:txBody>
        </p:sp>
        <p:pic>
          <p:nvPicPr>
            <p:cNvPr id="13" name="グラフィックス 12" descr="砂時計: 終了 単色塗りつぶし">
              <a:extLst>
                <a:ext uri="{FF2B5EF4-FFF2-40B4-BE49-F238E27FC236}">
                  <a16:creationId xmlns:a16="http://schemas.microsoft.com/office/drawing/2014/main" id="{DC6D6183-2CAD-C648-7388-238EC3A0BD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597941" y="870229"/>
              <a:ext cx="550798" cy="550798"/>
            </a:xfrm>
            <a:prstGeom prst="rect">
              <a:avLst/>
            </a:prstGeom>
          </p:spPr>
        </p:pic>
      </p:grp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B8D00E8A-9067-53B5-D163-84C29D08FBE6}"/>
              </a:ext>
            </a:extLst>
          </p:cNvPr>
          <p:cNvSpPr/>
          <p:nvPr/>
        </p:nvSpPr>
        <p:spPr>
          <a:xfrm>
            <a:off x="550983" y="2247192"/>
            <a:ext cx="11078310" cy="2376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241300" dir="2700000" algn="tl" rotWithShape="0">
              <a:schemeClr val="tx1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000" b="1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ビジネスプラン全体を見直す</a:t>
            </a:r>
            <a:endParaRPr kumimoji="1" lang="ja-JP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54976BD5-8780-C9FE-69DA-F4FC5E55C7EB}"/>
              </a:ext>
            </a:extLst>
          </p:cNvPr>
          <p:cNvGrpSpPr/>
          <p:nvPr/>
        </p:nvGrpSpPr>
        <p:grpSpPr>
          <a:xfrm>
            <a:off x="609602" y="1119672"/>
            <a:ext cx="2304000" cy="648000"/>
            <a:chOff x="1031630" y="1201733"/>
            <a:chExt cx="2304000" cy="648000"/>
          </a:xfrm>
        </p:grpSpPr>
        <p:sp>
          <p:nvSpPr>
            <p:cNvPr id="16" name="四角形: 角を丸くする 15">
              <a:extLst>
                <a:ext uri="{FF2B5EF4-FFF2-40B4-BE49-F238E27FC236}">
                  <a16:creationId xmlns:a16="http://schemas.microsoft.com/office/drawing/2014/main" id="{F3854689-0F1E-3C50-515B-041D111C9F77}"/>
                </a:ext>
              </a:extLst>
            </p:cNvPr>
            <p:cNvSpPr/>
            <p:nvPr/>
          </p:nvSpPr>
          <p:spPr>
            <a:xfrm>
              <a:off x="1031630" y="1201733"/>
              <a:ext cx="2304000" cy="648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72000" rtlCol="0" anchor="ctr"/>
            <a:lstStyle/>
            <a:p>
              <a:pPr marL="549275" lvl="1" algn="ctr"/>
              <a:r>
                <a:rPr lang="ja-JP" altLang="en-US" sz="2400" b="1">
                  <a:solidFill>
                    <a:schemeClr val="bg1"/>
                  </a:solidFill>
                  <a:latin typeface="MS PGothic" panose="020B0600070205080204" pitchFamily="34" charset="-128"/>
                  <a:ea typeface="MS PGothic" panose="020B0600070205080204" pitchFamily="34" charset="-128"/>
                </a:rPr>
                <a:t>ワーク </a:t>
              </a:r>
              <a:r>
                <a:rPr lang="en-US" altLang="ja-JP" sz="2400" b="1" dirty="0">
                  <a:solidFill>
                    <a:schemeClr val="bg1"/>
                  </a:solidFill>
                  <a:latin typeface="MS PGothic" panose="020B0600070205080204" pitchFamily="34" charset="-128"/>
                  <a:ea typeface="MS PGothic" panose="020B0600070205080204" pitchFamily="34" charset="-128"/>
                </a:rPr>
                <a:t>[3]</a:t>
              </a:r>
            </a:p>
          </p:txBody>
        </p:sp>
        <p:pic>
          <p:nvPicPr>
            <p:cNvPr id="3" name="グラフィックス 2" descr="鉛筆 単色塗りつぶし">
              <a:extLst>
                <a:ext uri="{FF2B5EF4-FFF2-40B4-BE49-F238E27FC236}">
                  <a16:creationId xmlns:a16="http://schemas.microsoft.com/office/drawing/2014/main" id="{9761F1B9-570F-491C-8328-6AE69FA95C6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07477" y="1257090"/>
              <a:ext cx="533213" cy="5332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253552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7F9B67-7197-6BDC-C936-EA98AFD331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2690E72-C578-F321-01C5-13356585A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latin typeface="MS PGothic" panose="020B0600070205080204" pitchFamily="34" charset="-128"/>
                <a:ea typeface="MS PGothic" panose="020B0600070205080204" pitchFamily="34" charset="-128"/>
              </a:rPr>
              <a:t>ワーク </a:t>
            </a:r>
            <a:r>
              <a:rPr lang="en-US" altLang="ja-JP" dirty="0">
                <a:latin typeface="MS PGothic" panose="020B0600070205080204" pitchFamily="34" charset="-128"/>
                <a:ea typeface="MS PGothic" panose="020B0600070205080204" pitchFamily="34" charset="-128"/>
              </a:rPr>
              <a:t>[3] </a:t>
            </a:r>
            <a:r>
              <a:rPr lang="ja-JP" altLang="en-US">
                <a:latin typeface="MS PGothic" panose="020B0600070205080204" pitchFamily="34" charset="-128"/>
                <a:ea typeface="MS PGothic" panose="020B0600070205080204" pitchFamily="34" charset="-128"/>
              </a:rPr>
              <a:t>ビジネスプラン全体を見直す</a:t>
            </a:r>
            <a:r>
              <a:rPr lang="en-US" altLang="ja-JP" dirty="0">
                <a:latin typeface="MS PGothic" panose="020B0600070205080204" pitchFamily="34" charset="-128"/>
                <a:ea typeface="MS PGothic" panose="020B0600070205080204" pitchFamily="34" charset="-128"/>
              </a:rPr>
              <a:t> (10</a:t>
            </a:r>
            <a:r>
              <a:rPr lang="ja-JP" altLang="en-US">
                <a:latin typeface="MS PGothic" panose="020B0600070205080204" pitchFamily="34" charset="-128"/>
                <a:ea typeface="MS PGothic" panose="020B0600070205080204" pitchFamily="34" charset="-128"/>
              </a:rPr>
              <a:t>分</a:t>
            </a:r>
            <a:r>
              <a:rPr lang="en-US" altLang="ja-JP" dirty="0">
                <a:latin typeface="MS PGothic" panose="020B0600070205080204" pitchFamily="34" charset="-128"/>
                <a:ea typeface="MS PGothic" panose="020B0600070205080204" pitchFamily="34" charset="-128"/>
              </a:rPr>
              <a:t>) </a:t>
            </a:r>
            <a:endParaRPr kumimoji="1" lang="ja-JP" altLang="en-US" dirty="0"/>
          </a:p>
        </p:txBody>
      </p:sp>
      <p:sp>
        <p:nvSpPr>
          <p:cNvPr id="4" name="角丸四角形 3">
            <a:extLst>
              <a:ext uri="{FF2B5EF4-FFF2-40B4-BE49-F238E27FC236}">
                <a16:creationId xmlns:a16="http://schemas.microsoft.com/office/drawing/2014/main" id="{782EAF63-FBB3-C1A1-6BC7-4A6B41A1EB85}"/>
              </a:ext>
            </a:extLst>
          </p:cNvPr>
          <p:cNvSpPr/>
          <p:nvPr/>
        </p:nvSpPr>
        <p:spPr>
          <a:xfrm>
            <a:off x="1031631" y="2165467"/>
            <a:ext cx="10128738" cy="25200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7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j-cs"/>
              </a:rPr>
              <a:t>完成</a:t>
            </a:r>
            <a:r>
              <a:rPr kumimoji="1" lang="ja-JP" altLang="en-US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j-cs"/>
              </a:rPr>
              <a:t>したビジネスプランシート</a:t>
            </a:r>
            <a:r>
              <a:rPr lang="ja-JP" altLang="en-US" sz="4000" b="1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+mj-cs"/>
              </a:rPr>
              <a:t>の</a:t>
            </a:r>
            <a:endParaRPr kumimoji="1" lang="en-US" altLang="ja-JP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S PGothic" panose="020B0600070205080204" pitchFamily="34" charset="-128"/>
              <a:ea typeface="MS PGothic" panose="020B0600070205080204" pitchFamily="34" charset="-128"/>
              <a:cs typeface="+mj-cs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j-cs"/>
              </a:rPr>
              <a:t>全体を</a:t>
            </a:r>
            <a:r>
              <a:rPr lang="ja-JP" altLang="en-US" sz="4000" b="1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+mj-cs"/>
              </a:rPr>
              <a:t>見</a:t>
            </a:r>
            <a:r>
              <a:rPr kumimoji="1" lang="ja-JP" altLang="en-US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j-cs"/>
              </a:rPr>
              <a:t>直す</a:t>
            </a:r>
            <a:endParaRPr kumimoji="1" lang="ja-JP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S PGothic" panose="020B0600070205080204" pitchFamily="34" charset="-128"/>
              <a:ea typeface="MS PGothic" panose="020B0600070205080204" pitchFamily="34" charset="-128"/>
              <a:cs typeface="+mj-cs"/>
            </a:endParaRPr>
          </a:p>
        </p:txBody>
      </p:sp>
      <p:pic>
        <p:nvPicPr>
          <p:cNvPr id="5" name="図 4" descr="ランプ, 光 が含まれている画像&#10;&#10;自動的に生成された説明">
            <a:extLst>
              <a:ext uri="{FF2B5EF4-FFF2-40B4-BE49-F238E27FC236}">
                <a16:creationId xmlns:a16="http://schemas.microsoft.com/office/drawing/2014/main" id="{21C3824D-C592-21F5-FBA6-1F7CEDC56F7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676" t="29565" r="30290" b="26184"/>
          <a:stretch/>
        </p:blipFill>
        <p:spPr>
          <a:xfrm>
            <a:off x="9301983" y="3432258"/>
            <a:ext cx="2457865" cy="278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075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C37023-A877-8D77-3209-CFDF421BAB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A825FBB-83B4-5DA8-40E4-9BAA8E531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latin typeface="MS PGothic" panose="020B0600070205080204" pitchFamily="34" charset="-128"/>
                <a:ea typeface="MS PGothic" panose="020B0600070205080204" pitchFamily="34" charset="-128"/>
              </a:rPr>
              <a:t>本日のテーマ</a:t>
            </a:r>
            <a:endParaRPr kumimoji="1" lang="ja-JP" altLang="en-US" dirty="0"/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4543C7AE-F556-CFE5-5159-C2174FE08C17}"/>
              </a:ext>
            </a:extLst>
          </p:cNvPr>
          <p:cNvGrpSpPr/>
          <p:nvPr/>
        </p:nvGrpSpPr>
        <p:grpSpPr>
          <a:xfrm>
            <a:off x="816556" y="1724590"/>
            <a:ext cx="10557687" cy="3745012"/>
            <a:chOff x="816556" y="1279116"/>
            <a:chExt cx="10557687" cy="3745012"/>
          </a:xfrm>
        </p:grpSpPr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2AB198DB-4C96-5CDA-DCD7-17A22C25881D}"/>
                </a:ext>
              </a:extLst>
            </p:cNvPr>
            <p:cNvSpPr txBox="1"/>
            <p:nvPr/>
          </p:nvSpPr>
          <p:spPr>
            <a:xfrm>
              <a:off x="2545908" y="1279116"/>
              <a:ext cx="8828335" cy="612000"/>
            </a:xfrm>
            <a:prstGeom prst="rect">
              <a:avLst/>
            </a:prstGeom>
            <a:solidFill>
              <a:srgbClr val="FCE8E8"/>
            </a:solidFill>
            <a:ln>
              <a:noFill/>
            </a:ln>
          </p:spPr>
          <p:txBody>
            <a:bodyPr wrap="square" anchor="ctr">
              <a:noAutofit/>
            </a:bodyPr>
            <a:lstStyle/>
            <a:p>
              <a:pPr>
                <a:defRPr/>
              </a:pPr>
              <a:r>
                <a: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S PGothic" panose="020B0600070205080204" pitchFamily="34" charset="-128"/>
                  <a:ea typeface="MS PGothic" panose="020B0600070205080204" pitchFamily="34" charset="-128"/>
                  <a:cs typeface="+mn-cs"/>
                </a:rPr>
                <a:t>　アントレプレナーシップを知る</a:t>
              </a:r>
              <a:endPara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5030E935-C4B2-4B5D-7BDB-356D648E34B0}"/>
                </a:ext>
              </a:extLst>
            </p:cNvPr>
            <p:cNvSpPr txBox="1"/>
            <p:nvPr/>
          </p:nvSpPr>
          <p:spPr>
            <a:xfrm>
              <a:off x="2545908" y="2845622"/>
              <a:ext cx="8828335" cy="612000"/>
            </a:xfrm>
            <a:prstGeom prst="rect">
              <a:avLst/>
            </a:prstGeom>
            <a:solidFill>
              <a:srgbClr val="FCE8E8"/>
            </a:solidFill>
            <a:ln>
              <a:noFill/>
            </a:ln>
          </p:spPr>
          <p:txBody>
            <a:bodyPr wrap="square" anchor="ctr">
              <a:noAutofit/>
            </a:bodyPr>
            <a:lstStyle>
              <a:defPPr>
                <a:defRPr lang="ja-JP"/>
              </a:defPPr>
              <a:lvl1pPr>
                <a:defRPr sz="2400" b="1" i="0" u="none" strike="noStrike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S PGothic" panose="020B0600070205080204" pitchFamily="34" charset="-128"/>
                  <a:ea typeface="MS PGothic" panose="020B0600070205080204" pitchFamily="34" charset="-128"/>
                </a:defRPr>
              </a:lvl1pPr>
            </a:lstStyle>
            <a:p>
              <a:r>
                <a:rPr lang="ja-JP" altLang="en-US" dirty="0"/>
                <a:t>　アイデアを検討し、ビジネスプランを考える</a:t>
              </a:r>
            </a:p>
          </p:txBody>
        </p: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53194836-75CE-7B82-2C79-7FC9C2C96049}"/>
                </a:ext>
              </a:extLst>
            </p:cNvPr>
            <p:cNvSpPr txBox="1"/>
            <p:nvPr/>
          </p:nvSpPr>
          <p:spPr>
            <a:xfrm>
              <a:off x="2545908" y="2062369"/>
              <a:ext cx="8828335" cy="612000"/>
            </a:xfrm>
            <a:prstGeom prst="rect">
              <a:avLst/>
            </a:prstGeom>
            <a:solidFill>
              <a:srgbClr val="FCE8E8"/>
            </a:solidFill>
            <a:ln>
              <a:noFill/>
            </a:ln>
          </p:spPr>
          <p:txBody>
            <a:bodyPr wrap="square" anchor="ctr">
              <a:noAutofit/>
            </a:bodyPr>
            <a:lstStyle>
              <a:defPPr>
                <a:defRPr lang="ja-JP"/>
              </a:defPPr>
              <a:lvl1pPr>
                <a:defRPr sz="2400" b="1" i="0" u="none" strike="noStrike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S PGothic" panose="020B0600070205080204" pitchFamily="34" charset="-128"/>
                  <a:ea typeface="MS PGothic" panose="020B0600070205080204" pitchFamily="34" charset="-128"/>
                </a:defRPr>
              </a:lvl1pPr>
            </a:lstStyle>
            <a:p>
              <a:r>
                <a:rPr lang="ja-JP" altLang="en-US" dirty="0"/>
                <a:t>　世の中のニーズを考える</a:t>
              </a:r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FCE15283-874B-9275-6963-BA97E2DB2F1C}"/>
                </a:ext>
              </a:extLst>
            </p:cNvPr>
            <p:cNvSpPr txBox="1"/>
            <p:nvPr/>
          </p:nvSpPr>
          <p:spPr>
            <a:xfrm>
              <a:off x="2545908" y="4412128"/>
              <a:ext cx="8828335" cy="612000"/>
            </a:xfrm>
            <a:prstGeom prst="rect">
              <a:avLst/>
            </a:prstGeom>
            <a:solidFill>
              <a:srgbClr val="FCE8E8"/>
            </a:solidFill>
          </p:spPr>
          <p:txBody>
            <a:bodyPr wrap="square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400" b="1" dirty="0">
                  <a:solidFill>
                    <a:schemeClr val="tx1"/>
                  </a:solidFill>
                  <a:latin typeface="MS PGothic" panose="020B0600070205080204" pitchFamily="34" charset="-128"/>
                  <a:ea typeface="MS PGothic" panose="020B0600070205080204" pitchFamily="34" charset="-128"/>
                </a:rPr>
                <a:t>　ビジネスプランを発表する</a:t>
              </a:r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814F5D2F-3D88-6760-DF41-1897F92B3186}"/>
                </a:ext>
              </a:extLst>
            </p:cNvPr>
            <p:cNvSpPr txBox="1"/>
            <p:nvPr/>
          </p:nvSpPr>
          <p:spPr>
            <a:xfrm>
              <a:off x="2545908" y="3628875"/>
              <a:ext cx="8828335" cy="612000"/>
            </a:xfrm>
            <a:prstGeom prst="rect">
              <a:avLst/>
            </a:prstGeom>
            <a:solidFill>
              <a:srgbClr val="E94520"/>
            </a:solidFill>
          </p:spPr>
          <p:txBody>
            <a:bodyPr wrap="square" anchor="ctr">
              <a:noAutofit/>
            </a:bodyPr>
            <a:lstStyle>
              <a:defPPr>
                <a:defRPr lang="ja-JP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400" b="1">
                  <a:solidFill>
                    <a:schemeClr val="bg1"/>
                  </a:solidFill>
                  <a:latin typeface="MS PGothic" panose="020B0600070205080204" pitchFamily="34" charset="-128"/>
                  <a:ea typeface="MS PGothic" panose="020B0600070205080204" pitchFamily="34" charset="-128"/>
                </a:defRPr>
              </a:lvl1pPr>
            </a:lstStyle>
            <a:p>
              <a:r>
                <a:rPr lang="ja-JP" altLang="en-US" dirty="0"/>
                <a:t>　先行事例調査を実施する</a:t>
              </a:r>
            </a:p>
          </p:txBody>
        </p:sp>
        <p:grpSp>
          <p:nvGrpSpPr>
            <p:cNvPr id="17" name="グループ化 16">
              <a:extLst>
                <a:ext uri="{FF2B5EF4-FFF2-40B4-BE49-F238E27FC236}">
                  <a16:creationId xmlns:a16="http://schemas.microsoft.com/office/drawing/2014/main" id="{80459444-E349-F61A-5218-C212084DEC5D}"/>
                </a:ext>
              </a:extLst>
            </p:cNvPr>
            <p:cNvGrpSpPr/>
            <p:nvPr/>
          </p:nvGrpSpPr>
          <p:grpSpPr>
            <a:xfrm>
              <a:off x="816556" y="1347517"/>
              <a:ext cx="1704260" cy="475199"/>
              <a:chOff x="1017346" y="-391775"/>
              <a:chExt cx="1704260" cy="475199"/>
            </a:xfrm>
          </p:grpSpPr>
          <p:grpSp>
            <p:nvGrpSpPr>
              <p:cNvPr id="39" name="グループ化 38">
                <a:extLst>
                  <a:ext uri="{FF2B5EF4-FFF2-40B4-BE49-F238E27FC236}">
                    <a16:creationId xmlns:a16="http://schemas.microsoft.com/office/drawing/2014/main" id="{9A37F600-AEF8-CB39-9526-7DDB2488B4AA}"/>
                  </a:ext>
                </a:extLst>
              </p:cNvPr>
              <p:cNvGrpSpPr/>
              <p:nvPr/>
            </p:nvGrpSpPr>
            <p:grpSpPr>
              <a:xfrm>
                <a:off x="1017346" y="-391775"/>
                <a:ext cx="1578509" cy="475199"/>
                <a:chOff x="-851918" y="1088727"/>
                <a:chExt cx="1264863" cy="380778"/>
              </a:xfrm>
            </p:grpSpPr>
            <p:sp>
              <p:nvSpPr>
                <p:cNvPr id="41" name="正方形/長方形 40">
                  <a:extLst>
                    <a:ext uri="{FF2B5EF4-FFF2-40B4-BE49-F238E27FC236}">
                      <a16:creationId xmlns:a16="http://schemas.microsoft.com/office/drawing/2014/main" id="{29DA8363-D044-5800-8868-389AE71B704D}"/>
                    </a:ext>
                  </a:extLst>
                </p:cNvPr>
                <p:cNvSpPr/>
                <p:nvPr/>
              </p:nvSpPr>
              <p:spPr>
                <a:xfrm>
                  <a:off x="-851918" y="1088727"/>
                  <a:ext cx="1097598" cy="380778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ja-JP" altLang="en-US" sz="20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ea"/>
                    </a:rPr>
                    <a:t>１</a:t>
                  </a:r>
                  <a:r>
                    <a:rPr kumimoji="1" lang="ja-JP" altLang="en-US" sz="20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ea"/>
                    </a:rPr>
                    <a:t>時間目</a:t>
                  </a:r>
                </a:p>
              </p:txBody>
            </p:sp>
            <p:sp>
              <p:nvSpPr>
                <p:cNvPr id="42" name="二等辺三角形 41">
                  <a:extLst>
                    <a:ext uri="{FF2B5EF4-FFF2-40B4-BE49-F238E27FC236}">
                      <a16:creationId xmlns:a16="http://schemas.microsoft.com/office/drawing/2014/main" id="{298EA4BE-3A19-45BE-4A86-825882485C25}"/>
                    </a:ext>
                  </a:extLst>
                </p:cNvPr>
                <p:cNvSpPr/>
                <p:nvPr/>
              </p:nvSpPr>
              <p:spPr>
                <a:xfrm rot="5400000">
                  <a:off x="226787" y="1203993"/>
                  <a:ext cx="220892" cy="151425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40" name="二等辺三角形 39">
                <a:extLst>
                  <a:ext uri="{FF2B5EF4-FFF2-40B4-BE49-F238E27FC236}">
                    <a16:creationId xmlns:a16="http://schemas.microsoft.com/office/drawing/2014/main" id="{EDDFBD94-D88B-524D-3D2C-B468A0928994}"/>
                  </a:ext>
                </a:extLst>
              </p:cNvPr>
              <p:cNvSpPr/>
              <p:nvPr/>
            </p:nvSpPr>
            <p:spPr>
              <a:xfrm rot="5400000">
                <a:off x="2489286" y="-248663"/>
                <a:ext cx="275666" cy="188974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8" name="グループ化 17">
              <a:extLst>
                <a:ext uri="{FF2B5EF4-FFF2-40B4-BE49-F238E27FC236}">
                  <a16:creationId xmlns:a16="http://schemas.microsoft.com/office/drawing/2014/main" id="{059E0B09-F845-9298-73B2-989E4DE2A661}"/>
                </a:ext>
              </a:extLst>
            </p:cNvPr>
            <p:cNvGrpSpPr/>
            <p:nvPr/>
          </p:nvGrpSpPr>
          <p:grpSpPr>
            <a:xfrm>
              <a:off x="816556" y="4480529"/>
              <a:ext cx="1704260" cy="475199"/>
              <a:chOff x="1017346" y="-391775"/>
              <a:chExt cx="1704260" cy="475199"/>
            </a:xfrm>
          </p:grpSpPr>
          <p:grpSp>
            <p:nvGrpSpPr>
              <p:cNvPr id="35" name="グループ化 34">
                <a:extLst>
                  <a:ext uri="{FF2B5EF4-FFF2-40B4-BE49-F238E27FC236}">
                    <a16:creationId xmlns:a16="http://schemas.microsoft.com/office/drawing/2014/main" id="{AEC987DF-B6B6-87C2-98D5-634EABF2F564}"/>
                  </a:ext>
                </a:extLst>
              </p:cNvPr>
              <p:cNvGrpSpPr/>
              <p:nvPr/>
            </p:nvGrpSpPr>
            <p:grpSpPr>
              <a:xfrm>
                <a:off x="1017346" y="-391775"/>
                <a:ext cx="1578509" cy="475199"/>
                <a:chOff x="-851918" y="1088727"/>
                <a:chExt cx="1264863" cy="380778"/>
              </a:xfrm>
            </p:grpSpPr>
            <p:sp>
              <p:nvSpPr>
                <p:cNvPr id="37" name="正方形/長方形 36">
                  <a:extLst>
                    <a:ext uri="{FF2B5EF4-FFF2-40B4-BE49-F238E27FC236}">
                      <a16:creationId xmlns:a16="http://schemas.microsoft.com/office/drawing/2014/main" id="{ACD6AE6F-FAF6-D35F-15E9-8908ABD646DA}"/>
                    </a:ext>
                  </a:extLst>
                </p:cNvPr>
                <p:cNvSpPr/>
                <p:nvPr/>
              </p:nvSpPr>
              <p:spPr>
                <a:xfrm>
                  <a:off x="-851918" y="1088727"/>
                  <a:ext cx="1097598" cy="380778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ja-JP" altLang="en-US" sz="20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ea"/>
                    </a:rPr>
                    <a:t>５</a:t>
                  </a:r>
                  <a:r>
                    <a:rPr kumimoji="1" lang="ja-JP" altLang="en-US" sz="20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ea"/>
                    </a:rPr>
                    <a:t>時間目</a:t>
                  </a:r>
                </a:p>
              </p:txBody>
            </p:sp>
            <p:sp>
              <p:nvSpPr>
                <p:cNvPr id="38" name="二等辺三角形 37">
                  <a:extLst>
                    <a:ext uri="{FF2B5EF4-FFF2-40B4-BE49-F238E27FC236}">
                      <a16:creationId xmlns:a16="http://schemas.microsoft.com/office/drawing/2014/main" id="{6802858C-AB17-5F34-BAFA-49632EA28815}"/>
                    </a:ext>
                  </a:extLst>
                </p:cNvPr>
                <p:cNvSpPr/>
                <p:nvPr/>
              </p:nvSpPr>
              <p:spPr>
                <a:xfrm rot="5400000">
                  <a:off x="226787" y="1203993"/>
                  <a:ext cx="220892" cy="151425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36" name="二等辺三角形 35">
                <a:extLst>
                  <a:ext uri="{FF2B5EF4-FFF2-40B4-BE49-F238E27FC236}">
                    <a16:creationId xmlns:a16="http://schemas.microsoft.com/office/drawing/2014/main" id="{4DACAFAE-C870-CC23-63DE-4EEE097C4FC9}"/>
                  </a:ext>
                </a:extLst>
              </p:cNvPr>
              <p:cNvSpPr/>
              <p:nvPr/>
            </p:nvSpPr>
            <p:spPr>
              <a:xfrm rot="5400000">
                <a:off x="2489286" y="-248663"/>
                <a:ext cx="275666" cy="188974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0" name="グループ化 19">
              <a:extLst>
                <a:ext uri="{FF2B5EF4-FFF2-40B4-BE49-F238E27FC236}">
                  <a16:creationId xmlns:a16="http://schemas.microsoft.com/office/drawing/2014/main" id="{AC845F8B-8F18-950E-94C2-41A13CCE8DA2}"/>
                </a:ext>
              </a:extLst>
            </p:cNvPr>
            <p:cNvGrpSpPr/>
            <p:nvPr/>
          </p:nvGrpSpPr>
          <p:grpSpPr>
            <a:xfrm>
              <a:off x="816556" y="2914023"/>
              <a:ext cx="1704260" cy="475199"/>
              <a:chOff x="1017346" y="-391775"/>
              <a:chExt cx="1704260" cy="475199"/>
            </a:xfrm>
          </p:grpSpPr>
          <p:grpSp>
            <p:nvGrpSpPr>
              <p:cNvPr id="31" name="グループ化 30">
                <a:extLst>
                  <a:ext uri="{FF2B5EF4-FFF2-40B4-BE49-F238E27FC236}">
                    <a16:creationId xmlns:a16="http://schemas.microsoft.com/office/drawing/2014/main" id="{8D1FA92E-D6FD-42A3-EB7E-501ACA834CA4}"/>
                  </a:ext>
                </a:extLst>
              </p:cNvPr>
              <p:cNvGrpSpPr/>
              <p:nvPr/>
            </p:nvGrpSpPr>
            <p:grpSpPr>
              <a:xfrm>
                <a:off x="1017346" y="-391775"/>
                <a:ext cx="1578509" cy="475199"/>
                <a:chOff x="-851918" y="1088727"/>
                <a:chExt cx="1264863" cy="380778"/>
              </a:xfrm>
            </p:grpSpPr>
            <p:sp>
              <p:nvSpPr>
                <p:cNvPr id="33" name="正方形/長方形 32">
                  <a:extLst>
                    <a:ext uri="{FF2B5EF4-FFF2-40B4-BE49-F238E27FC236}">
                      <a16:creationId xmlns:a16="http://schemas.microsoft.com/office/drawing/2014/main" id="{9C1FAE95-15C9-85B5-1EE0-A76500C8E278}"/>
                    </a:ext>
                  </a:extLst>
                </p:cNvPr>
                <p:cNvSpPr/>
                <p:nvPr/>
              </p:nvSpPr>
              <p:spPr>
                <a:xfrm>
                  <a:off x="-851918" y="1088727"/>
                  <a:ext cx="1097598" cy="380778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ja-JP" altLang="en-US" sz="20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ea"/>
                    </a:rPr>
                    <a:t>３時間目</a:t>
                  </a:r>
                </a:p>
              </p:txBody>
            </p:sp>
            <p:sp>
              <p:nvSpPr>
                <p:cNvPr id="34" name="二等辺三角形 33">
                  <a:extLst>
                    <a:ext uri="{FF2B5EF4-FFF2-40B4-BE49-F238E27FC236}">
                      <a16:creationId xmlns:a16="http://schemas.microsoft.com/office/drawing/2014/main" id="{5133BCAE-82E0-2308-24D8-9872E373DFB2}"/>
                    </a:ext>
                  </a:extLst>
                </p:cNvPr>
                <p:cNvSpPr/>
                <p:nvPr/>
              </p:nvSpPr>
              <p:spPr>
                <a:xfrm rot="5400000">
                  <a:off x="226787" y="1203993"/>
                  <a:ext cx="220892" cy="151425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32" name="二等辺三角形 31">
                <a:extLst>
                  <a:ext uri="{FF2B5EF4-FFF2-40B4-BE49-F238E27FC236}">
                    <a16:creationId xmlns:a16="http://schemas.microsoft.com/office/drawing/2014/main" id="{BAE9119D-8F2E-A078-4836-503FF5CB146B}"/>
                  </a:ext>
                </a:extLst>
              </p:cNvPr>
              <p:cNvSpPr/>
              <p:nvPr/>
            </p:nvSpPr>
            <p:spPr>
              <a:xfrm rot="5400000">
                <a:off x="2489286" y="-248663"/>
                <a:ext cx="275666" cy="188974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1" name="グループ化 20">
              <a:extLst>
                <a:ext uri="{FF2B5EF4-FFF2-40B4-BE49-F238E27FC236}">
                  <a16:creationId xmlns:a16="http://schemas.microsoft.com/office/drawing/2014/main" id="{2E5C97E0-95BA-2E20-7F71-59FDB39C1059}"/>
                </a:ext>
              </a:extLst>
            </p:cNvPr>
            <p:cNvGrpSpPr/>
            <p:nvPr/>
          </p:nvGrpSpPr>
          <p:grpSpPr>
            <a:xfrm>
              <a:off x="816556" y="3697276"/>
              <a:ext cx="1704260" cy="475199"/>
              <a:chOff x="1017346" y="-391775"/>
              <a:chExt cx="1704260" cy="475199"/>
            </a:xfrm>
          </p:grpSpPr>
          <p:grpSp>
            <p:nvGrpSpPr>
              <p:cNvPr id="27" name="グループ化 26">
                <a:extLst>
                  <a:ext uri="{FF2B5EF4-FFF2-40B4-BE49-F238E27FC236}">
                    <a16:creationId xmlns:a16="http://schemas.microsoft.com/office/drawing/2014/main" id="{AC71B392-A8D9-CD63-0D05-8CE7678464A0}"/>
                  </a:ext>
                </a:extLst>
              </p:cNvPr>
              <p:cNvGrpSpPr/>
              <p:nvPr/>
            </p:nvGrpSpPr>
            <p:grpSpPr>
              <a:xfrm>
                <a:off x="1017346" y="-391775"/>
                <a:ext cx="1578509" cy="475199"/>
                <a:chOff x="-851918" y="1088727"/>
                <a:chExt cx="1264863" cy="380778"/>
              </a:xfrm>
            </p:grpSpPr>
            <p:sp>
              <p:nvSpPr>
                <p:cNvPr id="29" name="正方形/長方形 28">
                  <a:extLst>
                    <a:ext uri="{FF2B5EF4-FFF2-40B4-BE49-F238E27FC236}">
                      <a16:creationId xmlns:a16="http://schemas.microsoft.com/office/drawing/2014/main" id="{347FE35B-DA90-6063-5CEE-206A0FFCCC1A}"/>
                    </a:ext>
                  </a:extLst>
                </p:cNvPr>
                <p:cNvSpPr/>
                <p:nvPr/>
              </p:nvSpPr>
              <p:spPr>
                <a:xfrm>
                  <a:off x="-851918" y="1088727"/>
                  <a:ext cx="1097598" cy="380778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E9452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ja-JP" altLang="en-US" sz="2000" b="1" dirty="0">
                      <a:solidFill>
                        <a:srgbClr val="E94520"/>
                      </a:solidFill>
                      <a:latin typeface="+mn-ea"/>
                    </a:rPr>
                    <a:t>４時間目</a:t>
                  </a:r>
                </a:p>
              </p:txBody>
            </p:sp>
            <p:sp>
              <p:nvSpPr>
                <p:cNvPr id="30" name="二等辺三角形 29">
                  <a:extLst>
                    <a:ext uri="{FF2B5EF4-FFF2-40B4-BE49-F238E27FC236}">
                      <a16:creationId xmlns:a16="http://schemas.microsoft.com/office/drawing/2014/main" id="{59FF45D2-0C95-F647-6F15-E53203DFC12D}"/>
                    </a:ext>
                  </a:extLst>
                </p:cNvPr>
                <p:cNvSpPr/>
                <p:nvPr/>
              </p:nvSpPr>
              <p:spPr>
                <a:xfrm rot="5400000">
                  <a:off x="226787" y="1203993"/>
                  <a:ext cx="220892" cy="151425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28" name="二等辺三角形 27">
                <a:extLst>
                  <a:ext uri="{FF2B5EF4-FFF2-40B4-BE49-F238E27FC236}">
                    <a16:creationId xmlns:a16="http://schemas.microsoft.com/office/drawing/2014/main" id="{9C068914-95A6-D97C-6420-FF85394F2E00}"/>
                  </a:ext>
                </a:extLst>
              </p:cNvPr>
              <p:cNvSpPr/>
              <p:nvPr/>
            </p:nvSpPr>
            <p:spPr>
              <a:xfrm rot="5400000">
                <a:off x="2489286" y="-248663"/>
                <a:ext cx="275666" cy="188974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2" name="グループ化 21">
              <a:extLst>
                <a:ext uri="{FF2B5EF4-FFF2-40B4-BE49-F238E27FC236}">
                  <a16:creationId xmlns:a16="http://schemas.microsoft.com/office/drawing/2014/main" id="{71600ABF-E1C0-C879-30A9-7ADB438BC782}"/>
                </a:ext>
              </a:extLst>
            </p:cNvPr>
            <p:cNvGrpSpPr/>
            <p:nvPr/>
          </p:nvGrpSpPr>
          <p:grpSpPr>
            <a:xfrm>
              <a:off x="816556" y="2130770"/>
              <a:ext cx="1704260" cy="475199"/>
              <a:chOff x="1017346" y="-391775"/>
              <a:chExt cx="1704260" cy="475199"/>
            </a:xfrm>
          </p:grpSpPr>
          <p:grpSp>
            <p:nvGrpSpPr>
              <p:cNvPr id="23" name="グループ化 22">
                <a:extLst>
                  <a:ext uri="{FF2B5EF4-FFF2-40B4-BE49-F238E27FC236}">
                    <a16:creationId xmlns:a16="http://schemas.microsoft.com/office/drawing/2014/main" id="{0A740D30-D692-1F2C-9109-332D89C22A68}"/>
                  </a:ext>
                </a:extLst>
              </p:cNvPr>
              <p:cNvGrpSpPr/>
              <p:nvPr/>
            </p:nvGrpSpPr>
            <p:grpSpPr>
              <a:xfrm>
                <a:off x="1017346" y="-391775"/>
                <a:ext cx="1578509" cy="475199"/>
                <a:chOff x="-851918" y="1088727"/>
                <a:chExt cx="1264863" cy="380778"/>
              </a:xfrm>
            </p:grpSpPr>
            <p:sp>
              <p:nvSpPr>
                <p:cNvPr id="25" name="正方形/長方形 24">
                  <a:extLst>
                    <a:ext uri="{FF2B5EF4-FFF2-40B4-BE49-F238E27FC236}">
                      <a16:creationId xmlns:a16="http://schemas.microsoft.com/office/drawing/2014/main" id="{3715A88E-2743-D889-E4BC-F002CB6597F8}"/>
                    </a:ext>
                  </a:extLst>
                </p:cNvPr>
                <p:cNvSpPr/>
                <p:nvPr/>
              </p:nvSpPr>
              <p:spPr>
                <a:xfrm>
                  <a:off x="-851918" y="1088727"/>
                  <a:ext cx="1097598" cy="380778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ja-JP" altLang="en-US" sz="20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ea"/>
                    </a:rPr>
                    <a:t>２時間目</a:t>
                  </a:r>
                </a:p>
              </p:txBody>
            </p:sp>
            <p:sp>
              <p:nvSpPr>
                <p:cNvPr id="26" name="二等辺三角形 25">
                  <a:extLst>
                    <a:ext uri="{FF2B5EF4-FFF2-40B4-BE49-F238E27FC236}">
                      <a16:creationId xmlns:a16="http://schemas.microsoft.com/office/drawing/2014/main" id="{2087C0C9-0D5A-0D73-10F0-11EFCA0482E8}"/>
                    </a:ext>
                  </a:extLst>
                </p:cNvPr>
                <p:cNvSpPr/>
                <p:nvPr/>
              </p:nvSpPr>
              <p:spPr>
                <a:xfrm rot="5400000">
                  <a:off x="226787" y="1203993"/>
                  <a:ext cx="220892" cy="151425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24" name="二等辺三角形 23">
                <a:extLst>
                  <a:ext uri="{FF2B5EF4-FFF2-40B4-BE49-F238E27FC236}">
                    <a16:creationId xmlns:a16="http://schemas.microsoft.com/office/drawing/2014/main" id="{12FC3E21-5D08-1FA9-3B5D-80276AC673DC}"/>
                  </a:ext>
                </a:extLst>
              </p:cNvPr>
              <p:cNvSpPr/>
              <p:nvPr/>
            </p:nvSpPr>
            <p:spPr>
              <a:xfrm rot="5400000">
                <a:off x="2489286" y="-248663"/>
                <a:ext cx="275666" cy="188974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522886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B62ACF-8D34-53B9-3519-368AC3F70C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B7C274C-5C27-EFB4-C8C4-4F5510387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692" y="353962"/>
            <a:ext cx="11488616" cy="588227"/>
          </a:xfrm>
        </p:spPr>
        <p:txBody>
          <a:bodyPr/>
          <a:lstStyle/>
          <a:p>
            <a:r>
              <a:rPr lang="ja-JP" altLang="en-US" dirty="0">
                <a:latin typeface="MS PGothic" panose="020B0600070205080204" pitchFamily="34" charset="-128"/>
                <a:ea typeface="MS PGothic" panose="020B0600070205080204" pitchFamily="34" charset="-128"/>
              </a:rPr>
              <a:t>ワーク </a:t>
            </a:r>
            <a:r>
              <a:rPr lang="en-US" altLang="ja-JP" dirty="0">
                <a:latin typeface="MS PGothic" panose="020B0600070205080204" pitchFamily="34" charset="-128"/>
                <a:ea typeface="MS PGothic" panose="020B0600070205080204" pitchFamily="34" charset="-128"/>
              </a:rPr>
              <a:t>[3] </a:t>
            </a:r>
            <a:r>
              <a:rPr lang="ja-JP" altLang="en-US">
                <a:latin typeface="MS PGothic" panose="020B0600070205080204" pitchFamily="34" charset="-128"/>
                <a:ea typeface="MS PGothic" panose="020B0600070205080204" pitchFamily="34" charset="-128"/>
              </a:rPr>
              <a:t>ビジネスプラン全体を見直す</a:t>
            </a:r>
            <a:r>
              <a:rPr lang="en-US" altLang="ja-JP" dirty="0">
                <a:latin typeface="MS PGothic" panose="020B0600070205080204" pitchFamily="34" charset="-128"/>
                <a:ea typeface="MS PGothic" panose="020B0600070205080204" pitchFamily="34" charset="-128"/>
              </a:rPr>
              <a:t> (10</a:t>
            </a:r>
            <a:r>
              <a:rPr lang="ja-JP" altLang="en-US">
                <a:latin typeface="MS PGothic" panose="020B0600070205080204" pitchFamily="34" charset="-128"/>
                <a:ea typeface="MS PGothic" panose="020B0600070205080204" pitchFamily="34" charset="-128"/>
              </a:rPr>
              <a:t>分</a:t>
            </a:r>
            <a:r>
              <a:rPr lang="en-US" altLang="ja-JP" dirty="0">
                <a:latin typeface="MS PGothic" panose="020B0600070205080204" pitchFamily="34" charset="-128"/>
                <a:ea typeface="MS PGothic" panose="020B0600070205080204" pitchFamily="34" charset="-128"/>
              </a:rPr>
              <a:t>) </a:t>
            </a:r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26D1FB6-096B-9B35-55F2-D93854D46F4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51831" y="1440000"/>
            <a:ext cx="6113343" cy="4320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18BEA56D-37AD-05B1-33B2-8848C1DE2142}"/>
              </a:ext>
            </a:extLst>
          </p:cNvPr>
          <p:cNvSpPr/>
          <p:nvPr/>
        </p:nvSpPr>
        <p:spPr>
          <a:xfrm>
            <a:off x="1054249" y="2829262"/>
            <a:ext cx="5708150" cy="27263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A20E031-724E-7568-535A-62E8BED497DE}"/>
              </a:ext>
            </a:extLst>
          </p:cNvPr>
          <p:cNvSpPr txBox="1"/>
          <p:nvPr/>
        </p:nvSpPr>
        <p:spPr>
          <a:xfrm>
            <a:off x="7605656" y="2127722"/>
            <a:ext cx="374506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ビジネスプランシート</a:t>
            </a:r>
            <a:endParaRPr kumimoji="1" lang="en-US" altLang="ja-JP" sz="2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S PGothic" panose="020B0600070205080204" pitchFamily="34" charset="-128"/>
              <a:ea typeface="MS PGothic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80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全体</a:t>
            </a:r>
            <a:r>
              <a:rPr kumimoji="1" lang="ja-JP" altLang="en-US" sz="28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を見直す。</a:t>
            </a:r>
            <a:endParaRPr kumimoji="1" lang="ja-JP" altLang="en-US" sz="2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S PGothic" panose="020B0600070205080204" pitchFamily="34" charset="-128"/>
              <a:ea typeface="MS PGothic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S PGothic" panose="020B0600070205080204" pitchFamily="34" charset="-128"/>
              <a:ea typeface="MS PGothic" panose="020B0600070205080204" pitchFamily="34" charset="-128"/>
              <a:cs typeface="+mn-cs"/>
            </a:endParaRPr>
          </a:p>
          <a:p>
            <a:pPr>
              <a:defRPr/>
            </a:pPr>
            <a:r>
              <a:rPr kumimoji="1" lang="en-US" altLang="ja-JP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※</a:t>
            </a:r>
            <a:r>
              <a:rPr kumimoji="1" lang="ja-JP" alt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チームで発表者を決定する。</a:t>
            </a:r>
          </a:p>
          <a:p>
            <a:pPr>
              <a:defRPr/>
            </a:pPr>
            <a:endParaRPr kumimoji="1" lang="ja-JP" altLang="en-US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S PGothic" panose="020B0600070205080204" pitchFamily="34" charset="-128"/>
              <a:ea typeface="MS PGothic" panose="020B0600070205080204" pitchFamily="34" charset="-128"/>
              <a:cs typeface="+mn-cs"/>
            </a:endParaRPr>
          </a:p>
          <a:p>
            <a:pPr>
              <a:defRPr/>
            </a:pPr>
            <a:r>
              <a:rPr kumimoji="1" lang="en-US" altLang="ja-JP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(</a:t>
            </a:r>
            <a:r>
              <a:rPr kumimoji="1" lang="ja-JP" alt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例</a:t>
            </a:r>
            <a:r>
              <a:rPr kumimoji="1" lang="en-US" altLang="ja-JP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) </a:t>
            </a:r>
            <a:r>
              <a:rPr kumimoji="1" lang="ja-JP" alt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代表者</a:t>
            </a:r>
            <a:r>
              <a:rPr kumimoji="1" lang="en-US" altLang="ja-JP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1</a:t>
            </a:r>
            <a:r>
              <a:rPr kumimoji="1" lang="ja-JP" alt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名が発表する</a:t>
            </a:r>
          </a:p>
          <a:p>
            <a:pPr>
              <a:defRPr/>
            </a:pPr>
            <a:r>
              <a:rPr kumimoji="1" lang="en-US" altLang="ja-JP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(</a:t>
            </a:r>
            <a:r>
              <a:rPr kumimoji="1" lang="ja-JP" alt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例</a:t>
            </a:r>
            <a:r>
              <a:rPr kumimoji="1" lang="en-US" altLang="ja-JP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) </a:t>
            </a:r>
            <a:r>
              <a:rPr kumimoji="1" lang="ja-JP" alt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チームで分担して発表する</a:t>
            </a:r>
          </a:p>
        </p:txBody>
      </p:sp>
    </p:spTree>
    <p:extLst>
      <p:ext uri="{BB962C8B-B14F-4D97-AF65-F5344CB8AC3E}">
        <p14:creationId xmlns:p14="http://schemas.microsoft.com/office/powerpoint/2010/main" val="41986365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C2489E-C7FF-B715-9ACC-65DD1B919C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49A9717C-D45A-1001-A6C2-54E8037180C6}"/>
              </a:ext>
            </a:extLst>
          </p:cNvPr>
          <p:cNvGrpSpPr/>
          <p:nvPr/>
        </p:nvGrpSpPr>
        <p:grpSpPr>
          <a:xfrm>
            <a:off x="3042888" y="1119672"/>
            <a:ext cx="2129353" cy="648000"/>
            <a:chOff x="3447535" y="814871"/>
            <a:chExt cx="2129353" cy="648000"/>
          </a:xfrm>
        </p:grpSpPr>
        <p:sp>
          <p:nvSpPr>
            <p:cNvPr id="16" name="四角形: 角を丸くする 15">
              <a:extLst>
                <a:ext uri="{FF2B5EF4-FFF2-40B4-BE49-F238E27FC236}">
                  <a16:creationId xmlns:a16="http://schemas.microsoft.com/office/drawing/2014/main" id="{D37B5EE7-DA0B-9DE9-74BE-912B83BF5E00}"/>
                </a:ext>
              </a:extLst>
            </p:cNvPr>
            <p:cNvSpPr/>
            <p:nvPr/>
          </p:nvSpPr>
          <p:spPr>
            <a:xfrm>
              <a:off x="3447535" y="814871"/>
              <a:ext cx="2129353" cy="648000"/>
            </a:xfrm>
            <a:prstGeom prst="roundRect">
              <a:avLst>
                <a:gd name="adj" fmla="val 50000"/>
              </a:avLst>
            </a:prstGeom>
            <a:solidFill>
              <a:srgbClr val="E9452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72000" rtlCol="0" anchor="ctr"/>
            <a:lstStyle/>
            <a:p>
              <a:pPr lvl="1" algn="ctr"/>
              <a:r>
                <a:rPr lang="ja-JP" altLang="en-US" sz="2400" b="1" dirty="0">
                  <a:solidFill>
                    <a:schemeClr val="bg1"/>
                  </a:solidFill>
                  <a:latin typeface="MS PGothic" panose="020B0600070205080204" pitchFamily="34" charset="-128"/>
                  <a:ea typeface="MS PGothic" panose="020B0600070205080204" pitchFamily="34" charset="-128"/>
                </a:rPr>
                <a:t>目安</a:t>
              </a:r>
              <a:r>
                <a:rPr lang="en-US" altLang="ja-JP" sz="2400" b="1" dirty="0">
                  <a:solidFill>
                    <a:schemeClr val="bg1"/>
                  </a:solidFill>
                  <a:latin typeface="MS PGothic" panose="020B0600070205080204" pitchFamily="34" charset="-128"/>
                  <a:ea typeface="MS PGothic" panose="020B0600070205080204" pitchFamily="34" charset="-128"/>
                </a:rPr>
                <a:t>5</a:t>
              </a:r>
              <a:r>
                <a:rPr lang="ja-JP" altLang="en-US" sz="2400" b="1" dirty="0">
                  <a:solidFill>
                    <a:schemeClr val="bg1"/>
                  </a:solidFill>
                  <a:latin typeface="MS PGothic" panose="020B0600070205080204" pitchFamily="34" charset="-128"/>
                  <a:ea typeface="MS PGothic" panose="020B0600070205080204" pitchFamily="34" charset="-128"/>
                </a:rPr>
                <a:t>分</a:t>
              </a:r>
            </a:p>
          </p:txBody>
        </p:sp>
        <p:pic>
          <p:nvPicPr>
            <p:cNvPr id="17" name="グラフィックス 16" descr="砂時計: 終了 単色塗りつぶし">
              <a:extLst>
                <a:ext uri="{FF2B5EF4-FFF2-40B4-BE49-F238E27FC236}">
                  <a16:creationId xmlns:a16="http://schemas.microsoft.com/office/drawing/2014/main" id="{3B5664A7-89F0-48D6-CF30-09B74E611A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597941" y="870229"/>
              <a:ext cx="550798" cy="550798"/>
            </a:xfrm>
            <a:prstGeom prst="rect">
              <a:avLst/>
            </a:prstGeom>
          </p:spPr>
        </p:pic>
      </p:grp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8ECDDC3D-599B-23FD-BBC1-88DA071CF327}"/>
              </a:ext>
            </a:extLst>
          </p:cNvPr>
          <p:cNvGrpSpPr/>
          <p:nvPr/>
        </p:nvGrpSpPr>
        <p:grpSpPr>
          <a:xfrm>
            <a:off x="609602" y="1119672"/>
            <a:ext cx="2304000" cy="648000"/>
            <a:chOff x="609602" y="1119672"/>
            <a:chExt cx="2304000" cy="648000"/>
          </a:xfrm>
        </p:grpSpPr>
        <p:sp>
          <p:nvSpPr>
            <p:cNvPr id="19" name="四角形: 角を丸くする 18">
              <a:extLst>
                <a:ext uri="{FF2B5EF4-FFF2-40B4-BE49-F238E27FC236}">
                  <a16:creationId xmlns:a16="http://schemas.microsoft.com/office/drawing/2014/main" id="{E63DE3B7-B0AC-2262-7BD4-6E94C8A29058}"/>
                </a:ext>
              </a:extLst>
            </p:cNvPr>
            <p:cNvSpPr/>
            <p:nvPr/>
          </p:nvSpPr>
          <p:spPr>
            <a:xfrm>
              <a:off x="609602" y="1119672"/>
              <a:ext cx="2304000" cy="648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72000" rtlCol="0" anchor="ctr"/>
            <a:lstStyle/>
            <a:p>
              <a:pPr marL="549275" lvl="1" algn="ctr"/>
              <a:r>
                <a:rPr lang="ja-JP" altLang="en-US" sz="2400" b="1" dirty="0">
                  <a:solidFill>
                    <a:schemeClr val="bg1"/>
                  </a:solidFill>
                  <a:latin typeface="MS PGothic" panose="020B0600070205080204" pitchFamily="34" charset="-128"/>
                  <a:ea typeface="MS PGothic" panose="020B0600070205080204" pitchFamily="34" charset="-128"/>
                </a:rPr>
                <a:t>まとめ</a:t>
              </a:r>
              <a:endParaRPr lang="en-US" altLang="ja-JP" sz="2400" b="1" dirty="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EBDDE12D-E2BC-70B4-E70B-3CFA9E62E0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alphaModFix/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3" r="1132"/>
            <a:stretch/>
          </p:blipFill>
          <p:spPr>
            <a:xfrm>
              <a:off x="878488" y="1196848"/>
              <a:ext cx="498367" cy="507161"/>
            </a:xfrm>
            <a:prstGeom prst="rect">
              <a:avLst/>
            </a:prstGeom>
          </p:spPr>
        </p:pic>
      </p:grp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9C8C0D8B-A3A1-9F4C-2659-AA8D2CB989C4}"/>
              </a:ext>
            </a:extLst>
          </p:cNvPr>
          <p:cNvSpPr/>
          <p:nvPr/>
        </p:nvSpPr>
        <p:spPr>
          <a:xfrm>
            <a:off x="550983" y="2247194"/>
            <a:ext cx="11078310" cy="2376000"/>
          </a:xfrm>
          <a:prstGeom prst="rect">
            <a:avLst/>
          </a:prstGeom>
          <a:solidFill>
            <a:schemeClr val="bg1"/>
          </a:solidFill>
          <a:ln>
            <a:solidFill>
              <a:srgbClr val="E94520"/>
            </a:solidFill>
          </a:ln>
          <a:effectLst>
            <a:outerShdw dist="241300" dir="2700000" algn="tl" rotWithShape="0">
              <a:srgbClr val="E94520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j-cs"/>
              </a:rPr>
              <a:t>授業のまとめ</a:t>
            </a:r>
          </a:p>
        </p:txBody>
      </p:sp>
    </p:spTree>
    <p:extLst>
      <p:ext uri="{BB962C8B-B14F-4D97-AF65-F5344CB8AC3E}">
        <p14:creationId xmlns:p14="http://schemas.microsoft.com/office/powerpoint/2010/main" val="26103001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78E5CA-1C3C-B39C-DB77-6317F5B845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5556A6A-83C1-EAC0-7A50-DF51190DB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692" y="353962"/>
            <a:ext cx="11488616" cy="588227"/>
          </a:xfrm>
        </p:spPr>
        <p:txBody>
          <a:bodyPr/>
          <a:lstStyle/>
          <a:p>
            <a:r>
              <a:rPr lang="ja-JP" altLang="en-US" dirty="0">
                <a:latin typeface="MS PGothic" panose="020B0600070205080204" pitchFamily="34" charset="-128"/>
                <a:ea typeface="MS PGothic" panose="020B0600070205080204" pitchFamily="34" charset="-128"/>
              </a:rPr>
              <a:t>授業のまとめ</a:t>
            </a:r>
            <a:endParaRPr kumimoji="1" lang="ja-JP" altLang="en-US" dirty="0"/>
          </a:p>
        </p:txBody>
      </p:sp>
      <p:graphicFrame>
        <p:nvGraphicFramePr>
          <p:cNvPr id="8" name="表 7">
            <a:extLst>
              <a:ext uri="{FF2B5EF4-FFF2-40B4-BE49-F238E27FC236}">
                <a16:creationId xmlns:a16="http://schemas.microsoft.com/office/drawing/2014/main" id="{7086A8AF-A033-0473-7D48-0EF7896A08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9221997"/>
              </p:ext>
            </p:extLst>
          </p:nvPr>
        </p:nvGraphicFramePr>
        <p:xfrm>
          <a:off x="1043354" y="1723692"/>
          <a:ext cx="10105292" cy="3484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1323">
                  <a:extLst>
                    <a:ext uri="{9D8B030D-6E8A-4147-A177-3AD203B41FA5}">
                      <a16:colId xmlns:a16="http://schemas.microsoft.com/office/drawing/2014/main" val="2199603475"/>
                    </a:ext>
                  </a:extLst>
                </a:gridCol>
                <a:gridCol w="9483969">
                  <a:extLst>
                    <a:ext uri="{9D8B030D-6E8A-4147-A177-3AD203B41FA5}">
                      <a16:colId xmlns:a16="http://schemas.microsoft.com/office/drawing/2014/main" val="3329428891"/>
                    </a:ext>
                  </a:extLst>
                </a:gridCol>
              </a:tblGrid>
              <a:tr h="1260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ja-JP" sz="2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S PGothic" panose="020B0600070205080204" pitchFamily="34" charset="-128"/>
                          <a:ea typeface="MS PGothic" panose="020B0600070205080204" pitchFamily="34" charset="-128"/>
                          <a:cs typeface="+mn-cs"/>
                        </a:rPr>
                        <a:t>①</a:t>
                      </a:r>
                      <a:endParaRPr kumimoji="1" lang="ja-JP" altLang="en-US" sz="2400" b="1" i="0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MS PGothic" panose="020B0600070205080204" pitchFamily="34" charset="-128"/>
                        <a:ea typeface="MS PGothic" panose="020B0600070205080204" pitchFamily="34" charset="-128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E9452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ja-JP" altLang="en-US" sz="2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S PGothic" panose="020B0600070205080204" pitchFamily="34" charset="-128"/>
                          <a:ea typeface="MS PGothic" panose="020B0600070205080204" pitchFamily="34" charset="-128"/>
                          <a:cs typeface="+mn-cs"/>
                        </a:rPr>
                        <a:t>先行事例調査は</a:t>
                      </a:r>
                      <a:r>
                        <a:rPr kumimoji="0" lang="ja-JP" altLang="en-US" sz="24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S PGothic" panose="020B0600070205080204" pitchFamily="34" charset="-128"/>
                          <a:ea typeface="MS PGothic" panose="020B0600070205080204" pitchFamily="34" charset="-128"/>
                          <a:cs typeface="+mn-cs"/>
                        </a:rPr>
                        <a:t>、類似商品・サービス</a:t>
                      </a:r>
                      <a:r>
                        <a:rPr kumimoji="0" lang="ja-JP" altLang="en-US" sz="2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S PGothic" panose="020B0600070205080204" pitchFamily="34" charset="-128"/>
                          <a:ea typeface="MS PGothic" panose="020B0600070205080204" pitchFamily="34" charset="-128"/>
                          <a:cs typeface="+mn-cs"/>
                        </a:rPr>
                        <a:t>について調査を行い、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ja-JP" altLang="en-US" sz="2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S PGothic" panose="020B0600070205080204" pitchFamily="34" charset="-128"/>
                          <a:ea typeface="MS PGothic" panose="020B0600070205080204" pitchFamily="34" charset="-128"/>
                          <a:cs typeface="+mn-cs"/>
                        </a:rPr>
                        <a:t>自分のビジネスプランとの比較や違いの分析を行うために重要。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E9452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6064614"/>
                  </a:ext>
                </a:extLst>
              </a:tr>
              <a:tr h="1260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ja-JP" sz="2400" b="1" kern="0" dirty="0">
                          <a:solidFill>
                            <a:prstClr val="black"/>
                          </a:solidFill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②</a:t>
                      </a:r>
                      <a:endParaRPr kumimoji="0" lang="en-US" altLang="ja-JP" sz="2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S PGothic" panose="020B0600070205080204" pitchFamily="34" charset="-128"/>
                        <a:ea typeface="MS PGothic" panose="020B0600070205080204" pitchFamily="34" charset="-128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9452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452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ja-JP" altLang="en-US" sz="2400" b="1" kern="0">
                          <a:solidFill>
                            <a:prstClr val="black"/>
                          </a:solidFill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類似商品・サービス</a:t>
                      </a:r>
                      <a:r>
                        <a:rPr kumimoji="0" lang="ja-JP" altLang="en-US" sz="2400" b="1" kern="0" dirty="0">
                          <a:solidFill>
                            <a:prstClr val="black"/>
                          </a:solidFill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との差別化について検討し 、ビジネスプランを</a:t>
                      </a:r>
                      <a:endParaRPr kumimoji="0" lang="en-US" altLang="ja-JP" sz="2400" b="1" kern="0" dirty="0">
                        <a:solidFill>
                          <a:prstClr val="black"/>
                        </a:solidFill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ja-JP" altLang="en-US" sz="2400" b="1" kern="0">
                          <a:solidFill>
                            <a:prstClr val="black"/>
                          </a:solidFill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改善</a:t>
                      </a:r>
                      <a:r>
                        <a:rPr kumimoji="0" lang="ja-JP" altLang="en-US" sz="2400" b="1" kern="0" dirty="0">
                          <a:solidFill>
                            <a:prstClr val="black"/>
                          </a:solidFill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する。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9452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452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19849691"/>
                  </a:ext>
                </a:extLst>
              </a:tr>
              <a:tr h="9649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ja-JP" altLang="en-US" sz="2400" b="1" kern="0" dirty="0">
                          <a:solidFill>
                            <a:prstClr val="black"/>
                          </a:solidFill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③</a:t>
                      </a:r>
                      <a:endParaRPr kumimoji="0" lang="en-US" altLang="ja-JP" sz="2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S PGothic" panose="020B0600070205080204" pitchFamily="34" charset="-128"/>
                        <a:ea typeface="MS PGothic" panose="020B0600070205080204" pitchFamily="34" charset="-128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9452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S PGothic" panose="020B0600070205080204" pitchFamily="34" charset="-128"/>
                          <a:ea typeface="MS PGothic" panose="020B0600070205080204" pitchFamily="34" charset="-128"/>
                          <a:cs typeface="+mn-cs"/>
                        </a:rPr>
                        <a:t>既存商品</a:t>
                      </a:r>
                      <a:r>
                        <a:rPr kumimoji="1" lang="ja-JP" alt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S PGothic" panose="020B0600070205080204" pitchFamily="34" charset="-128"/>
                          <a:ea typeface="MS PGothic" panose="020B0600070205080204" pitchFamily="34" charset="-128"/>
                          <a:cs typeface="+mn-cs"/>
                        </a:rPr>
                        <a:t>・サービスからヒントも得て、発想</a:t>
                      </a:r>
                      <a:r>
                        <a:rPr kumimoji="1" lang="ja-JP" altLang="en-US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S PGothic" panose="020B0600070205080204" pitchFamily="34" charset="-128"/>
                          <a:ea typeface="MS PGothic" panose="020B0600070205080204" pitchFamily="34" charset="-128"/>
                          <a:cs typeface="+mn-cs"/>
                        </a:rPr>
                        <a:t>の枠を広げる</a:t>
                      </a:r>
                      <a:r>
                        <a:rPr kumimoji="1" lang="ja-JP" alt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S PGothic" panose="020B0600070205080204" pitchFamily="34" charset="-128"/>
                          <a:ea typeface="MS PGothic" panose="020B0600070205080204" pitchFamily="34" charset="-128"/>
                          <a:cs typeface="+mn-cs"/>
                        </a:rPr>
                        <a:t>。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9452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806651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55356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348922-49E9-8765-A465-DDD8EE2556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56CCDB7-2584-2ECD-1686-EFB260131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692" y="353962"/>
            <a:ext cx="11488616" cy="588227"/>
          </a:xfrm>
        </p:spPr>
        <p:txBody>
          <a:bodyPr/>
          <a:lstStyle/>
          <a:p>
            <a:r>
              <a:rPr lang="ja-JP" altLang="en-US" sz="2800" dirty="0">
                <a:latin typeface="MS PGothic" panose="020B0600070205080204" pitchFamily="34" charset="-128"/>
                <a:ea typeface="MS PGothic" panose="020B0600070205080204" pitchFamily="34" charset="-128"/>
              </a:rPr>
              <a:t>次回、ビジネスプランを発表する</a:t>
            </a:r>
            <a:endParaRPr kumimoji="1" lang="ja-JP" altLang="en-US" dirty="0"/>
          </a:p>
        </p:txBody>
      </p:sp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2697D872-7E39-0B06-C8E0-B41B74312799}"/>
              </a:ext>
            </a:extLst>
          </p:cNvPr>
          <p:cNvGrpSpPr/>
          <p:nvPr/>
        </p:nvGrpSpPr>
        <p:grpSpPr>
          <a:xfrm>
            <a:off x="816556" y="1724590"/>
            <a:ext cx="10557687" cy="3745012"/>
            <a:chOff x="816556" y="1279116"/>
            <a:chExt cx="10557687" cy="3745012"/>
          </a:xfrm>
        </p:grpSpPr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3E70B7FD-E8ED-3DC9-5518-49382E3729A8}"/>
                </a:ext>
              </a:extLst>
            </p:cNvPr>
            <p:cNvSpPr txBox="1"/>
            <p:nvPr/>
          </p:nvSpPr>
          <p:spPr>
            <a:xfrm>
              <a:off x="2545908" y="1279116"/>
              <a:ext cx="8828335" cy="612000"/>
            </a:xfrm>
            <a:prstGeom prst="rect">
              <a:avLst/>
            </a:prstGeom>
            <a:solidFill>
              <a:srgbClr val="FCE8E8"/>
            </a:solidFill>
            <a:ln>
              <a:noFill/>
            </a:ln>
          </p:spPr>
          <p:txBody>
            <a:bodyPr wrap="square" anchor="ctr">
              <a:noAutofit/>
            </a:bodyPr>
            <a:lstStyle/>
            <a:p>
              <a:pPr>
                <a:defRPr/>
              </a:pPr>
              <a:r>
                <a: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S PGothic" panose="020B0600070205080204" pitchFamily="34" charset="-128"/>
                  <a:ea typeface="MS PGothic" panose="020B0600070205080204" pitchFamily="34" charset="-128"/>
                  <a:cs typeface="+mn-cs"/>
                </a:rPr>
                <a:t>　アントレプレナーシップを知る</a:t>
              </a:r>
              <a:endPara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4E69F492-9184-8513-95C2-55B5D2E545BE}"/>
                </a:ext>
              </a:extLst>
            </p:cNvPr>
            <p:cNvSpPr txBox="1"/>
            <p:nvPr/>
          </p:nvSpPr>
          <p:spPr>
            <a:xfrm>
              <a:off x="2545908" y="2845622"/>
              <a:ext cx="8828335" cy="612000"/>
            </a:xfrm>
            <a:prstGeom prst="rect">
              <a:avLst/>
            </a:prstGeom>
            <a:solidFill>
              <a:srgbClr val="FCE8E8"/>
            </a:solidFill>
            <a:ln>
              <a:noFill/>
            </a:ln>
          </p:spPr>
          <p:txBody>
            <a:bodyPr wrap="square" anchor="ctr">
              <a:noAutofit/>
            </a:bodyPr>
            <a:lstStyle>
              <a:defPPr>
                <a:defRPr lang="ja-JP"/>
              </a:defPPr>
              <a:lvl1pPr>
                <a:defRPr sz="2400" b="1" i="0" u="none" strike="noStrike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S PGothic" panose="020B0600070205080204" pitchFamily="34" charset="-128"/>
                  <a:ea typeface="MS PGothic" panose="020B0600070205080204" pitchFamily="34" charset="-128"/>
                </a:defRPr>
              </a:lvl1pPr>
            </a:lstStyle>
            <a:p>
              <a:r>
                <a:rPr lang="ja-JP" altLang="en-US" dirty="0"/>
                <a:t>　アイデアを検討し、ビジネスプランを考える</a:t>
              </a:r>
            </a:p>
          </p:txBody>
        </p: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EFD4CD74-22E7-67AA-ECD0-52339B05D8F7}"/>
                </a:ext>
              </a:extLst>
            </p:cNvPr>
            <p:cNvSpPr txBox="1"/>
            <p:nvPr/>
          </p:nvSpPr>
          <p:spPr>
            <a:xfrm>
              <a:off x="2545908" y="2062369"/>
              <a:ext cx="8828335" cy="612000"/>
            </a:xfrm>
            <a:prstGeom prst="rect">
              <a:avLst/>
            </a:prstGeom>
            <a:solidFill>
              <a:srgbClr val="FCE8E8"/>
            </a:solidFill>
            <a:ln>
              <a:noFill/>
            </a:ln>
          </p:spPr>
          <p:txBody>
            <a:bodyPr wrap="square" anchor="ctr">
              <a:noAutofit/>
            </a:bodyPr>
            <a:lstStyle>
              <a:defPPr>
                <a:defRPr lang="ja-JP"/>
              </a:defPPr>
              <a:lvl1pPr>
                <a:defRPr sz="2400" b="1" i="0" u="none" strike="noStrike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S PGothic" panose="020B0600070205080204" pitchFamily="34" charset="-128"/>
                  <a:ea typeface="MS PGothic" panose="020B0600070205080204" pitchFamily="34" charset="-128"/>
                </a:defRPr>
              </a:lvl1pPr>
            </a:lstStyle>
            <a:p>
              <a:r>
                <a:rPr lang="ja-JP" altLang="en-US" dirty="0"/>
                <a:t>　世の中のニーズを考える</a:t>
              </a:r>
            </a:p>
          </p:txBody>
        </p:sp>
        <p:sp>
          <p:nvSpPr>
            <p:cNvPr id="3" name="テキスト ボックス 2">
              <a:extLst>
                <a:ext uri="{FF2B5EF4-FFF2-40B4-BE49-F238E27FC236}">
                  <a16:creationId xmlns:a16="http://schemas.microsoft.com/office/drawing/2014/main" id="{01C83CE8-69EB-ABC1-D00C-0E077AE3FA94}"/>
                </a:ext>
              </a:extLst>
            </p:cNvPr>
            <p:cNvSpPr txBox="1"/>
            <p:nvPr/>
          </p:nvSpPr>
          <p:spPr>
            <a:xfrm>
              <a:off x="2545908" y="4412128"/>
              <a:ext cx="8828335" cy="612000"/>
            </a:xfrm>
            <a:prstGeom prst="rect">
              <a:avLst/>
            </a:prstGeom>
            <a:solidFill>
              <a:srgbClr val="E94520"/>
            </a:solidFill>
          </p:spPr>
          <p:txBody>
            <a:bodyPr wrap="square" anchor="ctr">
              <a:noAutofit/>
            </a:bodyPr>
            <a:lstStyle>
              <a:defPPr>
                <a:defRPr lang="ja-JP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400" b="1">
                  <a:solidFill>
                    <a:schemeClr val="bg1"/>
                  </a:solidFill>
                  <a:latin typeface="MS PGothic" panose="020B0600070205080204" pitchFamily="34" charset="-128"/>
                  <a:ea typeface="MS PGothic" panose="020B0600070205080204" pitchFamily="34" charset="-128"/>
                </a:defRPr>
              </a:lvl1pPr>
            </a:lstStyle>
            <a:p>
              <a:r>
                <a:rPr lang="ja-JP" altLang="en-US" dirty="0"/>
                <a:t>　ビジネスプランを発表する</a:t>
              </a:r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02B8CDC1-2CC5-16D3-C771-4FA363B25F83}"/>
                </a:ext>
              </a:extLst>
            </p:cNvPr>
            <p:cNvSpPr txBox="1"/>
            <p:nvPr/>
          </p:nvSpPr>
          <p:spPr>
            <a:xfrm>
              <a:off x="2545908" y="3628875"/>
              <a:ext cx="8828335" cy="612000"/>
            </a:xfrm>
            <a:prstGeom prst="rect">
              <a:avLst/>
            </a:prstGeom>
            <a:solidFill>
              <a:srgbClr val="FCE8E8"/>
            </a:solidFill>
            <a:ln>
              <a:noFill/>
            </a:ln>
          </p:spPr>
          <p:txBody>
            <a:bodyPr wrap="square" anchor="ctr">
              <a:noAutofit/>
            </a:bodyPr>
            <a:lstStyle>
              <a:defPPr>
                <a:defRPr lang="ja-JP"/>
              </a:defPPr>
              <a:lvl1pPr>
                <a:defRPr sz="2400" b="1" i="0" u="none" strike="noStrike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S PGothic" panose="020B0600070205080204" pitchFamily="34" charset="-128"/>
                  <a:ea typeface="MS PGothic" panose="020B0600070205080204" pitchFamily="34" charset="-128"/>
                </a:defRPr>
              </a:lvl1pPr>
            </a:lstStyle>
            <a:p>
              <a:r>
                <a:rPr lang="ja-JP" altLang="en-US" dirty="0"/>
                <a:t>　先行事例調査を実施する</a:t>
              </a:r>
            </a:p>
          </p:txBody>
        </p:sp>
        <p:grpSp>
          <p:nvGrpSpPr>
            <p:cNvPr id="10" name="グループ化 9">
              <a:extLst>
                <a:ext uri="{FF2B5EF4-FFF2-40B4-BE49-F238E27FC236}">
                  <a16:creationId xmlns:a16="http://schemas.microsoft.com/office/drawing/2014/main" id="{A663F86B-442B-7A86-4C88-BD6A78D426BA}"/>
                </a:ext>
              </a:extLst>
            </p:cNvPr>
            <p:cNvGrpSpPr/>
            <p:nvPr/>
          </p:nvGrpSpPr>
          <p:grpSpPr>
            <a:xfrm>
              <a:off x="816556" y="1347517"/>
              <a:ext cx="1704260" cy="475199"/>
              <a:chOff x="1017346" y="-391775"/>
              <a:chExt cx="1704260" cy="475199"/>
            </a:xfrm>
          </p:grpSpPr>
          <p:grpSp>
            <p:nvGrpSpPr>
              <p:cNvPr id="31" name="グループ化 30">
                <a:extLst>
                  <a:ext uri="{FF2B5EF4-FFF2-40B4-BE49-F238E27FC236}">
                    <a16:creationId xmlns:a16="http://schemas.microsoft.com/office/drawing/2014/main" id="{A101D4D5-463C-1B13-EEC3-8C551259696D}"/>
                  </a:ext>
                </a:extLst>
              </p:cNvPr>
              <p:cNvGrpSpPr/>
              <p:nvPr/>
            </p:nvGrpSpPr>
            <p:grpSpPr>
              <a:xfrm>
                <a:off x="1017346" y="-391775"/>
                <a:ext cx="1578509" cy="475199"/>
                <a:chOff x="-851918" y="1088727"/>
                <a:chExt cx="1264863" cy="380778"/>
              </a:xfrm>
            </p:grpSpPr>
            <p:sp>
              <p:nvSpPr>
                <p:cNvPr id="33" name="正方形/長方形 32">
                  <a:extLst>
                    <a:ext uri="{FF2B5EF4-FFF2-40B4-BE49-F238E27FC236}">
                      <a16:creationId xmlns:a16="http://schemas.microsoft.com/office/drawing/2014/main" id="{6444328D-1D81-D7D0-B6BA-FD4E2F7CF64B}"/>
                    </a:ext>
                  </a:extLst>
                </p:cNvPr>
                <p:cNvSpPr/>
                <p:nvPr/>
              </p:nvSpPr>
              <p:spPr>
                <a:xfrm>
                  <a:off x="-851918" y="1088727"/>
                  <a:ext cx="1097598" cy="380778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ja-JP" altLang="en-US" sz="20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ea"/>
                    </a:rPr>
                    <a:t>１</a:t>
                  </a:r>
                  <a:r>
                    <a:rPr kumimoji="1" lang="ja-JP" altLang="en-US" sz="20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ea"/>
                    </a:rPr>
                    <a:t>時間目</a:t>
                  </a:r>
                </a:p>
              </p:txBody>
            </p:sp>
            <p:sp>
              <p:nvSpPr>
                <p:cNvPr id="34" name="二等辺三角形 33">
                  <a:extLst>
                    <a:ext uri="{FF2B5EF4-FFF2-40B4-BE49-F238E27FC236}">
                      <a16:creationId xmlns:a16="http://schemas.microsoft.com/office/drawing/2014/main" id="{F9E58D2A-2AC6-DCB6-DABF-206B075DEE9D}"/>
                    </a:ext>
                  </a:extLst>
                </p:cNvPr>
                <p:cNvSpPr/>
                <p:nvPr/>
              </p:nvSpPr>
              <p:spPr>
                <a:xfrm rot="5400000">
                  <a:off x="226787" y="1203993"/>
                  <a:ext cx="220892" cy="151425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32" name="二等辺三角形 31">
                <a:extLst>
                  <a:ext uri="{FF2B5EF4-FFF2-40B4-BE49-F238E27FC236}">
                    <a16:creationId xmlns:a16="http://schemas.microsoft.com/office/drawing/2014/main" id="{D2013303-92B7-DB8D-78CC-96D12E6138FF}"/>
                  </a:ext>
                </a:extLst>
              </p:cNvPr>
              <p:cNvSpPr/>
              <p:nvPr/>
            </p:nvSpPr>
            <p:spPr>
              <a:xfrm rot="5400000">
                <a:off x="2489286" y="-248663"/>
                <a:ext cx="275666" cy="188974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3D34C8A4-ACBF-0A94-C856-BAECA930AA53}"/>
                </a:ext>
              </a:extLst>
            </p:cNvPr>
            <p:cNvGrpSpPr/>
            <p:nvPr/>
          </p:nvGrpSpPr>
          <p:grpSpPr>
            <a:xfrm>
              <a:off x="816556" y="4480529"/>
              <a:ext cx="1704260" cy="475199"/>
              <a:chOff x="1017346" y="-391775"/>
              <a:chExt cx="1704260" cy="475199"/>
            </a:xfrm>
          </p:grpSpPr>
          <p:grpSp>
            <p:nvGrpSpPr>
              <p:cNvPr id="27" name="グループ化 26">
                <a:extLst>
                  <a:ext uri="{FF2B5EF4-FFF2-40B4-BE49-F238E27FC236}">
                    <a16:creationId xmlns:a16="http://schemas.microsoft.com/office/drawing/2014/main" id="{832549AB-CCC9-95B4-4D41-63B0050B1FD5}"/>
                  </a:ext>
                </a:extLst>
              </p:cNvPr>
              <p:cNvGrpSpPr/>
              <p:nvPr/>
            </p:nvGrpSpPr>
            <p:grpSpPr>
              <a:xfrm>
                <a:off x="1017346" y="-391775"/>
                <a:ext cx="1578509" cy="475199"/>
                <a:chOff x="-851918" y="1088727"/>
                <a:chExt cx="1264863" cy="380778"/>
              </a:xfrm>
            </p:grpSpPr>
            <p:sp>
              <p:nvSpPr>
                <p:cNvPr id="29" name="正方形/長方形 28">
                  <a:extLst>
                    <a:ext uri="{FF2B5EF4-FFF2-40B4-BE49-F238E27FC236}">
                      <a16:creationId xmlns:a16="http://schemas.microsoft.com/office/drawing/2014/main" id="{EAEB9661-9CF7-4F41-9BE3-FCFF1A07739A}"/>
                    </a:ext>
                  </a:extLst>
                </p:cNvPr>
                <p:cNvSpPr/>
                <p:nvPr/>
              </p:nvSpPr>
              <p:spPr>
                <a:xfrm>
                  <a:off x="-851918" y="1088727"/>
                  <a:ext cx="1097598" cy="380778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E9452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ja-JP" altLang="en-US" sz="2000" b="1" dirty="0">
                      <a:solidFill>
                        <a:srgbClr val="E94520"/>
                      </a:solidFill>
                      <a:latin typeface="+mn-ea"/>
                    </a:rPr>
                    <a:t>５時間目</a:t>
                  </a:r>
                </a:p>
              </p:txBody>
            </p:sp>
            <p:sp>
              <p:nvSpPr>
                <p:cNvPr id="30" name="二等辺三角形 29">
                  <a:extLst>
                    <a:ext uri="{FF2B5EF4-FFF2-40B4-BE49-F238E27FC236}">
                      <a16:creationId xmlns:a16="http://schemas.microsoft.com/office/drawing/2014/main" id="{25EF7EB2-F273-F14F-A611-1FD3C7D5EC7A}"/>
                    </a:ext>
                  </a:extLst>
                </p:cNvPr>
                <p:cNvSpPr/>
                <p:nvPr/>
              </p:nvSpPr>
              <p:spPr>
                <a:xfrm rot="5400000">
                  <a:off x="226787" y="1203993"/>
                  <a:ext cx="220892" cy="151425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28" name="二等辺三角形 27">
                <a:extLst>
                  <a:ext uri="{FF2B5EF4-FFF2-40B4-BE49-F238E27FC236}">
                    <a16:creationId xmlns:a16="http://schemas.microsoft.com/office/drawing/2014/main" id="{4A90D8EE-139B-458D-DD4A-34DECD126A33}"/>
                  </a:ext>
                </a:extLst>
              </p:cNvPr>
              <p:cNvSpPr/>
              <p:nvPr/>
            </p:nvSpPr>
            <p:spPr>
              <a:xfrm rot="5400000">
                <a:off x="2489286" y="-248663"/>
                <a:ext cx="275666" cy="188974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212923F8-D5AE-8134-1EBE-7CF9CABE0ECC}"/>
                </a:ext>
              </a:extLst>
            </p:cNvPr>
            <p:cNvGrpSpPr/>
            <p:nvPr/>
          </p:nvGrpSpPr>
          <p:grpSpPr>
            <a:xfrm>
              <a:off x="816556" y="2914023"/>
              <a:ext cx="1704260" cy="475199"/>
              <a:chOff x="1017346" y="-391775"/>
              <a:chExt cx="1704260" cy="475199"/>
            </a:xfrm>
          </p:grpSpPr>
          <p:grpSp>
            <p:nvGrpSpPr>
              <p:cNvPr id="23" name="グループ化 22">
                <a:extLst>
                  <a:ext uri="{FF2B5EF4-FFF2-40B4-BE49-F238E27FC236}">
                    <a16:creationId xmlns:a16="http://schemas.microsoft.com/office/drawing/2014/main" id="{4146E837-33CF-0F56-6AA4-918F85E6537D}"/>
                  </a:ext>
                </a:extLst>
              </p:cNvPr>
              <p:cNvGrpSpPr/>
              <p:nvPr/>
            </p:nvGrpSpPr>
            <p:grpSpPr>
              <a:xfrm>
                <a:off x="1017346" y="-391775"/>
                <a:ext cx="1578509" cy="475199"/>
                <a:chOff x="-851918" y="1088727"/>
                <a:chExt cx="1264863" cy="380778"/>
              </a:xfrm>
            </p:grpSpPr>
            <p:sp>
              <p:nvSpPr>
                <p:cNvPr id="25" name="正方形/長方形 24">
                  <a:extLst>
                    <a:ext uri="{FF2B5EF4-FFF2-40B4-BE49-F238E27FC236}">
                      <a16:creationId xmlns:a16="http://schemas.microsoft.com/office/drawing/2014/main" id="{761A8C2D-E619-01E7-F7E1-933336C0CBEC}"/>
                    </a:ext>
                  </a:extLst>
                </p:cNvPr>
                <p:cNvSpPr/>
                <p:nvPr/>
              </p:nvSpPr>
              <p:spPr>
                <a:xfrm>
                  <a:off x="-851918" y="1088727"/>
                  <a:ext cx="1097598" cy="380778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ja-JP" altLang="en-US" sz="20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ea"/>
                    </a:rPr>
                    <a:t>３時間目</a:t>
                  </a:r>
                </a:p>
              </p:txBody>
            </p:sp>
            <p:sp>
              <p:nvSpPr>
                <p:cNvPr id="26" name="二等辺三角形 25">
                  <a:extLst>
                    <a:ext uri="{FF2B5EF4-FFF2-40B4-BE49-F238E27FC236}">
                      <a16:creationId xmlns:a16="http://schemas.microsoft.com/office/drawing/2014/main" id="{7D93D1BC-A0FF-86AF-897C-2C7BEA91C73B}"/>
                    </a:ext>
                  </a:extLst>
                </p:cNvPr>
                <p:cNvSpPr/>
                <p:nvPr/>
              </p:nvSpPr>
              <p:spPr>
                <a:xfrm rot="5400000">
                  <a:off x="226787" y="1203993"/>
                  <a:ext cx="220892" cy="151425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24" name="二等辺三角形 23">
                <a:extLst>
                  <a:ext uri="{FF2B5EF4-FFF2-40B4-BE49-F238E27FC236}">
                    <a16:creationId xmlns:a16="http://schemas.microsoft.com/office/drawing/2014/main" id="{51CEAEC0-CBA8-B961-AD12-7D5C49AD50D5}"/>
                  </a:ext>
                </a:extLst>
              </p:cNvPr>
              <p:cNvSpPr/>
              <p:nvPr/>
            </p:nvSpPr>
            <p:spPr>
              <a:xfrm rot="5400000">
                <a:off x="2489286" y="-248663"/>
                <a:ext cx="275666" cy="188974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3" name="グループ化 12">
              <a:extLst>
                <a:ext uri="{FF2B5EF4-FFF2-40B4-BE49-F238E27FC236}">
                  <a16:creationId xmlns:a16="http://schemas.microsoft.com/office/drawing/2014/main" id="{B66FC38F-3A6D-5D09-A061-13873DDBCF45}"/>
                </a:ext>
              </a:extLst>
            </p:cNvPr>
            <p:cNvGrpSpPr/>
            <p:nvPr/>
          </p:nvGrpSpPr>
          <p:grpSpPr>
            <a:xfrm>
              <a:off x="816556" y="3697276"/>
              <a:ext cx="1704260" cy="475199"/>
              <a:chOff x="1017346" y="-391775"/>
              <a:chExt cx="1704260" cy="475199"/>
            </a:xfrm>
          </p:grpSpPr>
          <p:grpSp>
            <p:nvGrpSpPr>
              <p:cNvPr id="19" name="グループ化 18">
                <a:extLst>
                  <a:ext uri="{FF2B5EF4-FFF2-40B4-BE49-F238E27FC236}">
                    <a16:creationId xmlns:a16="http://schemas.microsoft.com/office/drawing/2014/main" id="{38ADB480-D778-67DC-2BFA-E0B125B2F7A8}"/>
                  </a:ext>
                </a:extLst>
              </p:cNvPr>
              <p:cNvGrpSpPr/>
              <p:nvPr/>
            </p:nvGrpSpPr>
            <p:grpSpPr>
              <a:xfrm>
                <a:off x="1017346" y="-391775"/>
                <a:ext cx="1578509" cy="475199"/>
                <a:chOff x="-851918" y="1088727"/>
                <a:chExt cx="1264863" cy="380778"/>
              </a:xfrm>
            </p:grpSpPr>
            <p:sp>
              <p:nvSpPr>
                <p:cNvPr id="21" name="正方形/長方形 20">
                  <a:extLst>
                    <a:ext uri="{FF2B5EF4-FFF2-40B4-BE49-F238E27FC236}">
                      <a16:creationId xmlns:a16="http://schemas.microsoft.com/office/drawing/2014/main" id="{89300BB3-43D6-9F80-3E94-0B7EC6F1361B}"/>
                    </a:ext>
                  </a:extLst>
                </p:cNvPr>
                <p:cNvSpPr/>
                <p:nvPr/>
              </p:nvSpPr>
              <p:spPr>
                <a:xfrm>
                  <a:off x="-851918" y="1088727"/>
                  <a:ext cx="1097598" cy="380778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ja-JP" altLang="en-US" sz="20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ea"/>
                    </a:rPr>
                    <a:t>４</a:t>
                  </a:r>
                  <a:r>
                    <a:rPr kumimoji="1" lang="ja-JP" altLang="en-US" sz="20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ea"/>
                    </a:rPr>
                    <a:t>時間目</a:t>
                  </a:r>
                </a:p>
              </p:txBody>
            </p:sp>
            <p:sp>
              <p:nvSpPr>
                <p:cNvPr id="22" name="二等辺三角形 21">
                  <a:extLst>
                    <a:ext uri="{FF2B5EF4-FFF2-40B4-BE49-F238E27FC236}">
                      <a16:creationId xmlns:a16="http://schemas.microsoft.com/office/drawing/2014/main" id="{00EE36C4-B76D-358B-1B85-E3F5F7417D5C}"/>
                    </a:ext>
                  </a:extLst>
                </p:cNvPr>
                <p:cNvSpPr/>
                <p:nvPr/>
              </p:nvSpPr>
              <p:spPr>
                <a:xfrm rot="5400000">
                  <a:off x="226787" y="1203993"/>
                  <a:ext cx="220892" cy="151425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20" name="二等辺三角形 19">
                <a:extLst>
                  <a:ext uri="{FF2B5EF4-FFF2-40B4-BE49-F238E27FC236}">
                    <a16:creationId xmlns:a16="http://schemas.microsoft.com/office/drawing/2014/main" id="{B5952FFF-3683-AD64-B5C3-DF4B613E402B}"/>
                  </a:ext>
                </a:extLst>
              </p:cNvPr>
              <p:cNvSpPr/>
              <p:nvPr/>
            </p:nvSpPr>
            <p:spPr>
              <a:xfrm rot="5400000">
                <a:off x="2489286" y="-248663"/>
                <a:ext cx="275666" cy="188974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CF4DEB1C-9B03-8308-8A90-575B85D71CD6}"/>
                </a:ext>
              </a:extLst>
            </p:cNvPr>
            <p:cNvGrpSpPr/>
            <p:nvPr/>
          </p:nvGrpSpPr>
          <p:grpSpPr>
            <a:xfrm>
              <a:off x="816556" y="2130770"/>
              <a:ext cx="1704260" cy="475199"/>
              <a:chOff x="1017346" y="-391775"/>
              <a:chExt cx="1704260" cy="475199"/>
            </a:xfrm>
          </p:grpSpPr>
          <p:grpSp>
            <p:nvGrpSpPr>
              <p:cNvPr id="15" name="グループ化 14">
                <a:extLst>
                  <a:ext uri="{FF2B5EF4-FFF2-40B4-BE49-F238E27FC236}">
                    <a16:creationId xmlns:a16="http://schemas.microsoft.com/office/drawing/2014/main" id="{728DA87B-F834-9C70-8C8E-584BEE174B5D}"/>
                  </a:ext>
                </a:extLst>
              </p:cNvPr>
              <p:cNvGrpSpPr/>
              <p:nvPr/>
            </p:nvGrpSpPr>
            <p:grpSpPr>
              <a:xfrm>
                <a:off x="1017346" y="-391775"/>
                <a:ext cx="1578509" cy="475199"/>
                <a:chOff x="-851918" y="1088727"/>
                <a:chExt cx="1264863" cy="380778"/>
              </a:xfrm>
            </p:grpSpPr>
            <p:sp>
              <p:nvSpPr>
                <p:cNvPr id="17" name="正方形/長方形 16">
                  <a:extLst>
                    <a:ext uri="{FF2B5EF4-FFF2-40B4-BE49-F238E27FC236}">
                      <a16:creationId xmlns:a16="http://schemas.microsoft.com/office/drawing/2014/main" id="{BB9598D0-CCB0-5E43-D344-E6FC509759B3}"/>
                    </a:ext>
                  </a:extLst>
                </p:cNvPr>
                <p:cNvSpPr/>
                <p:nvPr/>
              </p:nvSpPr>
              <p:spPr>
                <a:xfrm>
                  <a:off x="-851918" y="1088727"/>
                  <a:ext cx="1097598" cy="380778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ja-JP" altLang="en-US" sz="20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ea"/>
                    </a:rPr>
                    <a:t>２時間目</a:t>
                  </a:r>
                </a:p>
              </p:txBody>
            </p:sp>
            <p:sp>
              <p:nvSpPr>
                <p:cNvPr id="18" name="二等辺三角形 17">
                  <a:extLst>
                    <a:ext uri="{FF2B5EF4-FFF2-40B4-BE49-F238E27FC236}">
                      <a16:creationId xmlns:a16="http://schemas.microsoft.com/office/drawing/2014/main" id="{A76B5D71-68E6-28F6-E378-14F009D216E0}"/>
                    </a:ext>
                  </a:extLst>
                </p:cNvPr>
                <p:cNvSpPr/>
                <p:nvPr/>
              </p:nvSpPr>
              <p:spPr>
                <a:xfrm rot="5400000">
                  <a:off x="226787" y="1203993"/>
                  <a:ext cx="220892" cy="151425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16" name="二等辺三角形 15">
                <a:extLst>
                  <a:ext uri="{FF2B5EF4-FFF2-40B4-BE49-F238E27FC236}">
                    <a16:creationId xmlns:a16="http://schemas.microsoft.com/office/drawing/2014/main" id="{B043921E-7256-DE11-735F-C1149B2D15BB}"/>
                  </a:ext>
                </a:extLst>
              </p:cNvPr>
              <p:cNvSpPr/>
              <p:nvPr/>
            </p:nvSpPr>
            <p:spPr>
              <a:xfrm rot="5400000">
                <a:off x="2489286" y="-248663"/>
                <a:ext cx="275666" cy="188974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63881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99C7BC-A913-D657-4E80-D80AFFAF0B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AEE8137-3953-EAAC-B9E7-6989E2775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692" y="353962"/>
            <a:ext cx="11488616" cy="588227"/>
          </a:xfrm>
        </p:spPr>
        <p:txBody>
          <a:bodyPr/>
          <a:lstStyle/>
          <a:p>
            <a:r>
              <a:rPr lang="ja-JP" altLang="en-US" sz="2800" dirty="0">
                <a:latin typeface="MS PGothic" panose="020B0600070205080204" pitchFamily="34" charset="-128"/>
                <a:ea typeface="MS PGothic" panose="020B0600070205080204" pitchFamily="34" charset="-128"/>
              </a:rPr>
              <a:t>前回の振り返り</a:t>
            </a:r>
            <a:endParaRPr kumimoji="1" lang="ja-JP" altLang="en-US" dirty="0"/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BE739A91-B95B-2610-0320-B551FDA428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5239412"/>
              </p:ext>
            </p:extLst>
          </p:nvPr>
        </p:nvGraphicFramePr>
        <p:xfrm>
          <a:off x="1043354" y="1481956"/>
          <a:ext cx="10105292" cy="417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1323">
                  <a:extLst>
                    <a:ext uri="{9D8B030D-6E8A-4147-A177-3AD203B41FA5}">
                      <a16:colId xmlns:a16="http://schemas.microsoft.com/office/drawing/2014/main" val="2199603475"/>
                    </a:ext>
                  </a:extLst>
                </a:gridCol>
                <a:gridCol w="9483969">
                  <a:extLst>
                    <a:ext uri="{9D8B030D-6E8A-4147-A177-3AD203B41FA5}">
                      <a16:colId xmlns:a16="http://schemas.microsoft.com/office/drawing/2014/main" val="3329428891"/>
                    </a:ext>
                  </a:extLst>
                </a:gridCol>
              </a:tblGrid>
              <a:tr h="1044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ja-JP" altLang="en-US" sz="2400" b="1" kern="0" dirty="0">
                          <a:solidFill>
                            <a:prstClr val="black"/>
                          </a:solidFill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①</a:t>
                      </a:r>
                      <a:endParaRPr kumimoji="0" lang="en-US" altLang="ja-JP" sz="2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S PGothic" panose="020B0600070205080204" pitchFamily="34" charset="-128"/>
                        <a:ea typeface="MS PGothic" panose="020B0600070205080204" pitchFamily="34" charset="-128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452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ja-JP" altLang="en-US" sz="2400" b="1" kern="0" dirty="0">
                          <a:solidFill>
                            <a:prstClr val="black"/>
                          </a:solidFill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商品</a:t>
                      </a:r>
                      <a:r>
                        <a:rPr kumimoji="0" lang="ja-JP" altLang="en-US" sz="2400" b="1" kern="0">
                          <a:solidFill>
                            <a:prstClr val="black"/>
                          </a:solidFill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・サービス</a:t>
                      </a:r>
                      <a:r>
                        <a:rPr kumimoji="0" lang="en-US" altLang="ja-JP" sz="2400" b="1" kern="0" dirty="0">
                          <a:solidFill>
                            <a:prstClr val="black"/>
                          </a:solidFill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…</a:t>
                      </a:r>
                      <a:r>
                        <a:rPr kumimoji="0" lang="ja-JP" altLang="en-US" sz="2400" b="1" kern="0">
                          <a:solidFill>
                            <a:prstClr val="black"/>
                          </a:solidFill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どの</a:t>
                      </a:r>
                      <a:r>
                        <a:rPr kumimoji="0" lang="ja-JP" altLang="en-US" sz="2400" b="1" kern="0" dirty="0">
                          <a:solidFill>
                            <a:prstClr val="black"/>
                          </a:solidFill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ような商品・サービス</a:t>
                      </a:r>
                      <a:r>
                        <a:rPr kumimoji="0" lang="ja-JP" altLang="en-US" sz="2400" b="1" kern="0">
                          <a:solidFill>
                            <a:prstClr val="black"/>
                          </a:solidFill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であれば顧客に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ja-JP" altLang="en-US" sz="2400" b="1" kern="0">
                          <a:solidFill>
                            <a:prstClr val="black"/>
                          </a:solidFill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「お金を払って、利用してもらえるか」「喜んでもらえるか」を考える。</a:t>
                      </a:r>
                      <a:endParaRPr kumimoji="0" lang="ja-JP" altLang="en-US" sz="2400" b="1" kern="0" dirty="0">
                        <a:solidFill>
                          <a:prstClr val="black"/>
                        </a:solidFill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452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19849691"/>
                  </a:ext>
                </a:extLst>
              </a:tr>
              <a:tr h="1044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ja-JP" altLang="en-US" sz="2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S PGothic" panose="020B0600070205080204" pitchFamily="34" charset="-128"/>
                          <a:ea typeface="MS PGothic" panose="020B0600070205080204" pitchFamily="34" charset="-128"/>
                          <a:cs typeface="+mn-cs"/>
                        </a:rPr>
                        <a:t>②</a:t>
                      </a:r>
                      <a:endParaRPr kumimoji="0" lang="en-US" altLang="ja-JP" sz="2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S PGothic" panose="020B0600070205080204" pitchFamily="34" charset="-128"/>
                        <a:ea typeface="MS PGothic" panose="020B0600070205080204" pitchFamily="34" charset="-128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9452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452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S PGothic" panose="020B0600070205080204" pitchFamily="34" charset="-128"/>
                          <a:ea typeface="MS PGothic" panose="020B0600070205080204" pitchFamily="34" charset="-128"/>
                          <a:cs typeface="+mn-cs"/>
                        </a:rPr>
                        <a:t>顧客</a:t>
                      </a:r>
                      <a:r>
                        <a:rPr kumimoji="1" lang="ja-JP" altLang="en-US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S PGothic" panose="020B0600070205080204" pitchFamily="34" charset="-128"/>
                          <a:ea typeface="MS PGothic" panose="020B0600070205080204" pitchFamily="34" charset="-128"/>
                          <a:cs typeface="+mn-cs"/>
                        </a:rPr>
                        <a:t>のメリット</a:t>
                      </a:r>
                      <a:r>
                        <a:rPr kumimoji="1" lang="en-US" altLang="ja-JP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S PGothic" panose="020B0600070205080204" pitchFamily="34" charset="-128"/>
                          <a:ea typeface="MS PGothic" panose="020B0600070205080204" pitchFamily="34" charset="-128"/>
                          <a:cs typeface="+mn-cs"/>
                        </a:rPr>
                        <a:t>…</a:t>
                      </a:r>
                      <a:r>
                        <a:rPr kumimoji="1" lang="ja-JP" altLang="en-US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S PGothic" panose="020B0600070205080204" pitchFamily="34" charset="-128"/>
                          <a:ea typeface="MS PGothic" panose="020B0600070205080204" pitchFamily="34" charset="-128"/>
                          <a:cs typeface="+mn-cs"/>
                        </a:rPr>
                        <a:t>顧客</a:t>
                      </a:r>
                      <a:r>
                        <a:rPr kumimoji="1" lang="ja-JP" alt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S PGothic" panose="020B0600070205080204" pitchFamily="34" charset="-128"/>
                          <a:ea typeface="MS PGothic" panose="020B0600070205080204" pitchFamily="34" charset="-128"/>
                          <a:cs typeface="+mn-cs"/>
                        </a:rPr>
                        <a:t>に</a:t>
                      </a:r>
                      <a:r>
                        <a:rPr kumimoji="1" lang="ja-JP" altLang="en-US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S PGothic" panose="020B0600070205080204" pitchFamily="34" charset="-128"/>
                          <a:ea typeface="MS PGothic" panose="020B0600070205080204" pitchFamily="34" charset="-128"/>
                          <a:cs typeface="+mn-cs"/>
                        </a:rPr>
                        <a:t>とって商品・サービス</a:t>
                      </a:r>
                      <a:r>
                        <a:rPr kumimoji="1" lang="ja-JP" alt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S PGothic" panose="020B0600070205080204" pitchFamily="34" charset="-128"/>
                          <a:ea typeface="MS PGothic" panose="020B0600070205080204" pitchFamily="34" charset="-128"/>
                          <a:cs typeface="+mn-cs"/>
                        </a:rPr>
                        <a:t>を使うこと</a:t>
                      </a:r>
                      <a:r>
                        <a:rPr kumimoji="1" lang="ja-JP" altLang="en-US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S PGothic" panose="020B0600070205080204" pitchFamily="34" charset="-128"/>
                          <a:ea typeface="MS PGothic" panose="020B0600070205080204" pitchFamily="34" charset="-128"/>
                          <a:cs typeface="+mn-cs"/>
                        </a:rPr>
                        <a:t>で、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S PGothic" panose="020B0600070205080204" pitchFamily="34" charset="-128"/>
                          <a:ea typeface="MS PGothic" panose="020B0600070205080204" pitchFamily="34" charset="-128"/>
                          <a:cs typeface="+mn-cs"/>
                        </a:rPr>
                        <a:t>どんなメリットがあるかを考える。</a:t>
                      </a:r>
                      <a:endParaRPr kumimoji="1" lang="ja-JP" altLang="en-US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S PGothic" panose="020B0600070205080204" pitchFamily="34" charset="-128"/>
                        <a:ea typeface="MS PGothic" panose="020B0600070205080204" pitchFamily="34" charset="-128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9452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452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7102003"/>
                  </a:ext>
                </a:extLst>
              </a:tr>
              <a:tr h="1044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ja-JP" altLang="en-US" sz="2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S PGothic" panose="020B0600070205080204" pitchFamily="34" charset="-128"/>
                          <a:ea typeface="MS PGothic" panose="020B0600070205080204" pitchFamily="34" charset="-128"/>
                          <a:cs typeface="+mn-cs"/>
                        </a:rPr>
                        <a:t>③</a:t>
                      </a:r>
                      <a:endParaRPr kumimoji="0" lang="en-US" altLang="ja-JP" sz="2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S PGothic" panose="020B0600070205080204" pitchFamily="34" charset="-128"/>
                        <a:ea typeface="MS PGothic" panose="020B0600070205080204" pitchFamily="34" charset="-128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9452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452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ja-JP" altLang="en-US" sz="2400" b="1" i="0" u="none" strike="noStrike" kern="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価格</a:t>
                      </a:r>
                      <a:r>
                        <a:rPr kumimoji="0" lang="en-US" altLang="ja-JP" sz="2400" b="1" kern="0" dirty="0"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…</a:t>
                      </a:r>
                      <a:r>
                        <a:rPr lang="ja-JP" altLang="en-US" sz="2400" b="1" dirty="0"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顧客</a:t>
                      </a:r>
                      <a:r>
                        <a:rPr lang="ja-JP" altLang="en-US" sz="2400" b="1"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に購入してもらえる商品</a:t>
                      </a:r>
                      <a:r>
                        <a:rPr lang="ja-JP" altLang="en-US" sz="2400" b="1" dirty="0"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・サービスの</a:t>
                      </a:r>
                      <a:r>
                        <a:rPr lang="en-US" altLang="ja-JP" sz="2400" b="1" dirty="0"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1</a:t>
                      </a:r>
                      <a:r>
                        <a:rPr lang="ja-JP" altLang="en-US" sz="2400" b="1" dirty="0"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点あたりの価格を</a:t>
                      </a:r>
                      <a:endParaRPr lang="en-US" altLang="ja-JP" sz="2400" b="1" dirty="0"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400" b="1"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考える。</a:t>
                      </a:r>
                      <a:endParaRPr lang="en-US" altLang="ja-JP" sz="2400" b="1" dirty="0"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9452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452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90217145"/>
                  </a:ext>
                </a:extLst>
              </a:tr>
              <a:tr h="1044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ja-JP" altLang="en-US" sz="2400" b="1" kern="0" dirty="0">
                          <a:solidFill>
                            <a:prstClr val="black"/>
                          </a:solidFill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➃</a:t>
                      </a:r>
                      <a:endParaRPr kumimoji="0" lang="en-US" altLang="ja-JP" sz="2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S PGothic" panose="020B0600070205080204" pitchFamily="34" charset="-128"/>
                        <a:ea typeface="MS PGothic" panose="020B0600070205080204" pitchFamily="34" charset="-128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9452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S PGothic" panose="020B0600070205080204" pitchFamily="34" charset="-128"/>
                          <a:ea typeface="MS PGothic" panose="020B0600070205080204" pitchFamily="34" charset="-128"/>
                          <a:cs typeface="+mn-cs"/>
                        </a:rPr>
                        <a:t>ビジネスプラン</a:t>
                      </a:r>
                      <a:r>
                        <a:rPr kumimoji="1" lang="ja-JP" alt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S PGothic" panose="020B0600070205080204" pitchFamily="34" charset="-128"/>
                          <a:ea typeface="MS PGothic" panose="020B0600070205080204" pitchFamily="34" charset="-128"/>
                          <a:cs typeface="+mn-cs"/>
                        </a:rPr>
                        <a:t>のタイトル・</a:t>
                      </a:r>
                      <a:r>
                        <a:rPr kumimoji="1" lang="ja-JP" altLang="en-US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S PGothic" panose="020B0600070205080204" pitchFamily="34" charset="-128"/>
                          <a:ea typeface="MS PGothic" panose="020B0600070205080204" pitchFamily="34" charset="-128"/>
                          <a:cs typeface="+mn-cs"/>
                        </a:rPr>
                        <a:t>概要</a:t>
                      </a:r>
                      <a:r>
                        <a:rPr kumimoji="1" lang="en-US" altLang="ja-JP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S PGothic" panose="020B0600070205080204" pitchFamily="34" charset="-128"/>
                          <a:ea typeface="MS PGothic" panose="020B0600070205080204" pitchFamily="34" charset="-128"/>
                          <a:cs typeface="+mn-cs"/>
                        </a:rPr>
                        <a:t>…</a:t>
                      </a:r>
                      <a:r>
                        <a:rPr lang="ja-JP" altLang="en-US" sz="2400" b="1"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商品・サービスの内容や顧客のメリットをもとに、ビジネスプランのタイトルと概要を考える。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9452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806651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240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2E964D-02D1-BDE6-8E0A-1BEF6F12E5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2249374-6C24-BC2F-316E-4BCA46885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latin typeface="MS PGothic" panose="020B0600070205080204" pitchFamily="34" charset="-128"/>
                <a:ea typeface="MS PGothic" panose="020B0600070205080204" pitchFamily="34" charset="-128"/>
              </a:rPr>
              <a:t>本日実施すること</a:t>
            </a:r>
            <a:endParaRPr kumimoji="1" lang="ja-JP" altLang="en-US" dirty="0"/>
          </a:p>
        </p:txBody>
      </p: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6E2C4B89-C8E7-5CB6-6059-74877CA33C2B}"/>
              </a:ext>
            </a:extLst>
          </p:cNvPr>
          <p:cNvGrpSpPr/>
          <p:nvPr/>
        </p:nvGrpSpPr>
        <p:grpSpPr>
          <a:xfrm>
            <a:off x="947958" y="1681022"/>
            <a:ext cx="10279721" cy="3178069"/>
            <a:chOff x="1191308" y="1652955"/>
            <a:chExt cx="10279721" cy="3178069"/>
          </a:xfrm>
        </p:grpSpPr>
        <p:sp>
          <p:nvSpPr>
            <p:cNvPr id="3" name="正方形/長方形 2">
              <a:extLst>
                <a:ext uri="{FF2B5EF4-FFF2-40B4-BE49-F238E27FC236}">
                  <a16:creationId xmlns:a16="http://schemas.microsoft.com/office/drawing/2014/main" id="{6655D840-9122-ECAB-99C2-C414481C18CC}"/>
                </a:ext>
              </a:extLst>
            </p:cNvPr>
            <p:cNvSpPr/>
            <p:nvPr/>
          </p:nvSpPr>
          <p:spPr>
            <a:xfrm>
              <a:off x="2168768" y="1652955"/>
              <a:ext cx="9302261" cy="864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E94520"/>
              </a:solidFill>
            </a:ln>
            <a:effectLst>
              <a:outerShdw dist="101600" dir="2700000" algn="tl" rotWithShape="0">
                <a:srgbClr val="E94520"/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2400" b="1" dirty="0">
                  <a:solidFill>
                    <a:schemeClr val="tx1"/>
                  </a:solidFill>
                </a:rPr>
                <a:t>　インターネットなどで、自分たちのビジネスプランと</a:t>
              </a:r>
              <a:r>
                <a:rPr kumimoji="1" lang="ja-JP" altLang="en-US" sz="2400" b="1">
                  <a:solidFill>
                    <a:schemeClr val="tx1"/>
                  </a:solidFill>
                </a:rPr>
                <a:t>類似した</a:t>
              </a:r>
              <a:endParaRPr kumimoji="1" lang="en-US" altLang="ja-JP" sz="2400" b="1" dirty="0">
                <a:solidFill>
                  <a:schemeClr val="tx1"/>
                </a:solidFill>
              </a:endParaRPr>
            </a:p>
            <a:p>
              <a:r>
                <a:rPr lang="ja-JP" altLang="en-US" sz="2400" b="1">
                  <a:solidFill>
                    <a:schemeClr val="tx1"/>
                  </a:solidFill>
                </a:rPr>
                <a:t>　</a:t>
              </a:r>
              <a:r>
                <a:rPr kumimoji="1" lang="ja-JP" altLang="en-US" sz="2400" b="1">
                  <a:solidFill>
                    <a:schemeClr val="tx1"/>
                  </a:solidFill>
                </a:rPr>
                <a:t>商品・サービス</a:t>
              </a:r>
              <a:r>
                <a:rPr kumimoji="1" lang="ja-JP" altLang="en-US" sz="2400" b="1" dirty="0">
                  <a:solidFill>
                    <a:schemeClr val="tx1"/>
                  </a:solidFill>
                </a:rPr>
                <a:t>を探す</a:t>
              </a:r>
            </a:p>
          </p:txBody>
        </p:sp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F9F3D375-05B7-82AF-49CE-A5F9C523513E}"/>
                </a:ext>
              </a:extLst>
            </p:cNvPr>
            <p:cNvSpPr/>
            <p:nvPr/>
          </p:nvSpPr>
          <p:spPr>
            <a:xfrm>
              <a:off x="2168768" y="2896051"/>
              <a:ext cx="9302261" cy="69166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E94520"/>
              </a:solidFill>
            </a:ln>
            <a:effectLst>
              <a:outerShdw dist="101600" dir="2700000" algn="tl" rotWithShape="0">
                <a:srgbClr val="E94520"/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2400" b="1" dirty="0">
                  <a:solidFill>
                    <a:schemeClr val="tx1"/>
                  </a:solidFill>
                </a:rPr>
                <a:t>　先行事例からヒントを得て、ビジネスプランを改善・進化させていく</a:t>
              </a:r>
            </a:p>
          </p:txBody>
        </p:sp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1C2C913F-C005-BF57-0A49-039EFCAADF31}"/>
                </a:ext>
              </a:extLst>
            </p:cNvPr>
            <p:cNvSpPr/>
            <p:nvPr/>
          </p:nvSpPr>
          <p:spPr>
            <a:xfrm>
              <a:off x="2168768" y="3967024"/>
              <a:ext cx="9302261" cy="864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E94520"/>
              </a:solidFill>
            </a:ln>
            <a:effectLst>
              <a:outerShdw dist="101600" dir="2700000" algn="tl" rotWithShape="0">
                <a:srgbClr val="E94520"/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2400" b="1" dirty="0">
                  <a:solidFill>
                    <a:schemeClr val="tx1"/>
                  </a:solidFill>
                </a:rPr>
                <a:t>　最終発表に向けてビジネスプランシート⑧を記入し完成させ、</a:t>
              </a:r>
              <a:endParaRPr kumimoji="1" lang="en-US" altLang="ja-JP" sz="2400" b="1" dirty="0">
                <a:solidFill>
                  <a:schemeClr val="tx1"/>
                </a:solidFill>
              </a:endParaRPr>
            </a:p>
            <a:p>
              <a:r>
                <a:rPr lang="ja-JP" altLang="en-US" sz="2400" b="1" dirty="0">
                  <a:solidFill>
                    <a:schemeClr val="tx1"/>
                  </a:solidFill>
                </a:rPr>
                <a:t>　</a:t>
              </a:r>
              <a:r>
                <a:rPr kumimoji="1" lang="ja-JP" altLang="en-US" sz="2400" b="1" dirty="0">
                  <a:solidFill>
                    <a:schemeClr val="tx1"/>
                  </a:solidFill>
                </a:rPr>
                <a:t>発表者を決めて準備を行う</a:t>
              </a:r>
            </a:p>
          </p:txBody>
        </p:sp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A8256988-6107-A3A8-3224-AB5744060419}"/>
                </a:ext>
              </a:extLst>
            </p:cNvPr>
            <p:cNvSpPr/>
            <p:nvPr/>
          </p:nvSpPr>
          <p:spPr>
            <a:xfrm>
              <a:off x="1191308" y="1652955"/>
              <a:ext cx="703385" cy="69166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E94520"/>
              </a:solidFill>
            </a:ln>
            <a:effectLst>
              <a:outerShdw dist="101600" dir="2700000" algn="tl" rotWithShape="0">
                <a:srgbClr val="E94520"/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3600" b="1" dirty="0">
                  <a:solidFill>
                    <a:srgbClr val="E94520"/>
                  </a:solidFill>
                  <a:latin typeface="+mn-ea"/>
                </a:rPr>
                <a:t>1</a:t>
              </a:r>
              <a:endParaRPr kumimoji="1" lang="ja-JP" altLang="en-US" sz="3600" b="1" dirty="0">
                <a:solidFill>
                  <a:srgbClr val="E94520"/>
                </a:solidFill>
                <a:latin typeface="+mn-ea"/>
              </a:endParaRPr>
            </a:p>
          </p:txBody>
        </p:sp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93121926-67AF-7CAE-7B7C-2AC161058D94}"/>
                </a:ext>
              </a:extLst>
            </p:cNvPr>
            <p:cNvSpPr/>
            <p:nvPr/>
          </p:nvSpPr>
          <p:spPr>
            <a:xfrm>
              <a:off x="1191308" y="2896051"/>
              <a:ext cx="703385" cy="69166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E94520"/>
              </a:solidFill>
            </a:ln>
            <a:effectLst>
              <a:outerShdw dist="101600" dir="2700000" algn="tl" rotWithShape="0">
                <a:srgbClr val="E94520"/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3600" b="1" dirty="0">
                  <a:solidFill>
                    <a:srgbClr val="E94520"/>
                  </a:solidFill>
                  <a:latin typeface="+mn-ea"/>
                </a:rPr>
                <a:t>2</a:t>
              </a:r>
              <a:endParaRPr kumimoji="1" lang="ja-JP" altLang="en-US" sz="3600" b="1" dirty="0">
                <a:solidFill>
                  <a:srgbClr val="E94520"/>
                </a:solidFill>
                <a:latin typeface="+mn-ea"/>
              </a:endParaRPr>
            </a:p>
          </p:txBody>
        </p:sp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BBE595AB-B59A-539A-5A09-88BBDF1AD389}"/>
                </a:ext>
              </a:extLst>
            </p:cNvPr>
            <p:cNvSpPr/>
            <p:nvPr/>
          </p:nvSpPr>
          <p:spPr>
            <a:xfrm>
              <a:off x="1191308" y="3967024"/>
              <a:ext cx="703385" cy="69166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E94520"/>
              </a:solidFill>
            </a:ln>
            <a:effectLst>
              <a:outerShdw dist="101600" dir="2700000" algn="tl" rotWithShape="0">
                <a:srgbClr val="E94520"/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3600" b="1" dirty="0">
                  <a:solidFill>
                    <a:srgbClr val="E94520"/>
                  </a:solidFill>
                  <a:latin typeface="+mn-ea"/>
                </a:rPr>
                <a:t>3</a:t>
              </a:r>
              <a:endParaRPr kumimoji="1" lang="ja-JP" altLang="en-US" sz="3600" b="1" dirty="0">
                <a:solidFill>
                  <a:srgbClr val="E94520"/>
                </a:solidFill>
                <a:latin typeface="+mn-ea"/>
              </a:endParaRPr>
            </a:p>
          </p:txBody>
        </p:sp>
      </p:grp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887BAF5-1705-06DF-D960-3D2D9C569BA3}"/>
              </a:ext>
            </a:extLst>
          </p:cNvPr>
          <p:cNvSpPr txBox="1"/>
          <p:nvPr/>
        </p:nvSpPr>
        <p:spPr>
          <a:xfrm>
            <a:off x="838200" y="5170706"/>
            <a:ext cx="7577338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ja-JP" dirty="0">
                <a:latin typeface="MS PGothic" panose="020B0600070205080204" pitchFamily="34" charset="-128"/>
                <a:ea typeface="MS PGothic" panose="020B0600070205080204" pitchFamily="34" charset="-128"/>
              </a:rPr>
              <a:t>※</a:t>
            </a:r>
            <a:r>
              <a:rPr lang="ja-JP" altLang="en-US">
                <a:latin typeface="MS PGothic" panose="020B0600070205080204" pitchFamily="34" charset="-128"/>
                <a:ea typeface="MS PGothic" panose="020B0600070205080204" pitchFamily="34" charset="-128"/>
              </a:rPr>
              <a:t>チームごとに代表生徒</a:t>
            </a:r>
            <a:r>
              <a:rPr lang="en-US" altLang="ja-JP" dirty="0">
                <a:latin typeface="MS PGothic" panose="020B0600070205080204" pitchFamily="34" charset="-128"/>
                <a:ea typeface="MS PGothic" panose="020B0600070205080204" pitchFamily="34" charset="-128"/>
              </a:rPr>
              <a:t>1</a:t>
            </a:r>
            <a:r>
              <a:rPr lang="ja-JP" altLang="en-US">
                <a:latin typeface="MS PGothic" panose="020B0600070205080204" pitchFamily="34" charset="-128"/>
                <a:ea typeface="MS PGothic" panose="020B0600070205080204" pitchFamily="34" charset="-128"/>
              </a:rPr>
              <a:t>名のビジネスプランシートを提出します。</a:t>
            </a:r>
          </a:p>
        </p:txBody>
      </p:sp>
    </p:spTree>
    <p:extLst>
      <p:ext uri="{BB962C8B-B14F-4D97-AF65-F5344CB8AC3E}">
        <p14:creationId xmlns:p14="http://schemas.microsoft.com/office/powerpoint/2010/main" val="761261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B80C32-5C37-97BA-351D-91F1A51DB5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122CD1AC-AB1A-66FF-192B-9858B6E38D2E}"/>
              </a:ext>
            </a:extLst>
          </p:cNvPr>
          <p:cNvGrpSpPr/>
          <p:nvPr/>
        </p:nvGrpSpPr>
        <p:grpSpPr>
          <a:xfrm>
            <a:off x="3042888" y="1119672"/>
            <a:ext cx="2129353" cy="648000"/>
            <a:chOff x="3447535" y="814871"/>
            <a:chExt cx="2129353" cy="648000"/>
          </a:xfrm>
        </p:grpSpPr>
        <p:sp>
          <p:nvSpPr>
            <p:cNvPr id="3" name="四角形: 角を丸くする 2">
              <a:extLst>
                <a:ext uri="{FF2B5EF4-FFF2-40B4-BE49-F238E27FC236}">
                  <a16:creationId xmlns:a16="http://schemas.microsoft.com/office/drawing/2014/main" id="{C8772D4B-3C4D-2669-488C-088D3A706F3C}"/>
                </a:ext>
              </a:extLst>
            </p:cNvPr>
            <p:cNvSpPr/>
            <p:nvPr/>
          </p:nvSpPr>
          <p:spPr>
            <a:xfrm>
              <a:off x="3447535" y="814871"/>
              <a:ext cx="2129353" cy="648000"/>
            </a:xfrm>
            <a:prstGeom prst="roundRect">
              <a:avLst>
                <a:gd name="adj" fmla="val 50000"/>
              </a:avLst>
            </a:prstGeom>
            <a:solidFill>
              <a:srgbClr val="E9452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72000" rtlCol="0" anchor="ctr"/>
            <a:lstStyle/>
            <a:p>
              <a:pPr lvl="1" algn="ctr"/>
              <a:r>
                <a:rPr lang="ja-JP" altLang="en-US" sz="2400" b="1" dirty="0">
                  <a:solidFill>
                    <a:schemeClr val="bg1"/>
                  </a:solidFill>
                  <a:latin typeface="MS PGothic" panose="020B0600070205080204" pitchFamily="34" charset="-128"/>
                  <a:ea typeface="MS PGothic" panose="020B0600070205080204" pitchFamily="34" charset="-128"/>
                </a:rPr>
                <a:t>目安</a:t>
              </a:r>
              <a:r>
                <a:rPr lang="en-US" altLang="ja-JP" sz="2400" b="1" dirty="0">
                  <a:solidFill>
                    <a:schemeClr val="bg1"/>
                  </a:solidFill>
                  <a:latin typeface="MS PGothic" panose="020B0600070205080204" pitchFamily="34" charset="-128"/>
                  <a:ea typeface="MS PGothic" panose="020B0600070205080204" pitchFamily="34" charset="-128"/>
                </a:rPr>
                <a:t>10</a:t>
              </a:r>
              <a:r>
                <a:rPr lang="ja-JP" altLang="en-US" sz="2400" b="1" dirty="0">
                  <a:solidFill>
                    <a:schemeClr val="bg1"/>
                  </a:solidFill>
                  <a:latin typeface="MS PGothic" panose="020B0600070205080204" pitchFamily="34" charset="-128"/>
                  <a:ea typeface="MS PGothic" panose="020B0600070205080204" pitchFamily="34" charset="-128"/>
                </a:rPr>
                <a:t>分</a:t>
              </a:r>
            </a:p>
          </p:txBody>
        </p:sp>
        <p:pic>
          <p:nvPicPr>
            <p:cNvPr id="4" name="グラフィックス 3" descr="砂時計: 終了 単色塗りつぶし">
              <a:extLst>
                <a:ext uri="{FF2B5EF4-FFF2-40B4-BE49-F238E27FC236}">
                  <a16:creationId xmlns:a16="http://schemas.microsoft.com/office/drawing/2014/main" id="{830358AE-2D55-7366-EE02-B99FDF82BA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597941" y="870229"/>
              <a:ext cx="550798" cy="550798"/>
            </a:xfrm>
            <a:prstGeom prst="rect">
              <a:avLst/>
            </a:prstGeom>
          </p:spPr>
        </p:pic>
      </p:grp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B511B26D-9C74-43A6-A4CF-25AE6113FD01}"/>
              </a:ext>
            </a:extLst>
          </p:cNvPr>
          <p:cNvSpPr/>
          <p:nvPr/>
        </p:nvSpPr>
        <p:spPr>
          <a:xfrm>
            <a:off x="550983" y="2247194"/>
            <a:ext cx="11078310" cy="2376000"/>
          </a:xfrm>
          <a:prstGeom prst="rect">
            <a:avLst/>
          </a:prstGeom>
          <a:solidFill>
            <a:schemeClr val="bg1"/>
          </a:solidFill>
          <a:ln>
            <a:solidFill>
              <a:srgbClr val="E94520"/>
            </a:solidFill>
          </a:ln>
          <a:effectLst>
            <a:outerShdw dist="241300" dir="2700000" algn="tl" rotWithShape="0">
              <a:srgbClr val="E94520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先行事例調査</a:t>
            </a:r>
            <a:b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</a:b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〜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類似</a:t>
            </a:r>
            <a:r>
              <a:rPr kumimoji="1" lang="ja-JP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した商品・サービス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の調査を行う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〜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F1959649-966E-1891-0FA5-881B5B1B3B71}"/>
              </a:ext>
            </a:extLst>
          </p:cNvPr>
          <p:cNvGrpSpPr/>
          <p:nvPr/>
        </p:nvGrpSpPr>
        <p:grpSpPr>
          <a:xfrm>
            <a:off x="609602" y="1119672"/>
            <a:ext cx="2304000" cy="648000"/>
            <a:chOff x="609602" y="1119672"/>
            <a:chExt cx="2304000" cy="648000"/>
          </a:xfrm>
        </p:grpSpPr>
        <p:sp>
          <p:nvSpPr>
            <p:cNvPr id="7" name="四角形: 角を丸くする 6">
              <a:extLst>
                <a:ext uri="{FF2B5EF4-FFF2-40B4-BE49-F238E27FC236}">
                  <a16:creationId xmlns:a16="http://schemas.microsoft.com/office/drawing/2014/main" id="{BC17AF85-9B1F-EEE6-97C2-69304C1B24F7}"/>
                </a:ext>
              </a:extLst>
            </p:cNvPr>
            <p:cNvSpPr/>
            <p:nvPr/>
          </p:nvSpPr>
          <p:spPr>
            <a:xfrm>
              <a:off x="609602" y="1119672"/>
              <a:ext cx="2304000" cy="648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72000" rtlCol="0" anchor="ctr"/>
            <a:lstStyle/>
            <a:p>
              <a:pPr marL="549275" lvl="1" algn="ctr"/>
              <a:r>
                <a:rPr lang="ja-JP" altLang="en-US" sz="2400" b="1" dirty="0">
                  <a:solidFill>
                    <a:schemeClr val="bg1"/>
                  </a:solidFill>
                  <a:latin typeface="MS PGothic" panose="020B0600070205080204" pitchFamily="34" charset="-128"/>
                  <a:ea typeface="MS PGothic" panose="020B0600070205080204" pitchFamily="34" charset="-128"/>
                </a:rPr>
                <a:t>授業 </a:t>
              </a:r>
              <a:r>
                <a:rPr lang="en-US" altLang="ja-JP" sz="2400" b="1" dirty="0">
                  <a:solidFill>
                    <a:schemeClr val="bg1"/>
                  </a:solidFill>
                  <a:latin typeface="MS PGothic" panose="020B0600070205080204" pitchFamily="34" charset="-128"/>
                  <a:ea typeface="MS PGothic" panose="020B0600070205080204" pitchFamily="34" charset="-128"/>
                </a:rPr>
                <a:t>[1]</a:t>
              </a:r>
            </a:p>
          </p:txBody>
        </p:sp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91C003CA-45CC-CE00-A752-46767D2369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alphaModFix/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3" r="1132"/>
            <a:stretch/>
          </p:blipFill>
          <p:spPr>
            <a:xfrm>
              <a:off x="878488" y="1196848"/>
              <a:ext cx="498367" cy="5071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40198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0C68D4-8827-3541-64DC-57B8679D42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551F84-22F6-BBD1-4BCB-92BB8C811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2800" dirty="0">
                <a:latin typeface="MS PGothic" panose="020B0600070205080204" pitchFamily="34" charset="-128"/>
                <a:ea typeface="MS PGothic" panose="020B0600070205080204" pitchFamily="34" charset="-128"/>
              </a:rPr>
              <a:t>先行事例調査を行う意義</a:t>
            </a:r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55EBDC4-75E5-ABC2-C40C-D2BE68B474FA}"/>
              </a:ext>
            </a:extLst>
          </p:cNvPr>
          <p:cNvSpPr txBox="1"/>
          <p:nvPr/>
        </p:nvSpPr>
        <p:spPr>
          <a:xfrm>
            <a:off x="327082" y="1143664"/>
            <a:ext cx="115426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b="1">
                <a:latin typeface="MS PGothic" panose="020B0600070205080204" pitchFamily="34" charset="-128"/>
                <a:ea typeface="MS PGothic" panose="020B0600070205080204" pitchFamily="34" charset="-128"/>
              </a:rPr>
              <a:t>既存商品</a:t>
            </a:r>
            <a:r>
              <a:rPr lang="ja-JP" altLang="en-US" sz="2800" b="1" dirty="0">
                <a:latin typeface="MS PGothic" panose="020B0600070205080204" pitchFamily="34" charset="-128"/>
                <a:ea typeface="MS PGothic" panose="020B0600070205080204" pitchFamily="34" charset="-128"/>
              </a:rPr>
              <a:t>・サービスを参考にしたり、違いを考えたりすることで、</a:t>
            </a:r>
            <a:endParaRPr lang="en-US" altLang="ja-JP" sz="2800" b="1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algn="ctr"/>
            <a:r>
              <a:rPr lang="ja-JP" altLang="en-US" sz="2800" b="1" dirty="0">
                <a:latin typeface="MS PGothic" panose="020B0600070205080204" pitchFamily="34" charset="-128"/>
                <a:ea typeface="MS PGothic" panose="020B0600070205080204" pitchFamily="34" charset="-128"/>
              </a:rPr>
              <a:t>ビジネスプランを改善します。</a:t>
            </a:r>
          </a:p>
        </p:txBody>
      </p: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574D5889-785E-3B0A-0EF8-BE33FD9806F2}"/>
              </a:ext>
            </a:extLst>
          </p:cNvPr>
          <p:cNvGrpSpPr/>
          <p:nvPr/>
        </p:nvGrpSpPr>
        <p:grpSpPr>
          <a:xfrm>
            <a:off x="1681830" y="2338553"/>
            <a:ext cx="10238681" cy="3825099"/>
            <a:chOff x="1681830" y="2338553"/>
            <a:chExt cx="10238681" cy="3825099"/>
          </a:xfrm>
        </p:grpSpPr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0D47E03C-40D1-34FC-6550-D10D788FA07F}"/>
                </a:ext>
              </a:extLst>
            </p:cNvPr>
            <p:cNvSpPr txBox="1"/>
            <p:nvPr/>
          </p:nvSpPr>
          <p:spPr>
            <a:xfrm>
              <a:off x="1681832" y="3530790"/>
              <a:ext cx="8828335" cy="1188358"/>
            </a:xfrm>
            <a:prstGeom prst="rect">
              <a:avLst/>
            </a:prstGeom>
            <a:solidFill>
              <a:srgbClr val="E94520"/>
            </a:solidFill>
          </p:spPr>
          <p:txBody>
            <a:bodyPr wrap="square" anchor="ctr">
              <a:noAutofit/>
            </a:bodyPr>
            <a:lstStyle>
              <a:defPPr>
                <a:defRPr lang="ja-JP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400" b="1">
                  <a:solidFill>
                    <a:schemeClr val="bg1"/>
                  </a:solidFill>
                  <a:latin typeface="MS PGothic" panose="020B0600070205080204" pitchFamily="34" charset="-128"/>
                  <a:ea typeface="MS PGothic" panose="020B0600070205080204" pitchFamily="34" charset="-128"/>
                </a:defRPr>
              </a:lvl1pPr>
            </a:lstStyle>
            <a:p>
              <a:pPr algn="ctr"/>
              <a:r>
                <a:rPr lang="ja-JP" altLang="en-US" sz="2800"/>
                <a:t>先行事例調査を行い、先行事例の強みや特徴を知り、</a:t>
              </a:r>
              <a:endParaRPr lang="en-US" altLang="ja-JP" sz="2800" dirty="0"/>
            </a:p>
            <a:p>
              <a:pPr algn="ctr"/>
              <a:r>
                <a:rPr lang="ja-JP" altLang="en-US" sz="2800"/>
                <a:t>ビジネスプランに取り入れたり、差別化</a:t>
              </a:r>
              <a:r>
                <a:rPr lang="en-US" altLang="ja-JP" sz="2800" baseline="30000" dirty="0"/>
                <a:t>※</a:t>
              </a:r>
              <a:r>
                <a:rPr lang="ja-JP" altLang="en-US" sz="2800" dirty="0"/>
                <a:t>を考えたりする</a:t>
              </a:r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CAE2CFA7-13A4-A2A9-DDB2-E3C5515F38AE}"/>
                </a:ext>
              </a:extLst>
            </p:cNvPr>
            <p:cNvSpPr txBox="1"/>
            <p:nvPr/>
          </p:nvSpPr>
          <p:spPr>
            <a:xfrm>
              <a:off x="1681832" y="2338553"/>
              <a:ext cx="8828335" cy="612000"/>
            </a:xfrm>
            <a:prstGeom prst="rect">
              <a:avLst/>
            </a:prstGeom>
            <a:solidFill>
              <a:srgbClr val="FCE8E8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wrap="square" anchor="ctr">
              <a:noAutofit/>
            </a:bodyPr>
            <a:lstStyle>
              <a:defPPr>
                <a:defRPr lang="ja-JP"/>
              </a:defPPr>
              <a:lvl1pPr>
                <a:defRPr sz="2400" b="1" i="0" u="none" strike="noStrike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S PGothic" panose="020B0600070205080204" pitchFamily="34" charset="-128"/>
                  <a:ea typeface="MS PGothic" panose="020B0600070205080204" pitchFamily="34" charset="-128"/>
                </a:defRPr>
              </a:lvl1pPr>
            </a:lstStyle>
            <a:p>
              <a:pPr algn="ctr"/>
              <a:r>
                <a:rPr lang="ja-JP" altLang="en-US"/>
                <a:t>これまでの授業で考えてきたビジネスプラン</a:t>
              </a:r>
              <a:endParaRPr lang="ja-JP" altLang="en-US" dirty="0"/>
            </a:p>
          </p:txBody>
        </p:sp>
        <p:sp>
          <p:nvSpPr>
            <p:cNvPr id="39" name="下矢印 1">
              <a:extLst>
                <a:ext uri="{FF2B5EF4-FFF2-40B4-BE49-F238E27FC236}">
                  <a16:creationId xmlns:a16="http://schemas.microsoft.com/office/drawing/2014/main" id="{34CC26AB-185B-6B82-EEE5-0E6F0DCC658B}"/>
                </a:ext>
              </a:extLst>
            </p:cNvPr>
            <p:cNvSpPr/>
            <p:nvPr/>
          </p:nvSpPr>
          <p:spPr>
            <a:xfrm>
              <a:off x="5614331" y="3005313"/>
              <a:ext cx="963335" cy="504000"/>
            </a:xfrm>
            <a:prstGeom prst="downArrow">
              <a:avLst>
                <a:gd name="adj1" fmla="val 35660"/>
                <a:gd name="adj2" fmla="val 50000"/>
              </a:avLst>
            </a:prstGeom>
            <a:solidFill>
              <a:srgbClr val="E9452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5400">
                <a:latin typeface="MS PGothic" panose="020B0600070205080204" pitchFamily="34" charset="-128"/>
                <a:ea typeface="MS PGothic" panose="020B0600070205080204" pitchFamily="34" charset="-128"/>
              </a:endParaRPr>
            </a:p>
          </p:txBody>
        </p:sp>
        <p:sp>
          <p:nvSpPr>
            <p:cNvPr id="4" name="下矢印 1">
              <a:extLst>
                <a:ext uri="{FF2B5EF4-FFF2-40B4-BE49-F238E27FC236}">
                  <a16:creationId xmlns:a16="http://schemas.microsoft.com/office/drawing/2014/main" id="{09A79AFC-E442-E411-241E-637A378EEFCF}"/>
                </a:ext>
              </a:extLst>
            </p:cNvPr>
            <p:cNvSpPr/>
            <p:nvPr/>
          </p:nvSpPr>
          <p:spPr>
            <a:xfrm>
              <a:off x="5614332" y="4745150"/>
              <a:ext cx="963335" cy="504000"/>
            </a:xfrm>
            <a:prstGeom prst="downArrow">
              <a:avLst>
                <a:gd name="adj1" fmla="val 35660"/>
                <a:gd name="adj2" fmla="val 50000"/>
              </a:avLst>
            </a:prstGeom>
            <a:solidFill>
              <a:srgbClr val="E9452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5400">
                <a:latin typeface="MS PGothic" panose="020B0600070205080204" pitchFamily="34" charset="-128"/>
                <a:ea typeface="MS PGothic" panose="020B0600070205080204" pitchFamily="34" charset="-128"/>
              </a:endParaRPr>
            </a:p>
          </p:txBody>
        </p:sp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084D2B91-B0D6-F2CB-A5D1-2001C471A588}"/>
                </a:ext>
              </a:extLst>
            </p:cNvPr>
            <p:cNvSpPr txBox="1"/>
            <p:nvPr/>
          </p:nvSpPr>
          <p:spPr>
            <a:xfrm>
              <a:off x="1681830" y="5271559"/>
              <a:ext cx="8828335" cy="612000"/>
            </a:xfrm>
            <a:prstGeom prst="rect">
              <a:avLst/>
            </a:prstGeom>
            <a:solidFill>
              <a:srgbClr val="FCE8E8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wrap="square" anchor="ctr">
              <a:noAutofit/>
            </a:bodyPr>
            <a:lstStyle>
              <a:defPPr>
                <a:defRPr lang="ja-JP"/>
              </a:defPPr>
              <a:lvl1pPr>
                <a:defRPr sz="2400" b="1" i="0" u="none" strike="noStrike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S PGothic" panose="020B0600070205080204" pitchFamily="34" charset="-128"/>
                  <a:ea typeface="MS PGothic" panose="020B0600070205080204" pitchFamily="34" charset="-128"/>
                </a:defRPr>
              </a:lvl1pPr>
            </a:lstStyle>
            <a:p>
              <a:pPr algn="ctr"/>
              <a:r>
                <a:rPr lang="ja-JP" altLang="en-US" dirty="0"/>
                <a:t>　ビジネスプランを改善する</a:t>
              </a:r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5C188147-9176-8BFD-FB99-9E0B754DEDCC}"/>
                </a:ext>
              </a:extLst>
            </p:cNvPr>
            <p:cNvSpPr txBox="1"/>
            <p:nvPr/>
          </p:nvSpPr>
          <p:spPr>
            <a:xfrm>
              <a:off x="6852408" y="4776434"/>
              <a:ext cx="352694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27000" indent="-127000">
                <a:tabLst>
                  <a:tab pos="127000" algn="l"/>
                </a:tabLst>
              </a:pPr>
              <a:r>
                <a:rPr kumimoji="1" lang="en-US" altLang="ja-JP" sz="1100" dirty="0">
                  <a:latin typeface="+mn-ea"/>
                </a:rPr>
                <a:t>※</a:t>
              </a:r>
              <a:r>
                <a:rPr lang="ja-JP" altLang="en-US" sz="1100" b="0" i="0" dirty="0">
                  <a:solidFill>
                    <a:srgbClr val="001D35"/>
                  </a:solidFill>
                  <a:effectLst/>
                  <a:latin typeface="+mn-ea"/>
                </a:rPr>
                <a:t>差別化とは、</a:t>
              </a:r>
              <a:r>
                <a:rPr lang="ja-JP" altLang="en-US" sz="1100" dirty="0">
                  <a:latin typeface="+mn-ea"/>
                </a:rPr>
                <a:t>自社の製品やサービスを他社と比較して優位に見せることで、競争優位性を確立すること</a:t>
              </a:r>
              <a:endParaRPr kumimoji="1" lang="ja-JP" altLang="en-US" sz="1100" dirty="0">
                <a:latin typeface="+mn-ea"/>
              </a:endParaRPr>
            </a:p>
          </p:txBody>
        </p: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D51A58B8-8490-0A29-AF89-E7C9554CEB82}"/>
                </a:ext>
              </a:extLst>
            </p:cNvPr>
            <p:cNvSpPr txBox="1"/>
            <p:nvPr/>
          </p:nvSpPr>
          <p:spPr>
            <a:xfrm>
              <a:off x="1681831" y="3161534"/>
              <a:ext cx="1849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TW" altLang="en-US" sz="2000" dirty="0">
                  <a:latin typeface="MS PGothic" panose="020B0600070205080204" pitchFamily="34" charset="-128"/>
                  <a:ea typeface="MS PGothic" panose="020B0600070205080204" pitchFamily="34" charset="-128"/>
                </a:rPr>
                <a:t>先行事例調査</a:t>
              </a:r>
            </a:p>
          </p:txBody>
        </p:sp>
        <p:pic>
          <p:nvPicPr>
            <p:cNvPr id="40" name="図 39" descr="男 が含まれている画像&#10;&#10;自動的に生成された説明">
              <a:extLst>
                <a:ext uri="{FF2B5EF4-FFF2-40B4-BE49-F238E27FC236}">
                  <a16:creationId xmlns:a16="http://schemas.microsoft.com/office/drawing/2014/main" id="{838AA53F-007A-81F1-F51D-3391A8DDB7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32223" t="11852" r="32778" b="46023"/>
            <a:stretch/>
          </p:blipFill>
          <p:spPr>
            <a:xfrm>
              <a:off x="10133752" y="4013156"/>
              <a:ext cx="1786759" cy="21504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40533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E1DBEA-423A-EFAA-C8A6-F0C3916D37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AC2FAED-88A7-1B82-EE12-6DA090DF7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solidFill>
                  <a:prstClr val="white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先行事例調査の方法</a:t>
            </a:r>
            <a:endParaRPr kumimoji="1"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CF4B7AD-A9E0-2AB9-8D0D-4B2D66EED4AD}"/>
              </a:ext>
            </a:extLst>
          </p:cNvPr>
          <p:cNvSpPr txBox="1"/>
          <p:nvPr/>
        </p:nvSpPr>
        <p:spPr>
          <a:xfrm>
            <a:off x="327082" y="1143664"/>
            <a:ext cx="115426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b="1">
                <a:latin typeface="MS PGothic" panose="020B0600070205080204" pitchFamily="34" charset="-128"/>
                <a:ea typeface="MS PGothic" panose="020B0600070205080204" pitchFamily="34" charset="-128"/>
              </a:rPr>
              <a:t>インターネットなどで、</a:t>
            </a:r>
            <a:endParaRPr lang="en-US" altLang="ja-JP" sz="2800" b="1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algn="ctr"/>
            <a:r>
              <a:rPr lang="ja-JP" altLang="en-US" sz="2800" b="1">
                <a:latin typeface="MS PGothic" panose="020B0600070205080204" pitchFamily="34" charset="-128"/>
                <a:ea typeface="MS PGothic" panose="020B0600070205080204" pitchFamily="34" charset="-128"/>
              </a:rPr>
              <a:t>類似</a:t>
            </a:r>
            <a:r>
              <a:rPr lang="ja-JP" altLang="en-US" sz="2800" b="1" dirty="0">
                <a:latin typeface="MS PGothic" panose="020B0600070205080204" pitchFamily="34" charset="-128"/>
                <a:ea typeface="MS PGothic" panose="020B0600070205080204" pitchFamily="34" charset="-128"/>
              </a:rPr>
              <a:t>する商品・</a:t>
            </a:r>
            <a:r>
              <a:rPr lang="ja-JP" altLang="en-US" sz="2800" b="1">
                <a:latin typeface="MS PGothic" panose="020B0600070205080204" pitchFamily="34" charset="-128"/>
                <a:ea typeface="MS PGothic" panose="020B0600070205080204" pitchFamily="34" charset="-128"/>
              </a:rPr>
              <a:t>サービスがあるかを検索する。</a:t>
            </a:r>
            <a:endParaRPr lang="ja-JP" altLang="en-US" sz="2800" b="1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A14115D0-7D46-B70F-FA80-8C52FE0E585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9057" r="26945"/>
          <a:stretch/>
        </p:blipFill>
        <p:spPr>
          <a:xfrm>
            <a:off x="9117813" y="3537672"/>
            <a:ext cx="2234400" cy="2867982"/>
          </a:xfrm>
          <a:prstGeom prst="rect">
            <a:avLst/>
          </a:prstGeom>
        </p:spPr>
      </p:pic>
      <p:sp>
        <p:nvSpPr>
          <p:cNvPr id="6" name="角丸四角形 3">
            <a:extLst>
              <a:ext uri="{FF2B5EF4-FFF2-40B4-BE49-F238E27FC236}">
                <a16:creationId xmlns:a16="http://schemas.microsoft.com/office/drawing/2014/main" id="{95462427-5CDC-960E-EF44-269786479A4F}"/>
              </a:ext>
            </a:extLst>
          </p:cNvPr>
          <p:cNvSpPr/>
          <p:nvPr/>
        </p:nvSpPr>
        <p:spPr>
          <a:xfrm>
            <a:off x="839789" y="2295399"/>
            <a:ext cx="8125536" cy="3275720"/>
          </a:xfrm>
          <a:prstGeom prst="roundRect">
            <a:avLst>
              <a:gd name="adj" fmla="val 10686"/>
            </a:avLst>
          </a:prstGeom>
          <a:solidFill>
            <a:srgbClr val="FCE8E8"/>
          </a:solidFill>
          <a:ln w="19050">
            <a:solidFill>
              <a:srgbClr val="FF7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l" defTabSz="914400" rtl="0" eaLnBrk="1" fontAlgn="auto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94520"/>
                </a:solidFill>
                <a:effectLst/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●</a:t>
            </a:r>
            <a:r>
              <a:rPr kumimoji="1" lang="pt-PT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Web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検索（</a:t>
            </a:r>
            <a:r>
              <a:rPr kumimoji="1" lang="pt-PT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Google</a:t>
            </a:r>
            <a:r>
              <a:rPr kumimoji="1" lang="ja-JP" altLang="pt-P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・</a:t>
            </a:r>
            <a:r>
              <a:rPr kumimoji="1" lang="pt-PT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Yahoo!</a:t>
            </a:r>
            <a:r>
              <a:rPr kumimoji="1" lang="ja-JP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など）</a:t>
            </a:r>
            <a:r>
              <a:rPr lang="ja-JP" altLang="en-US" sz="280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、</a:t>
            </a:r>
            <a:r>
              <a:rPr kumimoji="1" lang="pt-PT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YouTube</a:t>
            </a:r>
            <a:r>
              <a:rPr kumimoji="1" lang="ja-JP" altLang="pt-PT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、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S PGothic" panose="020B0600070205080204" pitchFamily="34" charset="-128"/>
              <a:ea typeface="MS PGothic" panose="020B0600070205080204" pitchFamily="34" charset="-128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8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　 </a:t>
            </a:r>
            <a:r>
              <a:rPr kumimoji="1" lang="pt-PT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X</a:t>
            </a:r>
            <a:r>
              <a:rPr kumimoji="1" lang="ja-JP" altLang="pt-PT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、</a:t>
            </a:r>
            <a:r>
              <a:rPr kumimoji="1" lang="hr-HR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 Instagram</a:t>
            </a:r>
            <a:r>
              <a:rPr kumimoji="1" lang="ja-JP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など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でも検索してみましょう。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S PGothic" panose="020B0600070205080204" pitchFamily="34" charset="-128"/>
              <a:ea typeface="MS PGothic" panose="020B0600070205080204" pitchFamily="34" charset="-128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2800" dirty="0">
              <a:solidFill>
                <a:prstClr val="black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marR="0" lvl="0" algn="l" defTabSz="914400" rtl="0" eaLnBrk="1" fontAlgn="auto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94520"/>
                </a:solidFill>
                <a:effectLst/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●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生成</a:t>
            </a:r>
            <a:r>
              <a:rPr kumimoji="1" lang="pt-PT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AI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で検索することも可能です。 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S PGothic" panose="020B0600070205080204" pitchFamily="34" charset="-128"/>
              <a:ea typeface="MS PGothic" panose="020B0600070205080204" pitchFamily="34" charset="-128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E94520"/>
              </a:solidFill>
              <a:effectLst/>
              <a:uLnTx/>
              <a:uFillTx/>
              <a:latin typeface="MS PGothic" panose="020B0600070205080204" pitchFamily="34" charset="-128"/>
              <a:ea typeface="MS PGothic" panose="020B0600070205080204" pitchFamily="34" charset="-128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94520"/>
                </a:solidFill>
                <a:effectLst/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●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英語で検索することで、日本にはない先行事例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S PGothic" panose="020B0600070205080204" pitchFamily="34" charset="-128"/>
              <a:ea typeface="MS PGothic" panose="020B0600070205080204" pitchFamily="34" charset="-128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80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　 </a:t>
            </a:r>
            <a:r>
              <a:rPr kumimoji="1" lang="ja-JP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が出てくること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もあります。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S PGothic" panose="020B0600070205080204" pitchFamily="34" charset="-128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0699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82EAC1-420D-7F8A-C898-C3E3B035A4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7D8644C-8970-D577-536D-4C7122C7D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latin typeface="MS PGothic" panose="020B0600070205080204" pitchFamily="34" charset="-128"/>
                <a:ea typeface="MS PGothic" panose="020B0600070205080204" pitchFamily="34" charset="-128"/>
              </a:rPr>
              <a:t>インターネット調査方法</a:t>
            </a:r>
            <a:endParaRPr kumimoji="1"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E2FF4B4-864D-2435-1490-0F46AA2783D8}"/>
              </a:ext>
            </a:extLst>
          </p:cNvPr>
          <p:cNvSpPr txBox="1"/>
          <p:nvPr/>
        </p:nvSpPr>
        <p:spPr>
          <a:xfrm>
            <a:off x="327082" y="1143664"/>
            <a:ext cx="11542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b="1" dirty="0">
                <a:latin typeface="MS PGothic" panose="020B0600070205080204" pitchFamily="34" charset="-128"/>
                <a:ea typeface="MS PGothic" panose="020B0600070205080204" pitchFamily="34" charset="-128"/>
              </a:rPr>
              <a:t>考えている商品・サービスの内容に、先行事例があるかを調べましょう。</a:t>
            </a:r>
            <a:endParaRPr lang="en-US" altLang="ja-JP" sz="900" b="1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202A294F-E3EC-1F4E-FE61-40336C745878}"/>
              </a:ext>
            </a:extLst>
          </p:cNvPr>
          <p:cNvGrpSpPr/>
          <p:nvPr/>
        </p:nvGrpSpPr>
        <p:grpSpPr>
          <a:xfrm>
            <a:off x="792527" y="1943002"/>
            <a:ext cx="10559686" cy="1348834"/>
            <a:chOff x="792527" y="2887702"/>
            <a:chExt cx="10559686" cy="1348834"/>
          </a:xfrm>
        </p:grpSpPr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7575F887-A2A6-7A3D-8EC5-F29C04107FE3}"/>
                </a:ext>
              </a:extLst>
            </p:cNvPr>
            <p:cNvSpPr/>
            <p:nvPr/>
          </p:nvSpPr>
          <p:spPr>
            <a:xfrm>
              <a:off x="839788" y="3332996"/>
              <a:ext cx="10512425" cy="903540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S PGothic" panose="020B0600070205080204" pitchFamily="34" charset="-128"/>
                  <a:ea typeface="MS PGothic" panose="020B0600070205080204" pitchFamily="34" charset="-128"/>
                  <a:cs typeface="+mn-cs"/>
                </a:rPr>
                <a:t>(</a:t>
              </a:r>
              <a:r>
                <a: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S PGothic" panose="020B0600070205080204" pitchFamily="34" charset="-128"/>
                  <a:ea typeface="MS PGothic" panose="020B0600070205080204" pitchFamily="34" charset="-128"/>
                  <a:cs typeface="+mn-cs"/>
                </a:rPr>
                <a:t>例</a:t>
              </a:r>
              <a:r>
                <a: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S PGothic" panose="020B0600070205080204" pitchFamily="34" charset="-128"/>
                  <a:ea typeface="MS PGothic" panose="020B0600070205080204" pitchFamily="34" charset="-128"/>
                  <a:cs typeface="+mn-cs"/>
                </a:rPr>
                <a:t>) </a:t>
              </a:r>
              <a:r>
                <a:rPr kumimoji="1" lang="ja-JP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E94520"/>
                  </a:solidFill>
                  <a:effectLst/>
                  <a:uLnTx/>
                  <a:uFillTx/>
                  <a:latin typeface="MS PGothic" panose="020B0600070205080204" pitchFamily="34" charset="-128"/>
                  <a:ea typeface="MS PGothic" panose="020B0600070205080204" pitchFamily="34" charset="-128"/>
                  <a:cs typeface="+mn-cs"/>
                </a:rPr>
                <a:t>「超集中！防音個室自習室スマートスタディルーム」</a:t>
              </a:r>
              <a:endPara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E94520"/>
                </a:solidFill>
                <a:effectLst/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S PGothic" panose="020B0600070205080204" pitchFamily="34" charset="-128"/>
                  <a:ea typeface="MS PGothic" panose="020B0600070205080204" pitchFamily="34" charset="-128"/>
                  <a:cs typeface="+mn-cs"/>
                </a:rPr>
                <a:t>　　　 周囲の雑音が気にならない集中して勉強できる「防音個室型自習室」</a:t>
              </a:r>
            </a:p>
          </p:txBody>
        </p: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1BCD276C-A081-06C8-1A4B-9DF235AD01E0}"/>
                </a:ext>
              </a:extLst>
            </p:cNvPr>
            <p:cNvSpPr txBox="1"/>
            <p:nvPr/>
          </p:nvSpPr>
          <p:spPr>
            <a:xfrm>
              <a:off x="792527" y="2887702"/>
              <a:ext cx="220726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ja-JP" altLang="en-US" b="1">
                  <a:latin typeface="MS PGothic" panose="020B0600070205080204" pitchFamily="34" charset="-128"/>
                  <a:ea typeface="MS PGothic" panose="020B0600070205080204" pitchFamily="34" charset="-128"/>
                </a:rPr>
                <a:t>■商品・サービス　　</a:t>
              </a:r>
              <a:endParaRPr lang="en-US" altLang="ja-JP" dirty="0">
                <a:latin typeface="MS PGothic" panose="020B0600070205080204" pitchFamily="34" charset="-128"/>
                <a:ea typeface="MS PGothic" panose="020B0600070205080204" pitchFamily="34" charset="-128"/>
              </a:endParaRPr>
            </a:p>
          </p:txBody>
        </p:sp>
      </p:grp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9D8C341-219F-45C7-FFA2-2E04C567B231}"/>
              </a:ext>
            </a:extLst>
          </p:cNvPr>
          <p:cNvSpPr txBox="1"/>
          <p:nvPr/>
        </p:nvSpPr>
        <p:spPr>
          <a:xfrm>
            <a:off x="792527" y="3601580"/>
            <a:ext cx="90000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b="1" dirty="0">
                <a:latin typeface="MS PGothic" panose="020B0600070205080204" pitchFamily="34" charset="-128"/>
                <a:ea typeface="MS PGothic" panose="020B0600070205080204" pitchFamily="34" charset="-128"/>
              </a:rPr>
              <a:t>■検索ワード例：商品・サービスに関連するキーワードで検索</a:t>
            </a:r>
          </a:p>
        </p:txBody>
      </p:sp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269A2856-DFD2-8220-EFA5-D1FAB9C7BE04}"/>
              </a:ext>
            </a:extLst>
          </p:cNvPr>
          <p:cNvGrpSpPr/>
          <p:nvPr/>
        </p:nvGrpSpPr>
        <p:grpSpPr>
          <a:xfrm>
            <a:off x="815986" y="4135451"/>
            <a:ext cx="8025940" cy="1276087"/>
            <a:chOff x="815986" y="4774199"/>
            <a:chExt cx="8025940" cy="1276087"/>
          </a:xfrm>
        </p:grpSpPr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1D3D261D-C1A4-E23C-6E60-49FA0CB53C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26650" b="26410"/>
            <a:stretch/>
          </p:blipFill>
          <p:spPr>
            <a:xfrm>
              <a:off x="815986" y="4774199"/>
              <a:ext cx="3954002" cy="576000"/>
            </a:xfrm>
            <a:prstGeom prst="rect">
              <a:avLst/>
            </a:prstGeom>
          </p:spPr>
        </p:pic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69B1A1C5-AD32-5C27-B45E-DCA7D26F8F72}"/>
                </a:ext>
              </a:extLst>
            </p:cNvPr>
            <p:cNvSpPr txBox="1"/>
            <p:nvPr/>
          </p:nvSpPr>
          <p:spPr>
            <a:xfrm>
              <a:off x="1008004" y="4873377"/>
              <a:ext cx="281743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ja-JP" altLang="en-US" dirty="0">
                  <a:latin typeface="MS PGothic" panose="020B0600070205080204" pitchFamily="34" charset="-128"/>
                  <a:ea typeface="MS PGothic" panose="020B0600070205080204" pitchFamily="34" charset="-128"/>
                </a:rPr>
                <a:t>防音</a:t>
              </a:r>
              <a:r>
                <a:rPr lang="en-US" altLang="ja-JP" dirty="0">
                  <a:latin typeface="MS PGothic" panose="020B0600070205080204" pitchFamily="34" charset="-128"/>
                  <a:ea typeface="MS PGothic" panose="020B0600070205080204" pitchFamily="34" charset="-128"/>
                </a:rPr>
                <a:t> </a:t>
              </a:r>
              <a:r>
                <a:rPr lang="ja-JP" altLang="en-US" dirty="0">
                  <a:latin typeface="MS PGothic" panose="020B0600070205080204" pitchFamily="34" charset="-128"/>
                  <a:ea typeface="MS PGothic" panose="020B0600070205080204" pitchFamily="34" charset="-128"/>
                </a:rPr>
                <a:t>作業スペース</a:t>
              </a:r>
              <a:r>
                <a:rPr lang="en-US" altLang="ja-JP" dirty="0">
                  <a:latin typeface="MS PGothic" panose="020B0600070205080204" pitchFamily="34" charset="-128"/>
                  <a:ea typeface="MS PGothic" panose="020B0600070205080204" pitchFamily="34" charset="-128"/>
                </a:rPr>
                <a:t> </a:t>
              </a:r>
              <a:r>
                <a:rPr lang="ja-JP" altLang="en-US" dirty="0">
                  <a:latin typeface="MS PGothic" panose="020B0600070205080204" pitchFamily="34" charset="-128"/>
                  <a:ea typeface="MS PGothic" panose="020B0600070205080204" pitchFamily="34" charset="-128"/>
                </a:rPr>
                <a:t>学生</a:t>
              </a:r>
              <a:endParaRPr lang="en-US" altLang="ja-JP" dirty="0">
                <a:latin typeface="MS PGothic" panose="020B0600070205080204" pitchFamily="34" charset="-128"/>
                <a:ea typeface="MS PGothic" panose="020B0600070205080204" pitchFamily="34" charset="-128"/>
              </a:endParaRPr>
            </a:p>
          </p:txBody>
        </p:sp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54DE3E32-C424-B9E7-9504-B1794AB40B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26650" b="26410"/>
            <a:stretch/>
          </p:blipFill>
          <p:spPr>
            <a:xfrm>
              <a:off x="4887924" y="4774199"/>
              <a:ext cx="3954002" cy="576000"/>
            </a:xfrm>
            <a:prstGeom prst="rect">
              <a:avLst/>
            </a:prstGeom>
          </p:spPr>
        </p:pic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A18EEA6A-A8F7-F9DA-F5EE-75B061646D41}"/>
                </a:ext>
              </a:extLst>
            </p:cNvPr>
            <p:cNvSpPr txBox="1"/>
            <p:nvPr/>
          </p:nvSpPr>
          <p:spPr>
            <a:xfrm>
              <a:off x="5136028" y="4873377"/>
              <a:ext cx="2686383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ja-JP" altLang="en-US" dirty="0">
                  <a:latin typeface="MS PGothic" panose="020B0600070205080204" pitchFamily="34" charset="-128"/>
                  <a:ea typeface="MS PGothic" panose="020B0600070205080204" pitchFamily="34" charset="-128"/>
                </a:rPr>
                <a:t>スマートスタディルーム</a:t>
              </a:r>
              <a:endParaRPr lang="en-US" altLang="ja-JP" b="1" dirty="0">
                <a:latin typeface="MS PGothic" panose="020B0600070205080204" pitchFamily="34" charset="-128"/>
                <a:ea typeface="MS PGothic" panose="020B0600070205080204" pitchFamily="34" charset="-128"/>
              </a:endParaRPr>
            </a:p>
          </p:txBody>
        </p:sp>
        <p:pic>
          <p:nvPicPr>
            <p:cNvPr id="18" name="図 17">
              <a:extLst>
                <a:ext uri="{FF2B5EF4-FFF2-40B4-BE49-F238E27FC236}">
                  <a16:creationId xmlns:a16="http://schemas.microsoft.com/office/drawing/2014/main" id="{E434D955-28C7-050C-1328-74CA99A87E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26650" b="26410"/>
            <a:stretch/>
          </p:blipFill>
          <p:spPr>
            <a:xfrm>
              <a:off x="815986" y="5474286"/>
              <a:ext cx="3954002" cy="576000"/>
            </a:xfrm>
            <a:prstGeom prst="rect">
              <a:avLst/>
            </a:prstGeom>
          </p:spPr>
        </p:pic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CB810926-8731-F6AD-F284-49E272CE1830}"/>
                </a:ext>
              </a:extLst>
            </p:cNvPr>
            <p:cNvSpPr txBox="1"/>
            <p:nvPr/>
          </p:nvSpPr>
          <p:spPr>
            <a:xfrm>
              <a:off x="1008004" y="5577620"/>
              <a:ext cx="324158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ja-JP" altLang="en-US" dirty="0">
                  <a:latin typeface="MS PGothic" panose="020B0600070205080204" pitchFamily="34" charset="-128"/>
                  <a:ea typeface="MS PGothic" panose="020B0600070205080204" pitchFamily="34" charset="-128"/>
                </a:rPr>
                <a:t>学生</a:t>
              </a:r>
              <a:r>
                <a:rPr lang="en-US" altLang="ja-JP" dirty="0">
                  <a:latin typeface="MS PGothic" panose="020B0600070205080204" pitchFamily="34" charset="-128"/>
                  <a:ea typeface="MS PGothic" panose="020B0600070205080204" pitchFamily="34" charset="-128"/>
                </a:rPr>
                <a:t> </a:t>
              </a:r>
              <a:r>
                <a:rPr lang="ja-JP" altLang="en-US" dirty="0">
                  <a:latin typeface="MS PGothic" panose="020B0600070205080204" pitchFamily="34" charset="-128"/>
                  <a:ea typeface="MS PGothic" panose="020B0600070205080204" pitchFamily="34" charset="-128"/>
                </a:rPr>
                <a:t>自習室</a:t>
              </a:r>
              <a:r>
                <a:rPr lang="en-US" altLang="ja-JP" dirty="0">
                  <a:latin typeface="MS PGothic" panose="020B0600070205080204" pitchFamily="34" charset="-128"/>
                  <a:ea typeface="MS PGothic" panose="020B0600070205080204" pitchFamily="34" charset="-128"/>
                </a:rPr>
                <a:t> </a:t>
              </a:r>
              <a:r>
                <a:rPr lang="ja-JP" altLang="en-US" dirty="0">
                  <a:latin typeface="MS PGothic" panose="020B0600070205080204" pitchFamily="34" charset="-128"/>
                  <a:ea typeface="MS PGothic" panose="020B0600070205080204" pitchFamily="34" charset="-128"/>
                </a:rPr>
                <a:t>東京</a:t>
              </a:r>
              <a:r>
                <a:rPr lang="en-US" altLang="ja-JP" dirty="0">
                  <a:latin typeface="MS PGothic" panose="020B0600070205080204" pitchFamily="34" charset="-128"/>
                  <a:ea typeface="MS PGothic" panose="020B0600070205080204" pitchFamily="34" charset="-128"/>
                </a:rPr>
                <a:t>(</a:t>
              </a:r>
              <a:r>
                <a:rPr lang="ja-JP" altLang="en-US" dirty="0">
                  <a:latin typeface="MS PGothic" panose="020B0600070205080204" pitchFamily="34" charset="-128"/>
                  <a:ea typeface="MS PGothic" panose="020B0600070205080204" pitchFamily="34" charset="-128"/>
                </a:rPr>
                <a:t>地域名</a:t>
              </a:r>
              <a:r>
                <a:rPr lang="en-US" altLang="ja-JP" dirty="0">
                  <a:latin typeface="MS PGothic" panose="020B0600070205080204" pitchFamily="34" charset="-128"/>
                  <a:ea typeface="MS PGothic" panose="020B0600070205080204" pitchFamily="34" charset="-128"/>
                </a:rPr>
                <a:t>)</a:t>
              </a:r>
              <a:r>
                <a:rPr lang="ja-JP" altLang="en-US" dirty="0">
                  <a:latin typeface="MS PGothic" panose="020B0600070205080204" pitchFamily="34" charset="-128"/>
                  <a:ea typeface="MS PGothic" panose="020B0600070205080204" pitchFamily="34" charset="-128"/>
                </a:rPr>
                <a:t>　</a:t>
              </a:r>
              <a:endParaRPr lang="en-US" altLang="ja-JP" dirty="0">
                <a:latin typeface="MS PGothic" panose="020B0600070205080204" pitchFamily="34" charset="-128"/>
                <a:ea typeface="MS PGothic" panose="020B0600070205080204" pitchFamily="34" charset="-128"/>
              </a:endParaRPr>
            </a:p>
          </p:txBody>
        </p:sp>
      </p:grpSp>
      <p:pic>
        <p:nvPicPr>
          <p:cNvPr id="27" name="図 26">
            <a:extLst>
              <a:ext uri="{FF2B5EF4-FFF2-40B4-BE49-F238E27FC236}">
                <a16:creationId xmlns:a16="http://schemas.microsoft.com/office/drawing/2014/main" id="{9DA20029-2127-5F96-9523-544A26D4D1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6006" y="3720285"/>
            <a:ext cx="2283467" cy="1702050"/>
          </a:xfrm>
          <a:prstGeom prst="rect">
            <a:avLst/>
          </a:prstGeom>
        </p:spPr>
      </p:pic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3356B814-0255-0265-C1A8-41512BEEF81A}"/>
              </a:ext>
            </a:extLst>
          </p:cNvPr>
          <p:cNvSpPr txBox="1"/>
          <p:nvPr/>
        </p:nvSpPr>
        <p:spPr>
          <a:xfrm>
            <a:off x="839788" y="5670610"/>
            <a:ext cx="90000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latin typeface="MS PGothic" panose="020B0600070205080204" pitchFamily="34" charset="-128"/>
                <a:ea typeface="MS PGothic" panose="020B0600070205080204" pitchFamily="34" charset="-128"/>
              </a:rPr>
              <a:t>ターゲット・地域などの詳細なキーワードを入力した検索も有効です。</a:t>
            </a:r>
          </a:p>
        </p:txBody>
      </p:sp>
    </p:spTree>
    <p:extLst>
      <p:ext uri="{BB962C8B-B14F-4D97-AF65-F5344CB8AC3E}">
        <p14:creationId xmlns:p14="http://schemas.microsoft.com/office/powerpoint/2010/main" val="2942662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E44FE7-3D13-CFA5-F8EF-7DD926D669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9A59611-137C-49F9-4C0C-41B12F9FD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solidFill>
                  <a:prstClr val="white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先行事例調査</a:t>
            </a:r>
            <a:r>
              <a:rPr lang="ja-JP" altLang="en-US">
                <a:solidFill>
                  <a:prstClr val="white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の観点</a:t>
            </a:r>
            <a:r>
              <a:rPr lang="en-US" altLang="ja-JP" dirty="0">
                <a:solidFill>
                  <a:prstClr val="white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 </a:t>
            </a:r>
            <a:r>
              <a:rPr lang="ja-JP" altLang="en-US">
                <a:solidFill>
                  <a:prstClr val="white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① </a:t>
            </a:r>
            <a:r>
              <a:rPr lang="ja-JP" altLang="en-US" dirty="0">
                <a:solidFill>
                  <a:prstClr val="white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自分たちのビジネスプランに取り入れる</a:t>
            </a:r>
            <a:endParaRPr kumimoji="1"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2424AD7-E29E-0355-1853-ED32C1FE8ECB}"/>
              </a:ext>
            </a:extLst>
          </p:cNvPr>
          <p:cNvSpPr txBox="1"/>
          <p:nvPr/>
        </p:nvSpPr>
        <p:spPr>
          <a:xfrm>
            <a:off x="327082" y="1143664"/>
            <a:ext cx="115426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b="1" dirty="0">
                <a:latin typeface="MS PGothic" panose="020B0600070205080204" pitchFamily="34" charset="-128"/>
                <a:ea typeface="MS PGothic" panose="020B0600070205080204" pitchFamily="34" charset="-128"/>
              </a:rPr>
              <a:t>先行事例がある</a:t>
            </a:r>
            <a:r>
              <a:rPr lang="ja-JP" altLang="en-US" sz="2800" b="1">
                <a:latin typeface="MS PGothic" panose="020B0600070205080204" pitchFamily="34" charset="-128"/>
                <a:ea typeface="MS PGothic" panose="020B0600070205080204" pitchFamily="34" charset="-128"/>
              </a:rPr>
              <a:t>場合、「自分</a:t>
            </a:r>
            <a:r>
              <a:rPr lang="ja-JP" altLang="en-US" sz="2800" b="1" dirty="0">
                <a:latin typeface="MS PGothic" panose="020B0600070205080204" pitchFamily="34" charset="-128"/>
                <a:ea typeface="MS PGothic" panose="020B0600070205080204" pitchFamily="34" charset="-128"/>
              </a:rPr>
              <a:t>たちのビジネスプラン</a:t>
            </a:r>
            <a:r>
              <a:rPr lang="ja-JP" altLang="en-US" sz="2800" b="1">
                <a:latin typeface="MS PGothic" panose="020B0600070205080204" pitchFamily="34" charset="-128"/>
                <a:ea typeface="MS PGothic" panose="020B0600070205080204" pitchFamily="34" charset="-128"/>
              </a:rPr>
              <a:t>に取り入れられる</a:t>
            </a:r>
            <a:endParaRPr lang="en-US" altLang="ja-JP" sz="2800" b="1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algn="ctr"/>
            <a:r>
              <a:rPr lang="ja-JP" altLang="en-US" sz="2800" b="1">
                <a:latin typeface="MS PGothic" panose="020B0600070205080204" pitchFamily="34" charset="-128"/>
                <a:ea typeface="MS PGothic" panose="020B0600070205080204" pitchFamily="34" charset="-128"/>
              </a:rPr>
              <a:t>部分はあるか」「なぜ成功しているのか」を考えます。</a:t>
            </a:r>
            <a:endParaRPr lang="ja-JP" altLang="en-US" sz="2800" b="1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215982E0-47BA-EDCF-788C-36166A84E1A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9057" r="26945"/>
          <a:stretch/>
        </p:blipFill>
        <p:spPr>
          <a:xfrm>
            <a:off x="9117813" y="3631625"/>
            <a:ext cx="2234400" cy="2867982"/>
          </a:xfrm>
          <a:prstGeom prst="rect">
            <a:avLst/>
          </a:prstGeom>
        </p:spPr>
      </p:pic>
      <p:sp>
        <p:nvSpPr>
          <p:cNvPr id="13" name="角丸四角形 3">
            <a:extLst>
              <a:ext uri="{FF2B5EF4-FFF2-40B4-BE49-F238E27FC236}">
                <a16:creationId xmlns:a16="http://schemas.microsoft.com/office/drawing/2014/main" id="{3F6011AB-999A-0C25-E41E-FAA5D8B7F227}"/>
              </a:ext>
            </a:extLst>
          </p:cNvPr>
          <p:cNvSpPr/>
          <p:nvPr/>
        </p:nvSpPr>
        <p:spPr>
          <a:xfrm>
            <a:off x="839789" y="2389352"/>
            <a:ext cx="8125536" cy="3275720"/>
          </a:xfrm>
          <a:prstGeom prst="roundRect">
            <a:avLst>
              <a:gd name="adj" fmla="val 10686"/>
            </a:avLst>
          </a:prstGeom>
          <a:solidFill>
            <a:srgbClr val="FCE8E8"/>
          </a:solidFill>
          <a:ln w="19050">
            <a:solidFill>
              <a:srgbClr val="FF7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l" defTabSz="914400" rtl="0" eaLnBrk="1" fontAlgn="auto" latinLnBrk="0" hangingPunct="1">
              <a:lnSpc>
                <a:spcPts val="32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94520"/>
                </a:solidFill>
                <a:effectLst/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●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どんな商品・サービスが既にあるのか？</a:t>
            </a:r>
            <a:endParaRPr kumimoji="1" lang="ja-JP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S PGothic" panose="020B0600070205080204" pitchFamily="34" charset="-128"/>
              <a:ea typeface="MS PGothic" panose="020B0600070205080204" pitchFamily="34" charset="-128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ts val="32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94520"/>
                </a:solidFill>
                <a:effectLst/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● </a:t>
            </a:r>
            <a:r>
              <a:rPr kumimoji="1" lang="ja-JP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その商品・サービス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の強み・特徴は何か？</a:t>
            </a:r>
          </a:p>
          <a:p>
            <a:pPr marR="0" lvl="0" algn="l" defTabSz="914400" rtl="0" eaLnBrk="1" fontAlgn="auto" latinLnBrk="0" hangingPunct="1">
              <a:lnSpc>
                <a:spcPts val="32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94520"/>
                </a:solidFill>
                <a:effectLst/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●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それはなぜ成功しているのか？</a:t>
            </a:r>
          </a:p>
          <a:p>
            <a:pPr marR="0" lvl="0" algn="l" defTabSz="914400" rtl="0" eaLnBrk="1" fontAlgn="auto" latinLnBrk="0" hangingPunct="1">
              <a:lnSpc>
                <a:spcPts val="32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　  自分たちのプランには何が足りないか？</a:t>
            </a:r>
          </a:p>
          <a:p>
            <a:pPr marR="0" lvl="0" algn="l" defTabSz="914400" rtl="0" eaLnBrk="1" fontAlgn="auto" latinLnBrk="0" hangingPunct="1">
              <a:lnSpc>
                <a:spcPts val="32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E94520"/>
                </a:solidFill>
                <a:effectLst/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●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E94520"/>
                </a:solidFill>
                <a:effectLst/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 </a:t>
            </a:r>
            <a:r>
              <a:rPr kumimoji="1" lang="ja-JP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強みの中で、自分たちのプランに活用できること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       </a:t>
            </a:r>
          </a:p>
          <a:p>
            <a:pPr marR="0" lvl="0" algn="l" defTabSz="914400" rtl="0" eaLnBrk="1" fontAlgn="auto" latinLnBrk="0" hangingPunct="1">
              <a:lnSpc>
                <a:spcPts val="32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en-US" altLang="ja-JP" sz="2800" dirty="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  </a:t>
            </a:r>
            <a:r>
              <a:rPr kumimoji="1" lang="ja-JP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　</a:t>
            </a:r>
            <a:r>
              <a:rPr kumimoji="1" lang="ja-JP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はないか</a:t>
            </a:r>
            <a:r>
              <a:rPr kumimoji="1" lang="ja-JP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？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S PGothic" panose="020B0600070205080204" pitchFamily="34" charset="-128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03099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7890</TotalTime>
  <Words>1479</Words>
  <Application>Microsoft Macintosh PowerPoint</Application>
  <PresentationFormat>ワイド画面</PresentationFormat>
  <Paragraphs>206</Paragraphs>
  <Slides>23</Slides>
  <Notes>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23</vt:i4>
      </vt:variant>
    </vt:vector>
  </HeadingPairs>
  <TitlesOfParts>
    <vt:vector size="28" baseType="lpstr">
      <vt:lpstr>MS PGothic</vt:lpstr>
      <vt:lpstr>游ゴシック</vt:lpstr>
      <vt:lpstr>Arial</vt:lpstr>
      <vt:lpstr>Calibri</vt:lpstr>
      <vt:lpstr>Office テーマ</vt:lpstr>
      <vt:lpstr>先行事例調査を実施する</vt:lpstr>
      <vt:lpstr>本日のテーマ</vt:lpstr>
      <vt:lpstr>前回の振り返り</vt:lpstr>
      <vt:lpstr>本日実施すること</vt:lpstr>
      <vt:lpstr>PowerPoint プレゼンテーション</vt:lpstr>
      <vt:lpstr>先行事例調査を行う意義</vt:lpstr>
      <vt:lpstr>先行事例調査の方法</vt:lpstr>
      <vt:lpstr>インターネット調査方法</vt:lpstr>
      <vt:lpstr>先行事例調査の観点 ① 自分たちのビジネスプランに取り入れる</vt:lpstr>
      <vt:lpstr>先行事例の観点 ② 差別化を考える</vt:lpstr>
      <vt:lpstr>PowerPoint プレゼンテーション</vt:lpstr>
      <vt:lpstr>ワーク [1] チームで先行事例調査を行う （10分） </vt:lpstr>
      <vt:lpstr>ワーク [1] チームで先行事例調査を行う （10分） </vt:lpstr>
      <vt:lpstr>ワーク [1] チームで先行事例調査を行う （10分） </vt:lpstr>
      <vt:lpstr>PowerPoint プレゼンテーション</vt:lpstr>
      <vt:lpstr>ワーク [2] チームでビジネスプランを考える (10分) </vt:lpstr>
      <vt:lpstr>ワーク [2] チームでビジネスプランを考える (10分) </vt:lpstr>
      <vt:lpstr>PowerPoint プレゼンテーション</vt:lpstr>
      <vt:lpstr>ワーク [3] ビジネスプラン全体を見直す (10分) </vt:lpstr>
      <vt:lpstr>ワーク [3] ビジネスプラン全体を見直す (10分) </vt:lpstr>
      <vt:lpstr>PowerPoint プレゼンテーション</vt:lpstr>
      <vt:lpstr>授業のまとめ</vt:lpstr>
      <vt:lpstr>次回、ビジネスプランを発表する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オプション</dc:title>
  <dc:creator>shingo tetsuka</dc:creator>
  <cp:lastModifiedBy>慶太 竹内</cp:lastModifiedBy>
  <cp:revision>398</cp:revision>
  <dcterms:created xsi:type="dcterms:W3CDTF">2024-08-24T05:28:24Z</dcterms:created>
  <dcterms:modified xsi:type="dcterms:W3CDTF">2025-03-27T09:31:37Z</dcterms:modified>
</cp:coreProperties>
</file>