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68" r:id="rId2"/>
    <p:sldId id="371" r:id="rId3"/>
    <p:sldId id="389" r:id="rId4"/>
    <p:sldId id="373" r:id="rId5"/>
    <p:sldId id="390" r:id="rId6"/>
    <p:sldId id="455" r:id="rId7"/>
    <p:sldId id="430" r:id="rId8"/>
    <p:sldId id="456" r:id="rId9"/>
    <p:sldId id="433" r:id="rId10"/>
    <p:sldId id="457" r:id="rId11"/>
    <p:sldId id="435" r:id="rId12"/>
    <p:sldId id="436" r:id="rId13"/>
    <p:sldId id="437" r:id="rId14"/>
    <p:sldId id="420" r:id="rId15"/>
    <p:sldId id="421" r:id="rId16"/>
    <p:sldId id="438" r:id="rId17"/>
    <p:sldId id="461" r:id="rId18"/>
    <p:sldId id="462" r:id="rId19"/>
    <p:sldId id="441" r:id="rId20"/>
    <p:sldId id="442" r:id="rId21"/>
    <p:sldId id="443" r:id="rId22"/>
    <p:sldId id="444" r:id="rId23"/>
    <p:sldId id="445" r:id="rId24"/>
    <p:sldId id="446" r:id="rId25"/>
    <p:sldId id="447" r:id="rId26"/>
    <p:sldId id="448" r:id="rId27"/>
    <p:sldId id="463" r:id="rId28"/>
    <p:sldId id="459" r:id="rId29"/>
    <p:sldId id="460" r:id="rId30"/>
    <p:sldId id="464" r:id="rId31"/>
    <p:sldId id="406" r:id="rId32"/>
    <p:sldId id="407" r:id="rId33"/>
    <p:sldId id="408" r:id="rId34"/>
    <p:sldId id="409"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pos="5677" userDrawn="1">
          <p15:clr>
            <a:srgbClr val="A4A3A4"/>
          </p15:clr>
        </p15:guide>
        <p15:guide id="3" pos="529" userDrawn="1">
          <p15:clr>
            <a:srgbClr val="A4A3A4"/>
          </p15:clr>
        </p15:guide>
        <p15:guide id="4" pos="715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666A17-E655-EEEC-55F6-6E1F138D4495}" name="-" initials="MSOffice" userId="-" providerId="None"/>
  <p188:author id="{FAAD496F-00FE-CBB1-ECCA-3B0B3566904E}" name="慶太 竹内" initials="慶竹" userId="f614eac48cb1f8a4" providerId="Windows Live"/>
  <p188:author id="{BBB842A5-1FB0-2167-4C47-C217B3B5581A}" name="Windows ユーザー" initials="W" userId="Windows ユーザー"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520"/>
    <a:srgbClr val="156082"/>
    <a:srgbClr val="FFFFFF"/>
    <a:srgbClr val="F2AA84"/>
    <a:srgbClr val="F6C6AD"/>
    <a:srgbClr val="FBE3D6"/>
    <a:srgbClr val="FCE8E8"/>
    <a:srgbClr val="E6E6E6"/>
    <a:srgbClr val="FADCE9"/>
    <a:srgbClr val="CCE1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94320" autoAdjust="0"/>
  </p:normalViewPr>
  <p:slideViewPr>
    <p:cSldViewPr snapToGrid="0">
      <p:cViewPr varScale="1">
        <p:scale>
          <a:sx n="109" d="100"/>
          <a:sy n="109" d="100"/>
        </p:scale>
        <p:origin x="632" y="184"/>
      </p:cViewPr>
      <p:guideLst>
        <p:guide orient="horz" pos="2795"/>
        <p:guide pos="5677"/>
        <p:guide pos="529"/>
        <p:guide pos="7151"/>
      </p:guideLst>
    </p:cSldViewPr>
  </p:slideViewPr>
  <p:notesTextViewPr>
    <p:cViewPr>
      <p:scale>
        <a:sx n="40" d="100"/>
        <a:sy n="4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67FAF-3898-ED42-B937-F1FDB3C880F3}" type="datetimeFigureOut">
              <a:rPr kumimoji="1" lang="ja-JP" altLang="en-US" smtClean="0"/>
              <a:t>2025/3/28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2C51F-1DAC-8A47-898F-A3FAE3262DBB}" type="slidenum">
              <a:rPr kumimoji="1" lang="ja-JP" altLang="en-US" smtClean="0"/>
              <a:t>‹#›</a:t>
            </a:fld>
            <a:endParaRPr kumimoji="1" lang="ja-JP" altLang="en-US"/>
          </a:p>
        </p:txBody>
      </p:sp>
    </p:spTree>
    <p:extLst>
      <p:ext uri="{BB962C8B-B14F-4D97-AF65-F5344CB8AC3E}">
        <p14:creationId xmlns:p14="http://schemas.microsoft.com/office/powerpoint/2010/main" val="27867565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4</a:t>
            </a:fld>
            <a:endParaRPr kumimoji="1" lang="ja-JP" altLang="en-US"/>
          </a:p>
        </p:txBody>
      </p:sp>
    </p:spTree>
    <p:extLst>
      <p:ext uri="{BB962C8B-B14F-4D97-AF65-F5344CB8AC3E}">
        <p14:creationId xmlns:p14="http://schemas.microsoft.com/office/powerpoint/2010/main" val="304563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5</a:t>
            </a:fld>
            <a:endParaRPr kumimoji="1" lang="ja-JP" altLang="en-US"/>
          </a:p>
        </p:txBody>
      </p:sp>
    </p:spTree>
    <p:extLst>
      <p:ext uri="{BB962C8B-B14F-4D97-AF65-F5344CB8AC3E}">
        <p14:creationId xmlns:p14="http://schemas.microsoft.com/office/powerpoint/2010/main" val="257967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11</a:t>
            </a:fld>
            <a:endParaRPr kumimoji="1" lang="ja-JP" altLang="en-US"/>
          </a:p>
        </p:txBody>
      </p:sp>
    </p:spTree>
    <p:extLst>
      <p:ext uri="{BB962C8B-B14F-4D97-AF65-F5344CB8AC3E}">
        <p14:creationId xmlns:p14="http://schemas.microsoft.com/office/powerpoint/2010/main" val="65078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12</a:t>
            </a:fld>
            <a:endParaRPr kumimoji="1" lang="ja-JP" altLang="en-US"/>
          </a:p>
        </p:txBody>
      </p:sp>
    </p:spTree>
    <p:extLst>
      <p:ext uri="{BB962C8B-B14F-4D97-AF65-F5344CB8AC3E}">
        <p14:creationId xmlns:p14="http://schemas.microsoft.com/office/powerpoint/2010/main" val="38376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22</a:t>
            </a:fld>
            <a:endParaRPr kumimoji="1" lang="ja-JP" altLang="en-US"/>
          </a:p>
        </p:txBody>
      </p:sp>
    </p:spTree>
    <p:extLst>
      <p:ext uri="{BB962C8B-B14F-4D97-AF65-F5344CB8AC3E}">
        <p14:creationId xmlns:p14="http://schemas.microsoft.com/office/powerpoint/2010/main" val="200186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8F7762A-8C38-1766-D1DD-1497C3758CC4}"/>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E31ACCC-A390-D110-D497-E5F5609769BA}"/>
              </a:ext>
            </a:extLst>
          </p:cNvPr>
          <p:cNvSpPr>
            <a:spLocks noGrp="1"/>
          </p:cNvSpPr>
          <p:nvPr>
            <p:ph type="ctrTitle"/>
          </p:nvPr>
        </p:nvSpPr>
        <p:spPr>
          <a:xfrm>
            <a:off x="646670" y="4274577"/>
            <a:ext cx="6631459" cy="1250134"/>
          </a:xfrm>
        </p:spPr>
        <p:txBody>
          <a:bodyPr anchor="t">
            <a:noAutofit/>
          </a:bodyPr>
          <a:lstStyle>
            <a:lvl1pPr algn="l">
              <a:lnSpc>
                <a:spcPct val="100000"/>
              </a:lnSpc>
              <a:defRPr sz="3800" b="1">
                <a:latin typeface="+mn-ea"/>
                <a:ea typeface="+mn-ea"/>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3470D59-942E-C320-4614-5F9EF36EB74E}"/>
              </a:ext>
            </a:extLst>
          </p:cNvPr>
          <p:cNvSpPr>
            <a:spLocks noGrp="1"/>
          </p:cNvSpPr>
          <p:nvPr>
            <p:ph type="subTitle" idx="1"/>
          </p:nvPr>
        </p:nvSpPr>
        <p:spPr>
          <a:xfrm>
            <a:off x="2447636" y="3599821"/>
            <a:ext cx="4830493" cy="475692"/>
          </a:xfrm>
          <a:prstGeom prst="rect">
            <a:avLst/>
          </a:prstGeom>
        </p:spPr>
        <p:txBody>
          <a:bodyPr>
            <a:noAutofit/>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2184673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77F6B-9C03-57C6-FA9D-4E856710C8D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EA2E92-9421-2B1B-D3E9-C05C44BE95CE}"/>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080DD6-F581-ECBE-6DE7-7ACA53886328}"/>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4E1B8F1-E709-6419-EC85-E9E9F72D75FE}"/>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8597E7CA-B522-8358-0F0A-0A5B08E809C7}"/>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202520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4031FFE-B684-54F7-6C17-7D95A907337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538BC2E-EFC4-8611-6F04-C4AAC079DDE0}"/>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A5BA00-8367-5064-C9FF-C34D1C6DE2A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C204730-04DD-AC08-2B72-662AD5C8E983}"/>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BA0B8A3F-A388-7553-BEE4-12606D45852F}"/>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230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図 7" descr="図形&#10;&#10;低い精度で自動的に生成された説明">
            <a:extLst>
              <a:ext uri="{FF2B5EF4-FFF2-40B4-BE49-F238E27FC236}">
                <a16:creationId xmlns:a16="http://schemas.microsoft.com/office/drawing/2014/main" id="{CDB122ED-3F7E-07F5-8377-DEF86DF3B27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0206F95-C0A8-B7B3-DA80-A610E5A9376F}"/>
              </a:ext>
            </a:extLst>
          </p:cNvPr>
          <p:cNvSpPr>
            <a:spLocks noGrp="1"/>
          </p:cNvSpPr>
          <p:nvPr>
            <p:ph type="title"/>
          </p:nvPr>
        </p:nvSpPr>
        <p:spPr>
          <a:xfrm>
            <a:off x="838200" y="353962"/>
            <a:ext cx="10515600" cy="588227"/>
          </a:xfrm>
        </p:spPr>
        <p:txBody>
          <a:bodyPr tIns="36000" bIns="36000" anchor="ctr">
            <a:noAutofit/>
          </a:bodyPr>
          <a:lstStyle>
            <a:lvl1pPr algn="ctr">
              <a:lnSpc>
                <a:spcPct val="100000"/>
              </a:lnSpc>
              <a:defRPr sz="2800" b="1">
                <a:solidFill>
                  <a:schemeClr val="bg1"/>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112BAD48-109A-54AD-429F-594E98959794}"/>
              </a:ext>
            </a:extLst>
          </p:cNvPr>
          <p:cNvSpPr>
            <a:spLocks noGrp="1"/>
          </p:cNvSpPr>
          <p:nvPr>
            <p:ph idx="1"/>
          </p:nvPr>
        </p:nvSpPr>
        <p:spPr>
          <a:xfrm>
            <a:off x="838200" y="1401246"/>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スライド番号プレースホルダー 5">
            <a:extLst>
              <a:ext uri="{FF2B5EF4-FFF2-40B4-BE49-F238E27FC236}">
                <a16:creationId xmlns:a16="http://schemas.microsoft.com/office/drawing/2014/main" id="{CFD0C381-B8B0-B8D8-33CF-078714A46294}"/>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4" name="Slide Number Placeholder 5">
            <a:extLst>
              <a:ext uri="{FF2B5EF4-FFF2-40B4-BE49-F238E27FC236}">
                <a16:creationId xmlns:a16="http://schemas.microsoft.com/office/drawing/2014/main" id="{AE67D621-8782-382F-7908-94272158DB93}"/>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pic>
        <p:nvPicPr>
          <p:cNvPr id="7" name="図 6" descr="背景パターン&#10;&#10;自動的に生成された説明">
            <a:extLst>
              <a:ext uri="{FF2B5EF4-FFF2-40B4-BE49-F238E27FC236}">
                <a16:creationId xmlns:a16="http://schemas.microsoft.com/office/drawing/2014/main" id="{F1490AFC-467F-287A-BF69-6C3CE3DE8015}"/>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10" name="正方形/長方形 9">
            <a:extLst>
              <a:ext uri="{FF2B5EF4-FFF2-40B4-BE49-F238E27FC236}">
                <a16:creationId xmlns:a16="http://schemas.microsoft.com/office/drawing/2014/main" id="{A0216A82-4078-1666-B43C-AAAF34C0DEB3}"/>
              </a:ext>
            </a:extLst>
          </p:cNvPr>
          <p:cNvSpPr/>
          <p:nvPr userDrawn="1"/>
        </p:nvSpPr>
        <p:spPr>
          <a:xfrm>
            <a:off x="2927389" y="6349189"/>
            <a:ext cx="6337222" cy="373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©Organization for Small &amp; Medium Enterprises and Regional Innovation, JAPAN.All Rights Reserved.</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1085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背景パターン&#10;&#10;低い精度で自動的に生成された説明">
            <a:extLst>
              <a:ext uri="{FF2B5EF4-FFF2-40B4-BE49-F238E27FC236}">
                <a16:creationId xmlns:a16="http://schemas.microsoft.com/office/drawing/2014/main" id="{F165A4B6-1F9F-82E0-BD85-D3A57C7EC75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5" name="フッター プレースホルダー 4">
            <a:extLst>
              <a:ext uri="{FF2B5EF4-FFF2-40B4-BE49-F238E27FC236}">
                <a16:creationId xmlns:a16="http://schemas.microsoft.com/office/drawing/2014/main" id="{5A56E053-6F84-9434-EA6D-9F8D1A4802B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5">
            <a:extLst>
              <a:ext uri="{FF2B5EF4-FFF2-40B4-BE49-F238E27FC236}">
                <a16:creationId xmlns:a16="http://schemas.microsoft.com/office/drawing/2014/main" id="{3C279E77-CB18-DA0A-E427-D300ADA2D0F6}"/>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10" name="コンテンツ プレースホルダー 2">
            <a:extLst>
              <a:ext uri="{FF2B5EF4-FFF2-40B4-BE49-F238E27FC236}">
                <a16:creationId xmlns:a16="http://schemas.microsoft.com/office/drawing/2014/main" id="{8F7DCA1A-0EA4-3290-3E0E-79F3A76F85FA}"/>
              </a:ext>
            </a:extLst>
          </p:cNvPr>
          <p:cNvSpPr>
            <a:spLocks noGrp="1"/>
          </p:cNvSpPr>
          <p:nvPr>
            <p:ph idx="1"/>
          </p:nvPr>
        </p:nvSpPr>
        <p:spPr>
          <a:xfrm>
            <a:off x="838200" y="1401246"/>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pic>
        <p:nvPicPr>
          <p:cNvPr id="2" name="図 1" descr="背景パターン&#10;&#10;自動的に生成された説明">
            <a:extLst>
              <a:ext uri="{FF2B5EF4-FFF2-40B4-BE49-F238E27FC236}">
                <a16:creationId xmlns:a16="http://schemas.microsoft.com/office/drawing/2014/main" id="{9AAFEEC5-5E8F-586D-89EF-687D73E7FBCD}"/>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3" name="Slide Number Placeholder 5">
            <a:extLst>
              <a:ext uri="{FF2B5EF4-FFF2-40B4-BE49-F238E27FC236}">
                <a16:creationId xmlns:a16="http://schemas.microsoft.com/office/drawing/2014/main" id="{A1555073-C6A4-8D31-09A3-C183F0138A3C}"/>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spTree>
    <p:extLst>
      <p:ext uri="{BB962C8B-B14F-4D97-AF65-F5344CB8AC3E}">
        <p14:creationId xmlns:p14="http://schemas.microsoft.com/office/powerpoint/2010/main" val="1928295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A5994AD-9276-5B62-BA56-EB9D3D882CCF}"/>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126341B0-4BC5-68A2-70A9-E7B6B7FF1A32}"/>
              </a:ext>
            </a:extLst>
          </p:cNvPr>
          <p:cNvSpPr>
            <a:spLocks noGrp="1"/>
          </p:cNvSpPr>
          <p:nvPr>
            <p:ph type="title"/>
          </p:nvPr>
        </p:nvSpPr>
        <p:spPr>
          <a:xfrm>
            <a:off x="838200" y="2766218"/>
            <a:ext cx="10515600" cy="1325563"/>
          </a:xfrm>
        </p:spPr>
        <p:txBody>
          <a:bodyPr/>
          <a:lstStyle>
            <a:lvl1pPr>
              <a:defRPr b="1"/>
            </a:lvl1pPr>
          </a:lstStyle>
          <a:p>
            <a:r>
              <a:rPr kumimoji="1" lang="ja-JP" altLang="en-US"/>
              <a:t>マスター タイトルの書式設定</a:t>
            </a:r>
          </a:p>
        </p:txBody>
      </p:sp>
      <p:sp>
        <p:nvSpPr>
          <p:cNvPr id="7" name="スライド番号プレースホルダー 6">
            <a:extLst>
              <a:ext uri="{FF2B5EF4-FFF2-40B4-BE49-F238E27FC236}">
                <a16:creationId xmlns:a16="http://schemas.microsoft.com/office/drawing/2014/main" id="{21FA8F4C-9DB6-9516-CF1B-455233F6AED3}"/>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135658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2A73C-294B-1D6C-7230-BD954663027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8BF769-D51E-7DAA-58B1-F5AC042DF1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3D525BE-FAB9-4A15-8FC2-39CCB29413B1}"/>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6CC803-3F38-B5AE-CF87-9F28638DFED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2E98295-DA32-2C6C-35DF-BD6093535502}"/>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708A27E-0C8F-5EF0-DB9A-F13D4F0CD930}"/>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9C39BF0-DB92-305E-A915-19D8F0397C79}"/>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8">
            <a:extLst>
              <a:ext uri="{FF2B5EF4-FFF2-40B4-BE49-F238E27FC236}">
                <a16:creationId xmlns:a16="http://schemas.microsoft.com/office/drawing/2014/main" id="{5669B7CF-23FC-7023-0FD1-D155E992976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0621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FD7CC-17D6-28A4-09A3-D755DE269BF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1F69212-39AD-8E67-6BE0-42D096B5E2F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EE83DB15-99D3-257C-7F48-ECE76E056C12}"/>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5" name="スライド番号プレースホルダー 4">
            <a:extLst>
              <a:ext uri="{FF2B5EF4-FFF2-40B4-BE49-F238E27FC236}">
                <a16:creationId xmlns:a16="http://schemas.microsoft.com/office/drawing/2014/main" id="{8377EFF4-BE50-8BC6-5AA4-B66F8C40112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31539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7269A5-2F3A-BD50-1D6E-3057B5B7AA8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E59B760-C4A3-30D5-245D-DE1994B52570}"/>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pic>
        <p:nvPicPr>
          <p:cNvPr id="5" name="図 4" descr="背景パターン&#10;&#10;AI によって生成されたコンテンツは間違っている可能性があります。">
            <a:extLst>
              <a:ext uri="{FF2B5EF4-FFF2-40B4-BE49-F238E27FC236}">
                <a16:creationId xmlns:a16="http://schemas.microsoft.com/office/drawing/2014/main" id="{3F9460F8-50FA-4A51-2FC8-404774F6A9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55FFBA23-9AB6-4B6C-0A33-17EE18085758}"/>
              </a:ext>
            </a:extLst>
          </p:cNvPr>
          <p:cNvSpPr/>
          <p:nvPr userDrawn="1"/>
        </p:nvSpPr>
        <p:spPr>
          <a:xfrm>
            <a:off x="2927389" y="6349189"/>
            <a:ext cx="6337222" cy="373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©Organization for Small &amp; Medium Enterprises and Regional Innovation, JAPAN.All Rights Reserved.</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462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80E43-1959-C6C2-8C3B-6BD73E2B621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29004B-CAC7-FD0A-7FB5-5A6FC30911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85B54AB-7B19-8B92-E7C5-07DC5BB25E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6C26AF-2244-CFFA-A7BB-2E8C12BCBAEB}"/>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C219B78E-252C-97A2-00D2-02CA0870F35B}"/>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ABDFD4C4-5478-8AEC-5AD8-52686C2DEA7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38841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EB946-8DC6-D905-D6C8-6F4343DA1E1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CC37553-AB2B-4918-BD34-9CF2A3BCF2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985E038-A141-39EA-94BD-C432D60CC1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548547-4312-4E8D-81D4-CB069C99EF2A}"/>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B92DAC3-96AC-6D8E-652B-6EAF9D4EF56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3AB8132E-414A-666E-7500-F8FA746B248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993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4272049-3BC2-372A-0097-7EB682083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B9B689-FA39-1F8D-10D8-DE7514D32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75AE8E3B-D533-1F8A-0FAD-C9A05F86A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85C9E03-8FA4-E0DA-5F3D-81F588DB0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525666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F61003C-3AF6-D696-5EC0-7CEC7E586AD5}"/>
              </a:ext>
            </a:extLst>
          </p:cNvPr>
          <p:cNvSpPr>
            <a:spLocks noGrp="1"/>
          </p:cNvSpPr>
          <p:nvPr>
            <p:ph type="ctrTitle"/>
          </p:nvPr>
        </p:nvSpPr>
        <p:spPr>
          <a:xfrm>
            <a:off x="646670" y="4274577"/>
            <a:ext cx="7530378" cy="1250134"/>
          </a:xfrm>
        </p:spPr>
        <p:txBody>
          <a:bodyPr/>
          <a:lstStyle/>
          <a:p>
            <a:pPr>
              <a:lnSpc>
                <a:spcPct val="100000"/>
              </a:lnSpc>
            </a:pPr>
            <a:r>
              <a:rPr lang="ja-JP" altLang="en-US" dirty="0"/>
              <a:t>顧客への価値を検討する</a:t>
            </a:r>
            <a:br>
              <a:rPr lang="ja-JP" altLang="en-US" dirty="0"/>
            </a:br>
            <a:r>
              <a:rPr lang="en-US" altLang="ja-JP" sz="3600" dirty="0"/>
              <a:t>- </a:t>
            </a:r>
            <a:r>
              <a:rPr lang="ja-JP" altLang="en-US" sz="3600" dirty="0"/>
              <a:t>顧客がお金を払う理由 </a:t>
            </a:r>
            <a:r>
              <a:rPr lang="en-US" altLang="ja-JP" sz="3600" dirty="0"/>
              <a:t>-</a:t>
            </a:r>
            <a:endParaRPr lang="en-US" altLang="ja-JP" dirty="0"/>
          </a:p>
        </p:txBody>
      </p:sp>
      <p:sp>
        <p:nvSpPr>
          <p:cNvPr id="5" name="字幕 4">
            <a:extLst>
              <a:ext uri="{FF2B5EF4-FFF2-40B4-BE49-F238E27FC236}">
                <a16:creationId xmlns:a16="http://schemas.microsoft.com/office/drawing/2014/main" id="{2D4DC3AF-FA81-73EB-3AB3-5B7521E544C7}"/>
              </a:ext>
            </a:extLst>
          </p:cNvPr>
          <p:cNvSpPr>
            <a:spLocks noGrp="1"/>
          </p:cNvSpPr>
          <p:nvPr>
            <p:ph type="subTitle" idx="1"/>
          </p:nvPr>
        </p:nvSpPr>
        <p:spPr>
          <a:xfrm>
            <a:off x="2447636" y="3599821"/>
            <a:ext cx="4830493" cy="475692"/>
          </a:xfrm>
        </p:spPr>
        <p:txBody>
          <a:bodyPr/>
          <a:lstStyle/>
          <a:p>
            <a:r>
              <a:rPr kumimoji="1" lang="ja-JP" altLang="en-US" sz="2400" dirty="0">
                <a:latin typeface="MS PGothic" panose="020B0600070205080204" pitchFamily="34" charset="-128"/>
                <a:ea typeface="MS PGothic" panose="020B0600070205080204" pitchFamily="34" charset="-128"/>
              </a:rPr>
              <a:t>授業スライド</a:t>
            </a:r>
            <a:r>
              <a:rPr kumimoji="1" lang="en-US" altLang="ja-JP" sz="2400" dirty="0">
                <a:latin typeface="MS PGothic" panose="020B0600070205080204" pitchFamily="34" charset="-128"/>
                <a:ea typeface="MS PGothic" panose="020B0600070205080204" pitchFamily="34" charset="-128"/>
              </a:rPr>
              <a:t>OP 03-①</a:t>
            </a:r>
          </a:p>
        </p:txBody>
      </p:sp>
      <p:grpSp>
        <p:nvGrpSpPr>
          <p:cNvPr id="2" name="グループ化 1">
            <a:extLst>
              <a:ext uri="{FF2B5EF4-FFF2-40B4-BE49-F238E27FC236}">
                <a16:creationId xmlns:a16="http://schemas.microsoft.com/office/drawing/2014/main" id="{A48D4A8F-857C-7539-2001-6D56784E5041}"/>
              </a:ext>
            </a:extLst>
          </p:cNvPr>
          <p:cNvGrpSpPr/>
          <p:nvPr/>
        </p:nvGrpSpPr>
        <p:grpSpPr>
          <a:xfrm>
            <a:off x="743376" y="3600068"/>
            <a:ext cx="1704260" cy="475199"/>
            <a:chOff x="1017346" y="-391775"/>
            <a:chExt cx="1704260" cy="475199"/>
          </a:xfrm>
        </p:grpSpPr>
        <p:grpSp>
          <p:nvGrpSpPr>
            <p:cNvPr id="3" name="グループ化 2">
              <a:extLst>
                <a:ext uri="{FF2B5EF4-FFF2-40B4-BE49-F238E27FC236}">
                  <a16:creationId xmlns:a16="http://schemas.microsoft.com/office/drawing/2014/main" id="{46CCE3B5-2FE4-4B1A-3F80-9B7A66DDA3CD}"/>
                </a:ext>
              </a:extLst>
            </p:cNvPr>
            <p:cNvGrpSpPr/>
            <p:nvPr/>
          </p:nvGrpSpPr>
          <p:grpSpPr>
            <a:xfrm>
              <a:off x="1017346" y="-391775"/>
              <a:ext cx="1578509" cy="475199"/>
              <a:chOff x="-851918" y="1088727"/>
              <a:chExt cx="1264863" cy="380778"/>
            </a:xfrm>
          </p:grpSpPr>
          <p:sp>
            <p:nvSpPr>
              <p:cNvPr id="8" name="正方形/長方形 7">
                <a:extLst>
                  <a:ext uri="{FF2B5EF4-FFF2-40B4-BE49-F238E27FC236}">
                    <a16:creationId xmlns:a16="http://schemas.microsoft.com/office/drawing/2014/main" id="{9D09A647-4AD4-8939-C05D-8F36A65F36D3}"/>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オプション</a:t>
                </a:r>
                <a:endParaRPr kumimoji="1" lang="ja-JP" altLang="en-US" sz="2000" dirty="0">
                  <a:solidFill>
                    <a:schemeClr val="tx1">
                      <a:lumMod val="75000"/>
                      <a:lumOff val="25000"/>
                    </a:schemeClr>
                  </a:solidFill>
                  <a:latin typeface="+mn-ea"/>
                </a:endParaRPr>
              </a:p>
            </p:txBody>
          </p:sp>
          <p:sp>
            <p:nvSpPr>
              <p:cNvPr id="9" name="二等辺三角形 8">
                <a:extLst>
                  <a:ext uri="{FF2B5EF4-FFF2-40B4-BE49-F238E27FC236}">
                    <a16:creationId xmlns:a16="http://schemas.microsoft.com/office/drawing/2014/main" id="{6BF2A156-28AE-6CDE-F117-BA4DAD2BEA25}"/>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6" name="二等辺三角形 5">
              <a:extLst>
                <a:ext uri="{FF2B5EF4-FFF2-40B4-BE49-F238E27FC236}">
                  <a16:creationId xmlns:a16="http://schemas.microsoft.com/office/drawing/2014/main" id="{B5954356-3339-BF34-B08E-295360E09EF1}"/>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Tree>
    <p:extLst>
      <p:ext uri="{BB962C8B-B14F-4D97-AF65-F5344CB8AC3E}">
        <p14:creationId xmlns:p14="http://schemas.microsoft.com/office/powerpoint/2010/main" val="95657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011C5-7BED-419A-4E37-954BB12427A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BC28F39-D305-E1D0-BF14-2F89DAD15EA4}"/>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ターゲティングで成功した例 </a:t>
            </a:r>
            <a:r>
              <a:rPr lang="en-US" altLang="ja-JP" dirty="0">
                <a:effectLst/>
                <a:latin typeface="MS PGothic" panose="020B0600070205080204" pitchFamily="34" charset="-128"/>
                <a:ea typeface="MS PGothic" panose="020B0600070205080204" pitchFamily="34" charset="-128"/>
              </a:rPr>
              <a:t>(2)</a:t>
            </a:r>
            <a:endParaRPr kumimoji="1" lang="ja-JP" altLang="en-US" dirty="0"/>
          </a:p>
        </p:txBody>
      </p:sp>
      <p:sp>
        <p:nvSpPr>
          <p:cNvPr id="7" name="テキスト ボックス 6">
            <a:extLst>
              <a:ext uri="{FF2B5EF4-FFF2-40B4-BE49-F238E27FC236}">
                <a16:creationId xmlns:a16="http://schemas.microsoft.com/office/drawing/2014/main" id="{A0A2C77D-12B9-7472-31EF-4CAB464C32E0}"/>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顧客</a:t>
            </a:r>
            <a:r>
              <a:rPr lang="en-US" altLang="ja-JP" sz="2800" b="1" dirty="0">
                <a:latin typeface="MS PGothic" panose="020B0600070205080204" pitchFamily="34" charset="-128"/>
                <a:ea typeface="MS PGothic" panose="020B0600070205080204" pitchFamily="34" charset="-128"/>
              </a:rPr>
              <a:t>(</a:t>
            </a:r>
            <a:r>
              <a:rPr lang="ja-JP" altLang="en-US" sz="2800" b="1" dirty="0">
                <a:latin typeface="MS PGothic" panose="020B0600070205080204" pitchFamily="34" charset="-128"/>
                <a:ea typeface="MS PGothic" panose="020B0600070205080204" pitchFamily="34" charset="-128"/>
              </a:rPr>
              <a:t>ターゲット</a:t>
            </a:r>
            <a:r>
              <a:rPr lang="en-US" altLang="ja-JP" sz="2800" b="1" dirty="0">
                <a:latin typeface="MS PGothic" panose="020B0600070205080204" pitchFamily="34" charset="-128"/>
                <a:ea typeface="MS PGothic" panose="020B0600070205080204" pitchFamily="34" charset="-128"/>
              </a:rPr>
              <a:t>) </a:t>
            </a:r>
            <a:r>
              <a:rPr lang="ja-JP" altLang="en-US" sz="2800" b="1" dirty="0">
                <a:latin typeface="MS PGothic" panose="020B0600070205080204" pitchFamily="34" charset="-128"/>
                <a:ea typeface="MS PGothic" panose="020B0600070205080204" pitchFamily="34" charset="-128"/>
              </a:rPr>
              <a:t>を明確に設定することで、売上が増えた例があります。</a:t>
            </a:r>
            <a:endParaRPr lang="ja-JP" altLang="en-US" sz="2800" b="1" strike="sngStrike" dirty="0">
              <a:solidFill>
                <a:srgbClr val="E94520"/>
              </a:solidFill>
              <a:highlight>
                <a:srgbClr val="FFFF00"/>
              </a:highlight>
              <a:latin typeface="MS PGothic" panose="020B0600070205080204" pitchFamily="34" charset="-128"/>
              <a:ea typeface="MS PGothic" panose="020B0600070205080204" pitchFamily="34" charset="-128"/>
            </a:endParaRPr>
          </a:p>
        </p:txBody>
      </p:sp>
      <p:sp>
        <p:nvSpPr>
          <p:cNvPr id="5" name="角丸四角形 6">
            <a:extLst>
              <a:ext uri="{FF2B5EF4-FFF2-40B4-BE49-F238E27FC236}">
                <a16:creationId xmlns:a16="http://schemas.microsoft.com/office/drawing/2014/main" id="{19D2E843-D986-984B-DBD1-B7180F779106}"/>
              </a:ext>
            </a:extLst>
          </p:cNvPr>
          <p:cNvSpPr/>
          <p:nvPr/>
        </p:nvSpPr>
        <p:spPr>
          <a:xfrm>
            <a:off x="838200" y="1959429"/>
            <a:ext cx="10515600" cy="4009291"/>
          </a:xfrm>
          <a:prstGeom prst="roundRect">
            <a:avLst>
              <a:gd name="adj" fmla="val 3817"/>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endParaRPr kumimoji="1" lang="ja-JP" altLang="en-US" dirty="0">
              <a:solidFill>
                <a:schemeClr val="tx1"/>
              </a:solidFill>
            </a:endParaRPr>
          </a:p>
        </p:txBody>
      </p:sp>
      <p:sp>
        <p:nvSpPr>
          <p:cNvPr id="9" name="テキスト ボックス 8">
            <a:extLst>
              <a:ext uri="{FF2B5EF4-FFF2-40B4-BE49-F238E27FC236}">
                <a16:creationId xmlns:a16="http://schemas.microsoft.com/office/drawing/2014/main" id="{346398AE-A4F4-759E-D2CF-287AD357E041}"/>
              </a:ext>
            </a:extLst>
          </p:cNvPr>
          <p:cNvSpPr txBox="1"/>
          <p:nvPr/>
        </p:nvSpPr>
        <p:spPr>
          <a:xfrm>
            <a:off x="1002944" y="2167419"/>
            <a:ext cx="10190920" cy="461665"/>
          </a:xfrm>
          <a:prstGeom prst="rect">
            <a:avLst/>
          </a:prstGeom>
          <a:solidFill>
            <a:schemeClr val="bg1"/>
          </a:solidFill>
        </p:spPr>
        <p:txBody>
          <a:bodyPr wrap="square" rtlCol="0">
            <a:spAutoFit/>
          </a:bodyPr>
          <a:lstStyle/>
          <a:p>
            <a:pPr algn="ctr"/>
            <a:r>
              <a:rPr lang="ja-JP" altLang="en-US" sz="2400" b="1" dirty="0">
                <a:latin typeface="MS PGothic" panose="020B0600070205080204" pitchFamily="34" charset="-128"/>
                <a:ea typeface="MS PGothic" panose="020B0600070205080204" pitchFamily="34" charset="-128"/>
              </a:rPr>
              <a:t>忙しい人から、若者の「デカ盛り」需要で売り上げを伸ばしたカップ焼きそば</a:t>
            </a:r>
          </a:p>
        </p:txBody>
      </p:sp>
      <p:sp>
        <p:nvSpPr>
          <p:cNvPr id="10" name="角丸四角形 6">
            <a:extLst>
              <a:ext uri="{FF2B5EF4-FFF2-40B4-BE49-F238E27FC236}">
                <a16:creationId xmlns:a16="http://schemas.microsoft.com/office/drawing/2014/main" id="{B8846CBD-53D8-FA39-9F60-E38728F1D3EC}"/>
              </a:ext>
            </a:extLst>
          </p:cNvPr>
          <p:cNvSpPr/>
          <p:nvPr/>
        </p:nvSpPr>
        <p:spPr>
          <a:xfrm>
            <a:off x="1097752" y="2872525"/>
            <a:ext cx="7302670" cy="2571003"/>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kumimoji="1" lang="ja-JP" altLang="en-US">
                <a:solidFill>
                  <a:schemeClr val="tx1"/>
                </a:solidFill>
                <a:latin typeface="+mn-ea"/>
              </a:rPr>
              <a:t>カップ焼きそばは、元々、忙しい人やアウトドアや旅行需要として手軽に食事を済ませたいというニーズを持つ人をターゲットにしていましたが、</a:t>
            </a:r>
            <a:r>
              <a:rPr kumimoji="1" lang="ja-JP" altLang="en-US" sz="2000" b="1" u="sng">
                <a:solidFill>
                  <a:srgbClr val="E94520"/>
                </a:solidFill>
                <a:latin typeface="+mn-ea"/>
              </a:rPr>
              <a:t>新たに食欲旺盛で満腹感とコスパを求め、かつ食を通して「チャレンジ精神」や「ストレス解消」という欲求を満たしたい若い層をターゲット</a:t>
            </a:r>
            <a:r>
              <a:rPr kumimoji="1" lang="ja-JP" altLang="en-US">
                <a:solidFill>
                  <a:schemeClr val="tx1"/>
                </a:solidFill>
                <a:latin typeface="+mn-ea"/>
              </a:rPr>
              <a:t>として設定し、「デカ盛り」商品を開発しました。これがヒットし、新しいファンを獲得することに成功しました。</a:t>
            </a:r>
          </a:p>
          <a:p>
            <a:pPr>
              <a:lnSpc>
                <a:spcPct val="120000"/>
              </a:lnSpc>
            </a:pPr>
            <a:r>
              <a:rPr kumimoji="1" lang="ja-JP" altLang="en-US">
                <a:solidFill>
                  <a:schemeClr val="tx1"/>
                </a:solidFill>
                <a:latin typeface="+mn-ea"/>
              </a:rPr>
              <a:t>これにより、</a:t>
            </a:r>
            <a:r>
              <a:rPr kumimoji="1" lang="en-US" altLang="ja-JP" dirty="0">
                <a:solidFill>
                  <a:schemeClr val="tx1"/>
                </a:solidFill>
                <a:latin typeface="+mn-ea"/>
              </a:rPr>
              <a:t>500</a:t>
            </a:r>
            <a:r>
              <a:rPr kumimoji="1" lang="ja-JP" altLang="en-US">
                <a:solidFill>
                  <a:schemeClr val="tx1"/>
                </a:solidFill>
                <a:latin typeface="+mn-ea"/>
              </a:rPr>
              <a:t>億市場のうち約</a:t>
            </a:r>
            <a:r>
              <a:rPr kumimoji="1" lang="en-US" altLang="ja-JP" dirty="0">
                <a:solidFill>
                  <a:schemeClr val="tx1"/>
                </a:solidFill>
                <a:latin typeface="+mn-ea"/>
              </a:rPr>
              <a:t>5%</a:t>
            </a:r>
            <a:r>
              <a:rPr kumimoji="1" lang="ja-JP" altLang="en-US">
                <a:solidFill>
                  <a:schemeClr val="tx1"/>
                </a:solidFill>
                <a:latin typeface="+mn-ea"/>
              </a:rPr>
              <a:t>のデカ盛り市場が生み出されています。</a:t>
            </a:r>
            <a:endParaRPr kumimoji="1" lang="ja-JP" altLang="en-US" dirty="0">
              <a:solidFill>
                <a:schemeClr val="tx1"/>
              </a:solidFill>
              <a:latin typeface="+mn-ea"/>
            </a:endParaRPr>
          </a:p>
        </p:txBody>
      </p:sp>
      <p:pic>
        <p:nvPicPr>
          <p:cNvPr id="4" name="図 3">
            <a:extLst>
              <a:ext uri="{FF2B5EF4-FFF2-40B4-BE49-F238E27FC236}">
                <a16:creationId xmlns:a16="http://schemas.microsoft.com/office/drawing/2014/main" id="{6E62D448-D4AB-C90D-0F80-CBC6F7C9DBFB}"/>
              </a:ext>
            </a:extLst>
          </p:cNvPr>
          <p:cNvPicPr>
            <a:picLocks noChangeAspect="1"/>
          </p:cNvPicPr>
          <p:nvPr/>
        </p:nvPicPr>
        <p:blipFill>
          <a:blip r:embed="rId2"/>
          <a:stretch>
            <a:fillRect/>
          </a:stretch>
        </p:blipFill>
        <p:spPr>
          <a:xfrm>
            <a:off x="8557976" y="3101195"/>
            <a:ext cx="2635888" cy="2571004"/>
          </a:xfrm>
          <a:prstGeom prst="rect">
            <a:avLst/>
          </a:prstGeom>
        </p:spPr>
      </p:pic>
    </p:spTree>
    <p:extLst>
      <p:ext uri="{BB962C8B-B14F-4D97-AF65-F5344CB8AC3E}">
        <p14:creationId xmlns:p14="http://schemas.microsoft.com/office/powerpoint/2010/main" val="2436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4C3CF-D8CB-D4C5-EE2C-2E516C8A5C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818364C-E7F0-4D6C-AD1D-DFFDF5439F13}"/>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顧客（ターゲット）を</a:t>
            </a:r>
            <a:r>
              <a:rPr lang="ja-JP" altLang="en-US" dirty="0">
                <a:effectLst/>
                <a:latin typeface="MS PGothic" panose="020B0600070205080204" pitchFamily="34" charset="-128"/>
                <a:ea typeface="MS PGothic" panose="020B0600070205080204" pitchFamily="34" charset="-128"/>
              </a:rPr>
              <a:t>理解するための項目の例</a:t>
            </a:r>
            <a:endParaRPr kumimoji="1" lang="ja-JP" altLang="en-US" dirty="0"/>
          </a:p>
        </p:txBody>
      </p:sp>
      <p:graphicFrame>
        <p:nvGraphicFramePr>
          <p:cNvPr id="6" name="表 5">
            <a:extLst>
              <a:ext uri="{FF2B5EF4-FFF2-40B4-BE49-F238E27FC236}">
                <a16:creationId xmlns:a16="http://schemas.microsoft.com/office/drawing/2014/main" id="{0BDEFA2F-1597-69B1-4559-BA45693BF928}"/>
              </a:ext>
            </a:extLst>
          </p:cNvPr>
          <p:cNvGraphicFramePr>
            <a:graphicFrameLocks noGrp="1"/>
          </p:cNvGraphicFramePr>
          <p:nvPr>
            <p:extLst>
              <p:ext uri="{D42A27DB-BD31-4B8C-83A1-F6EECF244321}">
                <p14:modId xmlns:p14="http://schemas.microsoft.com/office/powerpoint/2010/main" val="246507833"/>
              </p:ext>
            </p:extLst>
          </p:nvPr>
        </p:nvGraphicFramePr>
        <p:xfrm>
          <a:off x="827313" y="1222084"/>
          <a:ext cx="10545963" cy="3229337"/>
        </p:xfrm>
        <a:graphic>
          <a:graphicData uri="http://schemas.openxmlformats.org/drawingml/2006/table">
            <a:tbl>
              <a:tblPr firstRow="1" bandRow="1">
                <a:tableStyleId>{5940675A-B579-460E-94D1-54222C63F5DA}</a:tableStyleId>
              </a:tblPr>
              <a:tblGrid>
                <a:gridCol w="1523846">
                  <a:extLst>
                    <a:ext uri="{9D8B030D-6E8A-4147-A177-3AD203B41FA5}">
                      <a16:colId xmlns:a16="http://schemas.microsoft.com/office/drawing/2014/main" val="601254948"/>
                    </a:ext>
                  </a:extLst>
                </a:gridCol>
                <a:gridCol w="3628205">
                  <a:extLst>
                    <a:ext uri="{9D8B030D-6E8A-4147-A177-3AD203B41FA5}">
                      <a16:colId xmlns:a16="http://schemas.microsoft.com/office/drawing/2014/main" val="721790923"/>
                    </a:ext>
                  </a:extLst>
                </a:gridCol>
                <a:gridCol w="209912">
                  <a:extLst>
                    <a:ext uri="{9D8B030D-6E8A-4147-A177-3AD203B41FA5}">
                      <a16:colId xmlns:a16="http://schemas.microsoft.com/office/drawing/2014/main" val="3762577507"/>
                    </a:ext>
                  </a:extLst>
                </a:gridCol>
                <a:gridCol w="1584000">
                  <a:extLst>
                    <a:ext uri="{9D8B030D-6E8A-4147-A177-3AD203B41FA5}">
                      <a16:colId xmlns:a16="http://schemas.microsoft.com/office/drawing/2014/main" val="3296964499"/>
                    </a:ext>
                  </a:extLst>
                </a:gridCol>
                <a:gridCol w="3600000">
                  <a:extLst>
                    <a:ext uri="{9D8B030D-6E8A-4147-A177-3AD203B41FA5}">
                      <a16:colId xmlns:a16="http://schemas.microsoft.com/office/drawing/2014/main" val="699383277"/>
                    </a:ext>
                  </a:extLst>
                </a:gridCol>
              </a:tblGrid>
              <a:tr h="613574">
                <a:tc>
                  <a:txBody>
                    <a:bodyPr/>
                    <a:lstStyle/>
                    <a:p>
                      <a:r>
                        <a:rPr kumimoji="1" lang="ja-JP" altLang="en-US" b="1" dirty="0">
                          <a:solidFill>
                            <a:srgbClr val="E94520"/>
                          </a:solidFill>
                        </a:rPr>
                        <a:t>●</a:t>
                      </a:r>
                      <a:r>
                        <a:rPr kumimoji="1" lang="en-US" altLang="ja-JP" b="1" dirty="0">
                          <a:solidFill>
                            <a:srgbClr val="E94520"/>
                          </a:solidFill>
                        </a:rPr>
                        <a:t> </a:t>
                      </a:r>
                      <a:r>
                        <a:rPr kumimoji="1" lang="ja-JP" altLang="en-US" b="1" dirty="0">
                          <a:solidFill>
                            <a:srgbClr val="E94520"/>
                          </a:solidFill>
                        </a:rPr>
                        <a:t>性別</a:t>
                      </a:r>
                    </a:p>
                  </a:txBody>
                  <a:tcPr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r>
                        <a:rPr kumimoji="1" lang="ja-JP" altLang="en-US" sz="1600">
                          <a:solidFill>
                            <a:schemeClr val="tx1"/>
                          </a:solidFill>
                        </a:rPr>
                        <a:t>顧客の</a:t>
                      </a:r>
                      <a:r>
                        <a:rPr kumimoji="1" lang="ja-JP" altLang="en-US" sz="1600" dirty="0">
                          <a:solidFill>
                            <a:schemeClr val="tx1"/>
                          </a:solidFill>
                        </a:rPr>
                        <a:t>性別を考えます。</a:t>
                      </a:r>
                    </a:p>
                  </a:txBody>
                  <a:tcPr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endParaRPr kumimoji="1" lang="ja-JP" altLang="en-US" sz="8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b="1" dirty="0">
                          <a:solidFill>
                            <a:srgbClr val="E94520"/>
                          </a:solidFill>
                        </a:rPr>
                        <a:t>● 住まい</a:t>
                      </a:r>
                    </a:p>
                  </a:txBody>
                  <a:tcPr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r>
                        <a:rPr kumimoji="1" lang="ja-JP" altLang="en-US" sz="1600" dirty="0">
                          <a:solidFill>
                            <a:schemeClr val="tx1"/>
                          </a:solidFill>
                        </a:rPr>
                        <a:t>都市部か地方か、国内外のどこに</a:t>
                      </a:r>
                      <a:endParaRPr kumimoji="1" lang="en-US" altLang="ja-JP" sz="1600" dirty="0">
                        <a:solidFill>
                          <a:schemeClr val="tx1"/>
                        </a:solidFill>
                      </a:endParaRPr>
                    </a:p>
                    <a:p>
                      <a:r>
                        <a:rPr kumimoji="1" lang="ja-JP" altLang="en-US" sz="1600" dirty="0">
                          <a:solidFill>
                            <a:schemeClr val="tx1"/>
                          </a:solidFill>
                        </a:rPr>
                        <a:t>住んでいるかを考えます。</a:t>
                      </a:r>
                    </a:p>
                  </a:txBody>
                  <a:tcPr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811518803"/>
                  </a:ext>
                </a:extLst>
              </a:tr>
              <a:tr h="871921">
                <a:tc>
                  <a:txBody>
                    <a:bodyPr/>
                    <a:lstStyle/>
                    <a:p>
                      <a:r>
                        <a:rPr kumimoji="1" lang="ja-JP" altLang="en-US" b="1" dirty="0">
                          <a:solidFill>
                            <a:srgbClr val="E94520"/>
                          </a:solidFill>
                        </a:rPr>
                        <a:t>● 年齢</a:t>
                      </a:r>
                    </a:p>
                  </a:txBody>
                  <a:tcPr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r>
                        <a:rPr kumimoji="1" lang="ja-JP" altLang="en-US" sz="1600" dirty="0">
                          <a:solidFill>
                            <a:schemeClr val="tx1"/>
                          </a:solidFill>
                        </a:rPr>
                        <a:t>年齢や世代を考えます。その世代特有のニーズや価値観を理解</a:t>
                      </a:r>
                      <a:r>
                        <a:rPr kumimoji="1" lang="ja-JP" altLang="en-US" sz="1600" strike="noStrike" dirty="0">
                          <a:solidFill>
                            <a:schemeClr val="tx1"/>
                          </a:solidFill>
                        </a:rPr>
                        <a:t>します。</a:t>
                      </a:r>
                    </a:p>
                  </a:txBody>
                  <a:tcPr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endParaRPr kumimoji="1" lang="ja-JP" altLang="en-US" sz="8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b="1" dirty="0">
                          <a:solidFill>
                            <a:srgbClr val="E94520"/>
                          </a:solidFill>
                        </a:rPr>
                        <a:t>● 家族構成</a:t>
                      </a:r>
                    </a:p>
                  </a:txBody>
                  <a:tcPr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r>
                        <a:rPr kumimoji="1" lang="ja-JP" altLang="en-US" sz="1600" strike="noStrike">
                          <a:solidFill>
                            <a:schemeClr val="tx1"/>
                          </a:solidFill>
                        </a:rPr>
                        <a:t>独身、配偶者の有無、子供の有無、</a:t>
                      </a:r>
                      <a:endParaRPr kumimoji="1" lang="en-US" altLang="ja-JP" sz="1600" strike="noStrike" dirty="0">
                        <a:solidFill>
                          <a:schemeClr val="tx1"/>
                        </a:solidFill>
                      </a:endParaRPr>
                    </a:p>
                    <a:p>
                      <a:r>
                        <a:rPr kumimoji="1" lang="ja-JP" altLang="en-US" sz="1600" strike="noStrike">
                          <a:solidFill>
                            <a:schemeClr val="tx1"/>
                          </a:solidFill>
                        </a:rPr>
                        <a:t>二世帯、ペット連れなど</a:t>
                      </a:r>
                      <a:r>
                        <a:rPr kumimoji="1" lang="ja-JP" altLang="en-US" sz="1600" strike="noStrike" dirty="0">
                          <a:solidFill>
                            <a:schemeClr val="tx1"/>
                          </a:solidFill>
                        </a:rPr>
                        <a:t>家族構成を考えます。</a:t>
                      </a:r>
                      <a:endParaRPr kumimoji="1" lang="ja-JP" altLang="en-US" sz="1600" strike="sngStrike" dirty="0">
                        <a:solidFill>
                          <a:schemeClr val="tx1"/>
                        </a:solidFill>
                      </a:endParaRPr>
                    </a:p>
                  </a:txBody>
                  <a:tcPr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256033745"/>
                  </a:ext>
                </a:extLst>
              </a:tr>
              <a:tr h="871921">
                <a:tc>
                  <a:txBody>
                    <a:bodyPr/>
                    <a:lstStyle/>
                    <a:p>
                      <a:r>
                        <a:rPr kumimoji="1" lang="ja-JP" altLang="en-US" b="1" dirty="0">
                          <a:solidFill>
                            <a:srgbClr val="E94520"/>
                          </a:solidFill>
                        </a:rPr>
                        <a:t>● 職業</a:t>
                      </a:r>
                    </a:p>
                  </a:txBody>
                  <a:tcPr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r>
                        <a:rPr kumimoji="1" lang="ja-JP" altLang="en-US" sz="1600" dirty="0">
                          <a:solidFill>
                            <a:schemeClr val="tx1"/>
                          </a:solidFill>
                        </a:rPr>
                        <a:t>学生、会社員、経営者、主婦、パート</a:t>
                      </a:r>
                      <a:endParaRPr kumimoji="1" lang="en-US" altLang="ja-JP" sz="1600" dirty="0">
                        <a:solidFill>
                          <a:schemeClr val="tx1"/>
                        </a:solidFill>
                      </a:endParaRPr>
                    </a:p>
                    <a:p>
                      <a:r>
                        <a:rPr kumimoji="1" lang="ja-JP" altLang="en-US" sz="1600" dirty="0">
                          <a:solidFill>
                            <a:schemeClr val="tx1"/>
                          </a:solidFill>
                        </a:rPr>
                        <a:t>タイマーなど、職業を考えます。</a:t>
                      </a:r>
                    </a:p>
                  </a:txBody>
                  <a:tcPr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endParaRPr kumimoji="1" lang="ja-JP" altLang="en-US" sz="8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b="1" dirty="0">
                          <a:solidFill>
                            <a:srgbClr val="E94520"/>
                          </a:solidFill>
                        </a:rPr>
                        <a:t>● 趣味</a:t>
                      </a:r>
                    </a:p>
                  </a:txBody>
                  <a:tcPr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r>
                        <a:rPr lang="ja-JP" altLang="en-US" sz="1600"/>
                        <a:t>興味を持っていることを理解することで、より深く顧客を知るための参考とします。</a:t>
                      </a:r>
                      <a:endParaRPr kumimoji="1" lang="ja-JP" altLang="en-US" sz="1600" dirty="0">
                        <a:solidFill>
                          <a:schemeClr val="tx1"/>
                        </a:solidFill>
                      </a:endParaRPr>
                    </a:p>
                  </a:txBody>
                  <a:tcPr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2705633805"/>
                  </a:ext>
                </a:extLst>
              </a:tr>
              <a:tr h="871921">
                <a:tc>
                  <a:txBody>
                    <a:bodyPr/>
                    <a:lstStyle/>
                    <a:p>
                      <a:r>
                        <a:rPr kumimoji="1" lang="ja-JP" altLang="en-US" b="1" dirty="0">
                          <a:solidFill>
                            <a:srgbClr val="E94520"/>
                          </a:solidFill>
                        </a:rPr>
                        <a:t>● 年収</a:t>
                      </a:r>
                    </a:p>
                  </a:txBody>
                  <a:tcPr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kumimoji="1" lang="ja-JP" altLang="en-US" sz="1600" dirty="0">
                          <a:solidFill>
                            <a:schemeClr val="tx1"/>
                          </a:solidFill>
                        </a:rPr>
                        <a:t>年収を考えることでどれくらいお金を</a:t>
                      </a:r>
                      <a:endParaRPr kumimoji="1" lang="en-US" altLang="ja-JP" sz="1600" dirty="0">
                        <a:solidFill>
                          <a:schemeClr val="tx1"/>
                        </a:solidFill>
                      </a:endParaRPr>
                    </a:p>
                    <a:p>
                      <a:r>
                        <a:rPr kumimoji="1" lang="ja-JP" altLang="en-US" sz="1600" dirty="0">
                          <a:solidFill>
                            <a:schemeClr val="tx1"/>
                          </a:solidFill>
                        </a:rPr>
                        <a:t>支払って</a:t>
                      </a:r>
                      <a:r>
                        <a:rPr kumimoji="1" lang="ja-JP" altLang="en-US" sz="1600">
                          <a:solidFill>
                            <a:schemeClr val="tx1"/>
                          </a:solidFill>
                        </a:rPr>
                        <a:t>もらえるかを考えます。</a:t>
                      </a:r>
                      <a:endParaRPr kumimoji="1" lang="ja-JP" altLang="en-US" sz="1600" dirty="0">
                        <a:solidFill>
                          <a:schemeClr val="tx1"/>
                        </a:solidFill>
                      </a:endParaRPr>
                    </a:p>
                  </a:txBody>
                  <a:tcPr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endParaRPr kumimoji="1" lang="ja-JP" altLang="en-US" sz="800" dirty="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b="1" dirty="0">
                          <a:solidFill>
                            <a:srgbClr val="E94520"/>
                          </a:solidFill>
                        </a:rPr>
                        <a:t>● 嫌いなもの</a:t>
                      </a:r>
                    </a:p>
                  </a:txBody>
                  <a:tcPr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kumimoji="1" lang="ja-JP" altLang="en-US" sz="1600" dirty="0">
                          <a:solidFill>
                            <a:schemeClr val="tx1"/>
                          </a:solidFill>
                        </a:rPr>
                        <a:t>避けたいことや不満を把握し、サービスや商品を</a:t>
                      </a:r>
                      <a:r>
                        <a:rPr kumimoji="1" lang="ja-JP" altLang="en-US" sz="1600" dirty="0"/>
                        <a:t>適したものに</a:t>
                      </a:r>
                      <a:r>
                        <a:rPr kumimoji="1" lang="ja-JP" altLang="en-US" sz="1600"/>
                        <a:t>する参考とします</a:t>
                      </a:r>
                      <a:r>
                        <a:rPr kumimoji="1" lang="ja-JP" altLang="en-US" sz="1600" dirty="0"/>
                        <a:t>。</a:t>
                      </a:r>
                      <a:endParaRPr kumimoji="1" lang="ja-JP" altLang="en-US" sz="1600" dirty="0">
                        <a:solidFill>
                          <a:schemeClr val="tx1"/>
                        </a:solidFill>
                      </a:endParaRPr>
                    </a:p>
                  </a:txBody>
                  <a:tcPr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69103936"/>
                  </a:ext>
                </a:extLst>
              </a:tr>
            </a:tbl>
          </a:graphicData>
        </a:graphic>
      </p:graphicFrame>
      <p:sp>
        <p:nvSpPr>
          <p:cNvPr id="8" name="角丸四角形 3">
            <a:extLst>
              <a:ext uri="{FF2B5EF4-FFF2-40B4-BE49-F238E27FC236}">
                <a16:creationId xmlns:a16="http://schemas.microsoft.com/office/drawing/2014/main" id="{C5383BDE-D98C-ED89-7A3E-D08A622B337E}"/>
              </a:ext>
            </a:extLst>
          </p:cNvPr>
          <p:cNvSpPr/>
          <p:nvPr/>
        </p:nvSpPr>
        <p:spPr>
          <a:xfrm>
            <a:off x="2090057" y="4672482"/>
            <a:ext cx="9262156" cy="1336432"/>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顧客（ターゲット）を明確にするとビジネスプランがはっきりします。</a:t>
            </a:r>
            <a:endPar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defTabSz="914400" rtl="0" eaLnBrk="1" fontAlgn="auto" latinLnBrk="0" hangingPunct="1">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強引で無理な設定とならないように顧客の設定を行います。</a:t>
            </a:r>
            <a:endPar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11" name="図 10" descr="男 が含まれている画像&#10;&#10;自動的に生成された説明">
            <a:extLst>
              <a:ext uri="{FF2B5EF4-FFF2-40B4-BE49-F238E27FC236}">
                <a16:creationId xmlns:a16="http://schemas.microsoft.com/office/drawing/2014/main" id="{29E587CF-71E3-EFAD-F64B-E388B445B659}"/>
              </a:ext>
            </a:extLst>
          </p:cNvPr>
          <p:cNvPicPr>
            <a:picLocks noChangeAspect="1"/>
          </p:cNvPicPr>
          <p:nvPr/>
        </p:nvPicPr>
        <p:blipFill>
          <a:blip r:embed="rId3"/>
          <a:srcRect l="32802" t="9418" r="32802" b="44734"/>
          <a:stretch/>
        </p:blipFill>
        <p:spPr>
          <a:xfrm>
            <a:off x="771501" y="4713389"/>
            <a:ext cx="1162877" cy="1550028"/>
          </a:xfrm>
          <a:prstGeom prst="rect">
            <a:avLst/>
          </a:prstGeom>
        </p:spPr>
      </p:pic>
    </p:spTree>
    <p:extLst>
      <p:ext uri="{BB962C8B-B14F-4D97-AF65-F5344CB8AC3E}">
        <p14:creationId xmlns:p14="http://schemas.microsoft.com/office/powerpoint/2010/main" val="267181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D7FB2-AE8A-9CE0-7D6C-3088F9D037C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0554C5-45BD-7F47-A8C7-E1F4E1F2B6C3}"/>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企業</a:t>
            </a:r>
            <a:r>
              <a:rPr lang="ja-JP" altLang="en-US">
                <a:effectLst/>
                <a:latin typeface="MS PGothic" panose="020B0600070205080204" pitchFamily="34" charset="-128"/>
                <a:ea typeface="MS PGothic" panose="020B0600070205080204" pitchFamily="34" charset="-128"/>
              </a:rPr>
              <a:t>を顧客（ターゲット）と</a:t>
            </a:r>
            <a:r>
              <a:rPr lang="ja-JP" altLang="en-US" dirty="0">
                <a:effectLst/>
                <a:latin typeface="MS PGothic" panose="020B0600070205080204" pitchFamily="34" charset="-128"/>
                <a:ea typeface="MS PGothic" panose="020B0600070205080204" pitchFamily="34" charset="-128"/>
              </a:rPr>
              <a:t>して考えるための項目の例</a:t>
            </a:r>
            <a:endParaRPr kumimoji="1" lang="ja-JP" altLang="en-US" dirty="0"/>
          </a:p>
        </p:txBody>
      </p:sp>
      <p:graphicFrame>
        <p:nvGraphicFramePr>
          <p:cNvPr id="6" name="表 5">
            <a:extLst>
              <a:ext uri="{FF2B5EF4-FFF2-40B4-BE49-F238E27FC236}">
                <a16:creationId xmlns:a16="http://schemas.microsoft.com/office/drawing/2014/main" id="{3E426B90-A5DA-6E69-139C-3FE8010DFED0}"/>
              </a:ext>
            </a:extLst>
          </p:cNvPr>
          <p:cNvGraphicFramePr>
            <a:graphicFrameLocks noGrp="1"/>
          </p:cNvGraphicFramePr>
          <p:nvPr>
            <p:extLst>
              <p:ext uri="{D42A27DB-BD31-4B8C-83A1-F6EECF244321}">
                <p14:modId xmlns:p14="http://schemas.microsoft.com/office/powerpoint/2010/main" val="1745932384"/>
              </p:ext>
            </p:extLst>
          </p:nvPr>
        </p:nvGraphicFramePr>
        <p:xfrm>
          <a:off x="838198" y="1222084"/>
          <a:ext cx="10668857" cy="3102963"/>
        </p:xfrm>
        <a:graphic>
          <a:graphicData uri="http://schemas.openxmlformats.org/drawingml/2006/table">
            <a:tbl>
              <a:tblPr firstRow="1" bandRow="1">
                <a:tableStyleId>{5940675A-B579-460E-94D1-54222C63F5DA}</a:tableStyleId>
              </a:tblPr>
              <a:tblGrid>
                <a:gridCol w="1619715">
                  <a:extLst>
                    <a:ext uri="{9D8B030D-6E8A-4147-A177-3AD203B41FA5}">
                      <a16:colId xmlns:a16="http://schemas.microsoft.com/office/drawing/2014/main" val="601254948"/>
                    </a:ext>
                  </a:extLst>
                </a:gridCol>
                <a:gridCol w="3103017">
                  <a:extLst>
                    <a:ext uri="{9D8B030D-6E8A-4147-A177-3AD203B41FA5}">
                      <a16:colId xmlns:a16="http://schemas.microsoft.com/office/drawing/2014/main" val="721790923"/>
                    </a:ext>
                  </a:extLst>
                </a:gridCol>
                <a:gridCol w="212928">
                  <a:extLst>
                    <a:ext uri="{9D8B030D-6E8A-4147-A177-3AD203B41FA5}">
                      <a16:colId xmlns:a16="http://schemas.microsoft.com/office/drawing/2014/main" val="3762577507"/>
                    </a:ext>
                  </a:extLst>
                </a:gridCol>
                <a:gridCol w="1935410">
                  <a:extLst>
                    <a:ext uri="{9D8B030D-6E8A-4147-A177-3AD203B41FA5}">
                      <a16:colId xmlns:a16="http://schemas.microsoft.com/office/drawing/2014/main" val="3296964499"/>
                    </a:ext>
                  </a:extLst>
                </a:gridCol>
                <a:gridCol w="3797787">
                  <a:extLst>
                    <a:ext uri="{9D8B030D-6E8A-4147-A177-3AD203B41FA5}">
                      <a16:colId xmlns:a16="http://schemas.microsoft.com/office/drawing/2014/main" val="699383277"/>
                    </a:ext>
                  </a:extLst>
                </a:gridCol>
              </a:tblGrid>
              <a:tr h="807621">
                <a:tc>
                  <a:txBody>
                    <a:bodyPr/>
                    <a:lstStyle/>
                    <a:p>
                      <a:r>
                        <a:rPr kumimoji="1" lang="ja-JP" altLang="en-US" b="1" dirty="0">
                          <a:solidFill>
                            <a:srgbClr val="E94520"/>
                          </a:solidFill>
                          <a:latin typeface="+mn-ea"/>
                          <a:ea typeface="+mn-ea"/>
                        </a:rPr>
                        <a:t>●</a:t>
                      </a:r>
                      <a:r>
                        <a:rPr kumimoji="1" lang="en-US" altLang="ja-JP" b="1" dirty="0">
                          <a:solidFill>
                            <a:srgbClr val="E94520"/>
                          </a:solidFill>
                          <a:latin typeface="+mn-ea"/>
                          <a:ea typeface="+mn-ea"/>
                        </a:rPr>
                        <a:t> </a:t>
                      </a:r>
                      <a:r>
                        <a:rPr kumimoji="1" lang="ja-JP" altLang="en-US" b="1" dirty="0">
                          <a:solidFill>
                            <a:srgbClr val="E94520"/>
                          </a:solidFill>
                          <a:latin typeface="+mn-ea"/>
                          <a:ea typeface="+mn-ea"/>
                        </a:rPr>
                        <a:t>業界・業種</a:t>
                      </a:r>
                    </a:p>
                  </a:txBody>
                  <a:tcPr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r>
                        <a:rPr kumimoji="1" lang="ja-JP" altLang="en-US" sz="1600" dirty="0">
                          <a:latin typeface="+mn-ea"/>
                          <a:ea typeface="+mn-ea"/>
                        </a:rPr>
                        <a:t>企業の業界や業種</a:t>
                      </a:r>
                    </a:p>
                    <a:p>
                      <a:r>
                        <a:rPr kumimoji="1" lang="ja-JP" altLang="en-US" sz="1600" dirty="0">
                          <a:latin typeface="+mn-ea"/>
                          <a:ea typeface="+mn-ea"/>
                        </a:rPr>
                        <a:t>（例：製造業、小売業、</a:t>
                      </a:r>
                      <a:r>
                        <a:rPr kumimoji="1" lang="en-US" altLang="ja-JP" sz="1600" dirty="0">
                          <a:latin typeface="+mn-ea"/>
                          <a:ea typeface="+mn-ea"/>
                        </a:rPr>
                        <a:t>IT</a:t>
                      </a:r>
                      <a:r>
                        <a:rPr kumimoji="1" lang="ja-JP" altLang="en-US" sz="1600" dirty="0">
                          <a:latin typeface="+mn-ea"/>
                          <a:ea typeface="+mn-ea"/>
                        </a:rPr>
                        <a:t>業界）</a:t>
                      </a:r>
                    </a:p>
                  </a:txBody>
                  <a:tcPr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endParaRPr kumimoji="1" lang="ja-JP" altLang="en-US" sz="800" dirty="0">
                        <a:latin typeface="+mn-ea"/>
                        <a:ea typeface="+mn-ea"/>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b="1" dirty="0">
                          <a:solidFill>
                            <a:srgbClr val="E94520"/>
                          </a:solidFill>
                          <a:latin typeface="+mn-ea"/>
                          <a:ea typeface="+mn-ea"/>
                        </a:rPr>
                        <a:t>● 従業員数</a:t>
                      </a:r>
                    </a:p>
                  </a:txBody>
                  <a:tcPr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r>
                        <a:rPr kumimoji="1" lang="ja-JP" altLang="en-US" sz="1600" dirty="0">
                          <a:latin typeface="+mn-ea"/>
                          <a:ea typeface="+mn-ea"/>
                        </a:rPr>
                        <a:t>企業で働く従業員の人数</a:t>
                      </a:r>
                    </a:p>
                    <a:p>
                      <a:r>
                        <a:rPr kumimoji="1" lang="en-US" altLang="ja-JP" sz="1600" dirty="0">
                          <a:latin typeface="+mn-ea"/>
                          <a:ea typeface="+mn-ea"/>
                        </a:rPr>
                        <a:t>(</a:t>
                      </a:r>
                      <a:r>
                        <a:rPr kumimoji="1" lang="ja-JP" altLang="en-US" sz="1600" dirty="0">
                          <a:latin typeface="+mn-ea"/>
                          <a:ea typeface="+mn-ea"/>
                        </a:rPr>
                        <a:t>例</a:t>
                      </a:r>
                      <a:r>
                        <a:rPr kumimoji="1" lang="en-US" altLang="ja-JP" sz="1600" dirty="0">
                          <a:latin typeface="+mn-ea"/>
                          <a:ea typeface="+mn-ea"/>
                        </a:rPr>
                        <a:t>: </a:t>
                      </a:r>
                      <a:r>
                        <a:rPr kumimoji="1" lang="ja-JP" altLang="en-US" sz="1600" dirty="0">
                          <a:latin typeface="+mn-ea"/>
                          <a:ea typeface="+mn-ea"/>
                        </a:rPr>
                        <a:t>「</a:t>
                      </a:r>
                      <a:r>
                        <a:rPr kumimoji="1" lang="en-US" altLang="ja-JP" sz="1600" dirty="0">
                          <a:latin typeface="+mn-ea"/>
                          <a:ea typeface="+mn-ea"/>
                        </a:rPr>
                        <a:t>50</a:t>
                      </a:r>
                      <a:r>
                        <a:rPr kumimoji="1" lang="ja-JP" altLang="en-US" sz="1600" dirty="0">
                          <a:latin typeface="+mn-ea"/>
                          <a:ea typeface="+mn-ea"/>
                        </a:rPr>
                        <a:t>～</a:t>
                      </a:r>
                      <a:r>
                        <a:rPr kumimoji="1" lang="en-US" altLang="ja-JP" sz="1600" dirty="0">
                          <a:latin typeface="+mn-ea"/>
                          <a:ea typeface="+mn-ea"/>
                        </a:rPr>
                        <a:t>100</a:t>
                      </a:r>
                      <a:r>
                        <a:rPr kumimoji="1" lang="ja-JP" altLang="en-US" sz="1600" dirty="0">
                          <a:latin typeface="+mn-ea"/>
                          <a:ea typeface="+mn-ea"/>
                        </a:rPr>
                        <a:t>人」</a:t>
                      </a:r>
                      <a:r>
                        <a:rPr kumimoji="1" lang="en-US" altLang="ja-JP" sz="1600" dirty="0">
                          <a:latin typeface="+mn-ea"/>
                          <a:ea typeface="+mn-ea"/>
                        </a:rPr>
                        <a:t>)</a:t>
                      </a:r>
                    </a:p>
                  </a:txBody>
                  <a:tcPr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811518803"/>
                  </a:ext>
                </a:extLst>
              </a:tr>
              <a:tr h="1147671">
                <a:tc>
                  <a:txBody>
                    <a:bodyPr/>
                    <a:lstStyle/>
                    <a:p>
                      <a:r>
                        <a:rPr kumimoji="1" lang="ja-JP" altLang="en-US" b="1" dirty="0">
                          <a:solidFill>
                            <a:srgbClr val="E94520"/>
                          </a:solidFill>
                          <a:latin typeface="+mn-ea"/>
                          <a:ea typeface="+mn-ea"/>
                        </a:rPr>
                        <a:t>● 地域</a:t>
                      </a:r>
                    </a:p>
                  </a:txBody>
                  <a:tcPr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r>
                        <a:rPr kumimoji="1" lang="ja-JP" altLang="en-US" sz="1600" dirty="0">
                          <a:latin typeface="+mn-ea"/>
                          <a:ea typeface="+mn-ea"/>
                        </a:rPr>
                        <a:t>企業の拠点やサービス提供エリア</a:t>
                      </a:r>
                    </a:p>
                    <a:p>
                      <a:r>
                        <a:rPr kumimoji="1" lang="ja-JP" altLang="en-US" sz="1600" dirty="0">
                          <a:latin typeface="+mn-ea"/>
                          <a:ea typeface="+mn-ea"/>
                        </a:rPr>
                        <a:t>（例：東京、大阪、地方都市）</a:t>
                      </a:r>
                    </a:p>
                  </a:txBody>
                  <a:tcPr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endParaRPr kumimoji="1" lang="ja-JP" altLang="en-US" sz="800" dirty="0">
                        <a:latin typeface="+mn-ea"/>
                        <a:ea typeface="+mn-ea"/>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b="1" dirty="0">
                          <a:solidFill>
                            <a:srgbClr val="E94520"/>
                          </a:solidFill>
                          <a:latin typeface="+mn-ea"/>
                          <a:ea typeface="+mn-ea"/>
                        </a:rPr>
                        <a:t>● 商品・サービス</a:t>
                      </a:r>
                    </a:p>
                  </a:txBody>
                  <a:tcPr marR="0"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r>
                        <a:rPr kumimoji="1" lang="ja-JP" altLang="en-US" sz="1600" dirty="0">
                          <a:latin typeface="+mn-ea"/>
                          <a:ea typeface="+mn-ea"/>
                        </a:rPr>
                        <a:t>企業が提供して</a:t>
                      </a:r>
                      <a:r>
                        <a:rPr kumimoji="1" lang="ja-JP" altLang="en-US" sz="1600">
                          <a:latin typeface="+mn-ea"/>
                          <a:ea typeface="+mn-ea"/>
                        </a:rPr>
                        <a:t>いる商品・サービス</a:t>
                      </a:r>
                      <a:r>
                        <a:rPr kumimoji="1" lang="ja-JP" altLang="en-US" sz="1600" dirty="0">
                          <a:latin typeface="+mn-ea"/>
                          <a:ea typeface="+mn-ea"/>
                        </a:rPr>
                        <a:t>内容</a:t>
                      </a:r>
                      <a:r>
                        <a:rPr kumimoji="1" lang="en-US" altLang="ja-JP" sz="1600" dirty="0">
                          <a:latin typeface="+mn-ea"/>
                          <a:ea typeface="+mn-ea"/>
                        </a:rPr>
                        <a:t>(</a:t>
                      </a:r>
                      <a:r>
                        <a:rPr kumimoji="1" lang="ja-JP" altLang="en-US" sz="1600" dirty="0">
                          <a:latin typeface="+mn-ea"/>
                          <a:ea typeface="+mn-ea"/>
                        </a:rPr>
                        <a:t>例</a:t>
                      </a:r>
                      <a:r>
                        <a:rPr kumimoji="1" lang="en-US" altLang="ja-JP" sz="1600" dirty="0">
                          <a:latin typeface="+mn-ea"/>
                          <a:ea typeface="+mn-ea"/>
                        </a:rPr>
                        <a:t>: </a:t>
                      </a:r>
                      <a:r>
                        <a:rPr kumimoji="1" lang="ja-JP" altLang="en-US" sz="1600" dirty="0">
                          <a:latin typeface="+mn-ea"/>
                          <a:ea typeface="+mn-ea"/>
                        </a:rPr>
                        <a:t>「地域特産品の販売」や「オンライン </a:t>
                      </a:r>
                      <a:endParaRPr kumimoji="1" lang="en-US" altLang="ja-JP" sz="1600" dirty="0">
                        <a:latin typeface="+mn-ea"/>
                        <a:ea typeface="+mn-ea"/>
                      </a:endParaRPr>
                    </a:p>
                    <a:p>
                      <a:r>
                        <a:rPr kumimoji="1" lang="en-US" altLang="ja-JP" sz="1600" dirty="0">
                          <a:latin typeface="+mn-ea"/>
                          <a:ea typeface="+mn-ea"/>
                        </a:rPr>
                        <a:t> </a:t>
                      </a:r>
                      <a:r>
                        <a:rPr kumimoji="1" lang="ja-JP" altLang="en-US" sz="1600" dirty="0">
                          <a:latin typeface="+mn-ea"/>
                          <a:ea typeface="+mn-ea"/>
                        </a:rPr>
                        <a:t>学習アプリ」 </a:t>
                      </a:r>
                      <a:r>
                        <a:rPr kumimoji="1" lang="en-US" altLang="ja-JP" sz="1600" dirty="0">
                          <a:latin typeface="+mn-ea"/>
                          <a:ea typeface="+mn-ea"/>
                        </a:rPr>
                        <a:t>)</a:t>
                      </a:r>
                    </a:p>
                  </a:txBody>
                  <a:tcPr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256033745"/>
                  </a:ext>
                </a:extLst>
              </a:tr>
              <a:tr h="1147671">
                <a:tc>
                  <a:txBody>
                    <a:bodyPr/>
                    <a:lstStyle/>
                    <a:p>
                      <a:r>
                        <a:rPr kumimoji="1" lang="ja-JP" altLang="en-US" b="1" dirty="0">
                          <a:solidFill>
                            <a:srgbClr val="E94520"/>
                          </a:solidFill>
                          <a:latin typeface="+mn-ea"/>
                          <a:ea typeface="+mn-ea"/>
                        </a:rPr>
                        <a:t>● 企業規模</a:t>
                      </a:r>
                    </a:p>
                  </a:txBody>
                  <a:tcPr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r>
                        <a:rPr kumimoji="1" lang="ja-JP" altLang="en-US" sz="1600" dirty="0">
                          <a:latin typeface="+mn-ea"/>
                          <a:ea typeface="+mn-ea"/>
                        </a:rPr>
                        <a:t>企業規模の大きさ</a:t>
                      </a:r>
                      <a:endParaRPr kumimoji="1" lang="en-US" altLang="ja-JP" sz="1600" dirty="0">
                        <a:latin typeface="+mn-ea"/>
                        <a:ea typeface="+mn-ea"/>
                      </a:endParaRPr>
                    </a:p>
                    <a:p>
                      <a:r>
                        <a:rPr kumimoji="1" lang="ja-JP" altLang="en-US" sz="1600" dirty="0">
                          <a:latin typeface="+mn-ea"/>
                          <a:ea typeface="+mn-ea"/>
                        </a:rPr>
                        <a:t>（例：</a:t>
                      </a:r>
                      <a:r>
                        <a:rPr kumimoji="1" lang="ja-JP" altLang="en-US" sz="1600">
                          <a:latin typeface="+mn-ea"/>
                          <a:ea typeface="+mn-ea"/>
                        </a:rPr>
                        <a:t>大企業、中小企業）</a:t>
                      </a:r>
                      <a:endParaRPr kumimoji="1" lang="ja-JP" altLang="en-US" sz="1600" dirty="0">
                        <a:latin typeface="+mn-ea"/>
                        <a:ea typeface="+mn-ea"/>
                      </a:endParaRPr>
                    </a:p>
                  </a:txBody>
                  <a:tcPr marR="0"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endParaRPr kumimoji="1" lang="ja-JP" altLang="en-US" sz="800" dirty="0">
                        <a:latin typeface="+mn-ea"/>
                        <a:ea typeface="+mn-ea"/>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b="1" dirty="0">
                          <a:solidFill>
                            <a:srgbClr val="E94520"/>
                          </a:solidFill>
                          <a:latin typeface="+mn-ea"/>
                          <a:ea typeface="+mn-ea"/>
                        </a:rPr>
                        <a:t>● 困っていること</a:t>
                      </a:r>
                    </a:p>
                  </a:txBody>
                  <a:tcPr anchor="ctr">
                    <a:lnL w="9525"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ysDash"/>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tc>
                  <a:txBody>
                    <a:bodyPr/>
                    <a:lstStyle/>
                    <a:p>
                      <a:r>
                        <a:rPr kumimoji="1" lang="ja-JP" altLang="en-US" sz="1600" dirty="0">
                          <a:latin typeface="+mn-ea"/>
                          <a:ea typeface="+mn-ea"/>
                        </a:rPr>
                        <a:t>企業が抱えている課題やニーズ</a:t>
                      </a:r>
                      <a:endParaRPr kumimoji="1" lang="en-US" altLang="ja-JP" sz="1600" dirty="0">
                        <a:latin typeface="+mn-ea"/>
                        <a:ea typeface="+mn-ea"/>
                      </a:endParaRPr>
                    </a:p>
                    <a:p>
                      <a:r>
                        <a:rPr kumimoji="1" lang="ja-JP" altLang="en-US" sz="1600" dirty="0">
                          <a:latin typeface="+mn-ea"/>
                          <a:ea typeface="+mn-ea"/>
                        </a:rPr>
                        <a:t>（例：コスト削減、売上拡大、人材不足）</a:t>
                      </a:r>
                    </a:p>
                  </a:txBody>
                  <a:tcPr anchor="ctr">
                    <a:lnL w="6350" cap="flat" cmpd="sng" algn="ctr">
                      <a:solidFill>
                        <a:schemeClr val="tx1">
                          <a:lumMod val="75000"/>
                          <a:lumOff val="25000"/>
                        </a:schemeClr>
                      </a:solidFill>
                      <a:prstDash val="sysDash"/>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ysDash"/>
                      <a:round/>
                      <a:headEnd type="none" w="med" len="med"/>
                      <a:tailEnd type="none" w="med" len="med"/>
                    </a:lnT>
                    <a:lnB w="6350" cap="flat" cmpd="sng" algn="ctr">
                      <a:solidFill>
                        <a:schemeClr val="tx1">
                          <a:lumMod val="75000"/>
                          <a:lumOff val="25000"/>
                        </a:schemeClr>
                      </a:solidFill>
                      <a:prstDash val="sysDash"/>
                      <a:round/>
                      <a:headEnd type="none" w="med" len="med"/>
                      <a:tailEnd type="none" w="med" len="med"/>
                    </a:lnB>
                  </a:tcPr>
                </a:tc>
                <a:extLst>
                  <a:ext uri="{0D108BD9-81ED-4DB2-BD59-A6C34878D82A}">
                    <a16:rowId xmlns:a16="http://schemas.microsoft.com/office/drawing/2014/main" val="2705633805"/>
                  </a:ext>
                </a:extLst>
              </a:tr>
            </a:tbl>
          </a:graphicData>
        </a:graphic>
      </p:graphicFrame>
      <p:sp>
        <p:nvSpPr>
          <p:cNvPr id="8" name="角丸四角形 3">
            <a:extLst>
              <a:ext uri="{FF2B5EF4-FFF2-40B4-BE49-F238E27FC236}">
                <a16:creationId xmlns:a16="http://schemas.microsoft.com/office/drawing/2014/main" id="{EAF283F7-483B-2B14-4A58-C391084CB85E}"/>
              </a:ext>
            </a:extLst>
          </p:cNvPr>
          <p:cNvSpPr/>
          <p:nvPr/>
        </p:nvSpPr>
        <p:spPr>
          <a:xfrm>
            <a:off x="2090057" y="4672482"/>
            <a:ext cx="9262156" cy="1336432"/>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どんな企業</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が顧客（ターゲット）と</a:t>
            </a: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なるのかを具体的</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に考えま</a:t>
            </a:r>
            <a:r>
              <a:rPr lang="ja-JP" altLang="en-US" sz="2400" b="1">
                <a:solidFill>
                  <a:prstClr val="black"/>
                </a:solidFill>
                <a:latin typeface="MS PGothic" panose="020B0600070205080204" pitchFamily="34" charset="-128"/>
                <a:ea typeface="MS PGothic" panose="020B0600070205080204" pitchFamily="34" charset="-128"/>
              </a:rPr>
              <a:t>す</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endPar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考えやすい</a:t>
            </a: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項目から</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進めていきます。</a:t>
            </a:r>
            <a:endPar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11" name="図 10" descr="男 が含まれている画像&#10;&#10;自動的に生成された説明">
            <a:extLst>
              <a:ext uri="{FF2B5EF4-FFF2-40B4-BE49-F238E27FC236}">
                <a16:creationId xmlns:a16="http://schemas.microsoft.com/office/drawing/2014/main" id="{CCC8B3AC-AF59-09ED-3CDB-FA9C63F51B44}"/>
              </a:ext>
            </a:extLst>
          </p:cNvPr>
          <p:cNvPicPr>
            <a:picLocks noChangeAspect="1"/>
          </p:cNvPicPr>
          <p:nvPr/>
        </p:nvPicPr>
        <p:blipFill>
          <a:blip r:embed="rId3"/>
          <a:srcRect l="32802" t="9418" r="32802" b="44734"/>
          <a:stretch/>
        </p:blipFill>
        <p:spPr>
          <a:xfrm>
            <a:off x="771501" y="4713389"/>
            <a:ext cx="1162877" cy="1550028"/>
          </a:xfrm>
          <a:prstGeom prst="rect">
            <a:avLst/>
          </a:prstGeom>
        </p:spPr>
      </p:pic>
    </p:spTree>
    <p:extLst>
      <p:ext uri="{BB962C8B-B14F-4D97-AF65-F5344CB8AC3E}">
        <p14:creationId xmlns:p14="http://schemas.microsoft.com/office/powerpoint/2010/main" val="41622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5BFBE-7616-7489-EA86-3FEB543DA2F9}"/>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C9ABA5E9-7249-D9B0-FFDF-FFE61BA306DB}"/>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651D291C-979E-588E-0333-19793E2FDE12}"/>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10</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3" name="グラフィックス 12" descr="砂時計: 終了 単色塗りつぶし">
              <a:extLst>
                <a:ext uri="{FF2B5EF4-FFF2-40B4-BE49-F238E27FC236}">
                  <a16:creationId xmlns:a16="http://schemas.microsoft.com/office/drawing/2014/main" id="{A3CDDFE9-3437-EDB6-519B-A032A71287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21" name="正方形/長方形 20">
            <a:extLst>
              <a:ext uri="{FF2B5EF4-FFF2-40B4-BE49-F238E27FC236}">
                <a16:creationId xmlns:a16="http://schemas.microsoft.com/office/drawing/2014/main" id="{93593B36-5797-F0D8-CEAC-5E7507E35CB8}"/>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顧客について理解を深める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977E3A95-E0FB-4245-FBEE-D91317B6FBF7}"/>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227A25F1-7D8C-FF93-D610-947D6E8FE28B}"/>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[1]</a:t>
              </a:r>
            </a:p>
          </p:txBody>
        </p:sp>
        <p:pic>
          <p:nvPicPr>
            <p:cNvPr id="3" name="グラフィックス 2" descr="鉛筆 単色塗りつぶし">
              <a:extLst>
                <a:ext uri="{FF2B5EF4-FFF2-40B4-BE49-F238E27FC236}">
                  <a16:creationId xmlns:a16="http://schemas.microsoft.com/office/drawing/2014/main" id="{D5F1CD9E-1C01-0B2C-7FE4-59067B6A1B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399713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7880D-5CC5-F4FC-C8BB-3A4F3E0712B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0FD85B1-FB0E-1691-07B4-ADA1697BBD68}"/>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顧客</a:t>
            </a:r>
            <a:r>
              <a:rPr lang="ja-JP" altLang="en-US" dirty="0">
                <a:latin typeface="MS PGothic" panose="020B0600070205080204" pitchFamily="34" charset="-128"/>
                <a:ea typeface="MS PGothic" panose="020B0600070205080204" pitchFamily="34" charset="-128"/>
              </a:rPr>
              <a:t>について理解</a:t>
            </a:r>
            <a:r>
              <a:rPr lang="ja-JP" altLang="en-US">
                <a:latin typeface="MS PGothic" panose="020B0600070205080204" pitchFamily="34" charset="-128"/>
                <a:ea typeface="MS PGothic" panose="020B0600070205080204" pitchFamily="34" charset="-128"/>
              </a:rPr>
              <a:t>を深める</a:t>
            </a:r>
            <a:r>
              <a:rPr lang="en-US" altLang="ja-JP" dirty="0">
                <a:latin typeface="MS PGothic" panose="020B0600070205080204" pitchFamily="34" charset="-128"/>
                <a:ea typeface="MS PGothic" panose="020B0600070205080204" pitchFamily="34" charset="-128"/>
              </a:rPr>
              <a:t> (10</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4" name="角丸四角形 3">
            <a:extLst>
              <a:ext uri="{FF2B5EF4-FFF2-40B4-BE49-F238E27FC236}">
                <a16:creationId xmlns:a16="http://schemas.microsoft.com/office/drawing/2014/main" id="{894F6222-5A8D-027A-55BB-7D46F10D21A7}"/>
              </a:ext>
            </a:extLst>
          </p:cNvPr>
          <p:cNvSpPr/>
          <p:nvPr/>
        </p:nvSpPr>
        <p:spPr>
          <a:xfrm>
            <a:off x="1416000" y="1880534"/>
            <a:ext cx="9360000" cy="3103448"/>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商品</a:t>
            </a:r>
            <a:r>
              <a:rPr lang="ja-JP" altLang="en-US" sz="3600" b="1">
                <a:solidFill>
                  <a:prstClr val="black"/>
                </a:solidFill>
                <a:latin typeface="MS PGothic" panose="020B0600070205080204" pitchFamily="34" charset="-128"/>
                <a:ea typeface="MS PGothic" panose="020B0600070205080204" pitchFamily="34" charset="-128"/>
              </a:rPr>
              <a:t>・</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サービス</a:t>
            </a:r>
            <a:r>
              <a:rPr kumimoji="1" lang="ja-JP" altLang="en-US"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を利用</a:t>
            </a: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してくれる</a:t>
            </a:r>
            <a:endParaRPr kumimoji="1" lang="en-US" altLang="ja-JP" sz="3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3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顧客（ターゲット）を考える</a:t>
            </a:r>
            <a:endParaRPr lang="en-US" altLang="ja-JP" sz="3600" b="1" dirty="0">
              <a:solidFill>
                <a:prstClr val="black"/>
              </a:solidFill>
              <a:latin typeface="MS PGothic" panose="020B0600070205080204" pitchFamily="34" charset="-128"/>
              <a:ea typeface="MS PGothic" panose="020B0600070205080204" pitchFamily="34" charset="-128"/>
            </a:endParaRPr>
          </a:p>
          <a:p>
            <a:pPr marL="0" marR="0" lvl="0" indent="0" algn="ctr" defTabSz="914400" rtl="0" eaLnBrk="1" fontAlgn="auto" latinLnBrk="0" hangingPunct="1">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（個人を顧客とするのか、企業を顧客とするのかを決めて進めます）</a:t>
            </a:r>
            <a:endParaRPr kumimoji="1" lang="en-US" altLang="ja-JP" sz="2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5" name="図 4" descr="ランプ, 光 が含まれている画像&#10;&#10;自動的に生成された説明">
            <a:extLst>
              <a:ext uri="{FF2B5EF4-FFF2-40B4-BE49-F238E27FC236}">
                <a16:creationId xmlns:a16="http://schemas.microsoft.com/office/drawing/2014/main" id="{28C82F6E-5973-5F3A-BB93-BF7D68CA6494}"/>
              </a:ext>
            </a:extLst>
          </p:cNvPr>
          <p:cNvPicPr>
            <a:picLocks noChangeAspect="1"/>
          </p:cNvPicPr>
          <p:nvPr/>
        </p:nvPicPr>
        <p:blipFill>
          <a:blip r:embed="rId2"/>
          <a:srcRect l="30676" t="29565" r="30290" b="26184"/>
          <a:stretch/>
        </p:blipFill>
        <p:spPr>
          <a:xfrm>
            <a:off x="9301983" y="3432258"/>
            <a:ext cx="2457865" cy="2786390"/>
          </a:xfrm>
          <a:prstGeom prst="rect">
            <a:avLst/>
          </a:prstGeom>
        </p:spPr>
      </p:pic>
    </p:spTree>
    <p:extLst>
      <p:ext uri="{BB962C8B-B14F-4D97-AF65-F5344CB8AC3E}">
        <p14:creationId xmlns:p14="http://schemas.microsoft.com/office/powerpoint/2010/main" val="391198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5ECE1-4922-5636-26BC-8B6FFA26409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CC3BDEC-0FEC-EC98-F8A3-F490F29E2E1B}"/>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ワーク</a:t>
            </a:r>
            <a:r>
              <a:rPr lang="en-US" altLang="ja-JP" dirty="0">
                <a:effectLst/>
                <a:latin typeface="MS PGothic" panose="020B0600070205080204" pitchFamily="34" charset="-128"/>
                <a:ea typeface="MS PGothic" panose="020B0600070205080204" pitchFamily="34" charset="-128"/>
              </a:rPr>
              <a:t> [1]</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顧客について</a:t>
            </a:r>
            <a:r>
              <a:rPr lang="ja-JP" altLang="en-US" dirty="0">
                <a:latin typeface="MS PGothic" panose="020B0600070205080204" pitchFamily="34" charset="-128"/>
                <a:ea typeface="MS PGothic" panose="020B0600070205080204" pitchFamily="34" charset="-128"/>
              </a:rPr>
              <a:t>理解</a:t>
            </a:r>
            <a:r>
              <a:rPr lang="ja-JP" altLang="en-US">
                <a:latin typeface="MS PGothic" panose="020B0600070205080204" pitchFamily="34" charset="-128"/>
                <a:ea typeface="MS PGothic" panose="020B0600070205080204" pitchFamily="34" charset="-128"/>
              </a:rPr>
              <a:t>を深める</a:t>
            </a:r>
            <a:r>
              <a:rPr lang="en-US" altLang="ja-JP" dirty="0">
                <a:latin typeface="MS PGothic" panose="020B0600070205080204" pitchFamily="34" charset="-128"/>
                <a:ea typeface="MS PGothic" panose="020B0600070205080204" pitchFamily="34" charset="-128"/>
              </a:rPr>
              <a:t> </a:t>
            </a:r>
            <a:r>
              <a:rPr kumimoji="1" lang="en-US" altLang="ja-JP" dirty="0">
                <a:latin typeface="MS PGothic" panose="020B0600070205080204" pitchFamily="34" charset="-128"/>
                <a:ea typeface="MS PGothic" panose="020B0600070205080204" pitchFamily="34" charset="-128"/>
              </a:rPr>
              <a:t>(10</a:t>
            </a:r>
            <a:r>
              <a:rPr kumimoji="1" lang="ja-JP" altLang="en-US" dirty="0">
                <a:latin typeface="MS PGothic" panose="020B0600070205080204" pitchFamily="34" charset="-128"/>
                <a:ea typeface="MS PGothic" panose="020B0600070205080204" pitchFamily="34" charset="-128"/>
              </a:rPr>
              <a:t>分</a:t>
            </a:r>
            <a:r>
              <a:rPr kumimoji="1"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10" name="正方形/長方形 9">
            <a:extLst>
              <a:ext uri="{FF2B5EF4-FFF2-40B4-BE49-F238E27FC236}">
                <a16:creationId xmlns:a16="http://schemas.microsoft.com/office/drawing/2014/main" id="{E8F43EAA-B8D6-75E1-9DEF-4B1D14839140}"/>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OP03-①-1</a:t>
            </a:r>
          </a:p>
        </p:txBody>
      </p:sp>
      <p:sp>
        <p:nvSpPr>
          <p:cNvPr id="4" name="テキスト ボックス 3">
            <a:extLst>
              <a:ext uri="{FF2B5EF4-FFF2-40B4-BE49-F238E27FC236}">
                <a16:creationId xmlns:a16="http://schemas.microsoft.com/office/drawing/2014/main" id="{6A133943-2A93-A248-6597-EFEEBCDB8995}"/>
              </a:ext>
            </a:extLst>
          </p:cNvPr>
          <p:cNvSpPr txBox="1"/>
          <p:nvPr/>
        </p:nvSpPr>
        <p:spPr>
          <a:xfrm>
            <a:off x="10761784" y="457575"/>
            <a:ext cx="945992" cy="381000"/>
          </a:xfrm>
          <a:prstGeom prst="rect">
            <a:avLst/>
          </a:prstGeom>
          <a:solidFill>
            <a:schemeClr val="bg1"/>
          </a:solidFill>
          <a:ln w="28575">
            <a:noFill/>
          </a:ln>
        </p:spPr>
        <p:txBody>
          <a:bodyPr wrap="square" anchor="ctr" anchorCtr="0">
            <a:noAutofit/>
          </a:bodyPr>
          <a:lstStyle/>
          <a:p>
            <a:pPr algn="ctr"/>
            <a:r>
              <a:rPr kumimoji="1" lang="ja-JP" altLang="en-US" sz="1600" b="1" dirty="0">
                <a:solidFill>
                  <a:schemeClr val="tx1"/>
                </a:solidFill>
                <a:latin typeface="MS PGothic" panose="020B0600070205080204" pitchFamily="34" charset="-128"/>
                <a:ea typeface="MS PGothic" panose="020B0600070205080204" pitchFamily="34" charset="-128"/>
              </a:rPr>
              <a:t>記入例</a:t>
            </a:r>
          </a:p>
        </p:txBody>
      </p:sp>
      <p:sp>
        <p:nvSpPr>
          <p:cNvPr id="5" name="テキスト ボックス 4">
            <a:extLst>
              <a:ext uri="{FF2B5EF4-FFF2-40B4-BE49-F238E27FC236}">
                <a16:creationId xmlns:a16="http://schemas.microsoft.com/office/drawing/2014/main" id="{48914A02-8447-5321-B468-4FB1A104FE81}"/>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一般</a:t>
            </a:r>
            <a:r>
              <a:rPr lang="ja-JP" altLang="en-US" sz="2800" b="1">
                <a:latin typeface="MS PGothic" panose="020B0600070205080204" pitchFamily="34" charset="-128"/>
                <a:ea typeface="MS PGothic" panose="020B0600070205080204" pitchFamily="34" charset="-128"/>
              </a:rPr>
              <a:t>の顧客をターゲットとして考える。</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考えている商品・サービスを利用してくれる顧客をイメージする。</a:t>
            </a:r>
            <a:endParaRPr lang="ja-JP" altLang="en-US" sz="2800" b="1" dirty="0">
              <a:latin typeface="MS PGothic" panose="020B0600070205080204" pitchFamily="34" charset="-128"/>
              <a:ea typeface="MS PGothic" panose="020B0600070205080204" pitchFamily="34" charset="-128"/>
            </a:endParaRPr>
          </a:p>
        </p:txBody>
      </p:sp>
      <p:sp>
        <p:nvSpPr>
          <p:cNvPr id="41" name="正方形/長方形 40">
            <a:extLst>
              <a:ext uri="{FF2B5EF4-FFF2-40B4-BE49-F238E27FC236}">
                <a16:creationId xmlns:a16="http://schemas.microsoft.com/office/drawing/2014/main" id="{4E77444C-6B9D-519E-269C-EDD578B4AA6A}"/>
              </a:ext>
            </a:extLst>
          </p:cNvPr>
          <p:cNvSpPr/>
          <p:nvPr/>
        </p:nvSpPr>
        <p:spPr>
          <a:xfrm>
            <a:off x="9108803" y="1998735"/>
            <a:ext cx="2340546" cy="3779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S PGothic" panose="020B0600070205080204" pitchFamily="34" charset="-128"/>
                <a:ea typeface="MS PGothic" panose="020B0600070205080204" pitchFamily="34" charset="-128"/>
              </a:rPr>
              <a:t>* </a:t>
            </a:r>
            <a:r>
              <a:rPr kumimoji="1" lang="ja-JP" altLang="en-US" sz="1200" b="1" dirty="0">
                <a:solidFill>
                  <a:schemeClr val="tx1"/>
                </a:solidFill>
                <a:latin typeface="MS PGothic" panose="020B0600070205080204" pitchFamily="34" charset="-128"/>
                <a:ea typeface="MS PGothic" panose="020B0600070205080204" pitchFamily="34" charset="-128"/>
              </a:rPr>
              <a:t>個人か企業のどちらかを選択</a:t>
            </a:r>
          </a:p>
        </p:txBody>
      </p:sp>
      <p:sp>
        <p:nvSpPr>
          <p:cNvPr id="43" name="テキスト ボックス 42">
            <a:extLst>
              <a:ext uri="{FF2B5EF4-FFF2-40B4-BE49-F238E27FC236}">
                <a16:creationId xmlns:a16="http://schemas.microsoft.com/office/drawing/2014/main" id="{7169180D-CDEF-E3B9-428F-188084B79475}"/>
              </a:ext>
            </a:extLst>
          </p:cNvPr>
          <p:cNvSpPr txBox="1"/>
          <p:nvPr/>
        </p:nvSpPr>
        <p:spPr>
          <a:xfrm>
            <a:off x="829913" y="5855422"/>
            <a:ext cx="10522300" cy="307777"/>
          </a:xfrm>
          <a:prstGeom prst="rect">
            <a:avLst/>
          </a:prstGeom>
          <a:noFill/>
        </p:spPr>
        <p:txBody>
          <a:bodyPr wrap="square" rtlCol="0">
            <a:spAutoFit/>
          </a:bodyPr>
          <a:lstStyle/>
          <a:p>
            <a:r>
              <a:rPr kumimoji="1" lang="en-US" altLang="ja-JP" sz="1400" dirty="0">
                <a:latin typeface="MS PGothic" panose="020B0600070205080204" pitchFamily="34" charset="-128"/>
                <a:ea typeface="MS PGothic" panose="020B0600070205080204" pitchFamily="34" charset="-128"/>
              </a:rPr>
              <a:t>※</a:t>
            </a:r>
            <a:r>
              <a:rPr kumimoji="1" lang="ja-JP" altLang="en-US" sz="1400" dirty="0">
                <a:latin typeface="MS PGothic" panose="020B0600070205080204" pitchFamily="34" charset="-128"/>
                <a:ea typeface="MS PGothic" panose="020B0600070205080204" pitchFamily="34" charset="-128"/>
              </a:rPr>
              <a:t>記入しやすい項目から記入してください。すべての項目を埋める必要はありません。他の項目を追加して記入しても構いません。</a:t>
            </a:r>
            <a:endParaRPr kumimoji="1" lang="en-US" altLang="ja-JP" sz="1400" dirty="0">
              <a:latin typeface="MS PGothic" panose="020B0600070205080204" pitchFamily="34" charset="-128"/>
              <a:ea typeface="MS PGothic" panose="020B0600070205080204" pitchFamily="34" charset="-128"/>
            </a:endParaRPr>
          </a:p>
        </p:txBody>
      </p:sp>
      <p:grpSp>
        <p:nvGrpSpPr>
          <p:cNvPr id="6" name="グループ化 5">
            <a:extLst>
              <a:ext uri="{FF2B5EF4-FFF2-40B4-BE49-F238E27FC236}">
                <a16:creationId xmlns:a16="http://schemas.microsoft.com/office/drawing/2014/main" id="{FE1DA7D3-2B63-773E-710A-FD946B89766E}"/>
              </a:ext>
            </a:extLst>
          </p:cNvPr>
          <p:cNvGrpSpPr/>
          <p:nvPr/>
        </p:nvGrpSpPr>
        <p:grpSpPr>
          <a:xfrm>
            <a:off x="839788" y="2305640"/>
            <a:ext cx="5159078" cy="778728"/>
            <a:chOff x="1341744" y="2479472"/>
            <a:chExt cx="5159078" cy="1200338"/>
          </a:xfrm>
          <a:effectLst>
            <a:outerShdw dist="88900" dir="2700000" algn="ctr" rotWithShape="0">
              <a:schemeClr val="bg2">
                <a:lumMod val="90000"/>
              </a:schemeClr>
            </a:outerShdw>
          </a:effectLst>
        </p:grpSpPr>
        <p:sp>
          <p:nvSpPr>
            <p:cNvPr id="56" name="正方形/長方形 55">
              <a:extLst>
                <a:ext uri="{FF2B5EF4-FFF2-40B4-BE49-F238E27FC236}">
                  <a16:creationId xmlns:a16="http://schemas.microsoft.com/office/drawing/2014/main" id="{4BDF4963-2D00-8D36-0957-5BF00575F94A}"/>
                </a:ext>
              </a:extLst>
            </p:cNvPr>
            <p:cNvSpPr/>
            <p:nvPr/>
          </p:nvSpPr>
          <p:spPr>
            <a:xfrm>
              <a:off x="2537543" y="2479481"/>
              <a:ext cx="3963279" cy="1200329"/>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en-US" altLang="ja-JP" sz="2000" b="1" dirty="0">
                  <a:solidFill>
                    <a:srgbClr val="E94520"/>
                  </a:solidFill>
                  <a:latin typeface="MS PGothic" panose="020B0600070205080204" pitchFamily="34" charset="-128"/>
                  <a:ea typeface="MS PGothic" panose="020B0600070205080204" pitchFamily="34" charset="-128"/>
                </a:rPr>
                <a:t>21</a:t>
              </a:r>
              <a:r>
                <a:rPr kumimoji="1" lang="ja-JP" altLang="en-US" sz="2000" b="1" dirty="0">
                  <a:solidFill>
                    <a:srgbClr val="E94520"/>
                  </a:solidFill>
                  <a:latin typeface="MS PGothic" panose="020B0600070205080204" pitchFamily="34" charset="-128"/>
                  <a:ea typeface="MS PGothic" panose="020B0600070205080204" pitchFamily="34" charset="-128"/>
                </a:rPr>
                <a:t>歳</a:t>
              </a:r>
            </a:p>
          </p:txBody>
        </p:sp>
        <p:sp>
          <p:nvSpPr>
            <p:cNvPr id="57" name="正方形/長方形 56">
              <a:extLst>
                <a:ext uri="{FF2B5EF4-FFF2-40B4-BE49-F238E27FC236}">
                  <a16:creationId xmlns:a16="http://schemas.microsoft.com/office/drawing/2014/main" id="{DA9F6281-8911-0EE6-155A-9F5CD5609098}"/>
                </a:ext>
              </a:extLst>
            </p:cNvPr>
            <p:cNvSpPr/>
            <p:nvPr/>
          </p:nvSpPr>
          <p:spPr>
            <a:xfrm>
              <a:off x="1341744" y="2479472"/>
              <a:ext cx="1117422" cy="120033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年齢</a:t>
              </a:r>
            </a:p>
          </p:txBody>
        </p:sp>
      </p:grpSp>
      <p:grpSp>
        <p:nvGrpSpPr>
          <p:cNvPr id="7" name="グループ化 6">
            <a:extLst>
              <a:ext uri="{FF2B5EF4-FFF2-40B4-BE49-F238E27FC236}">
                <a16:creationId xmlns:a16="http://schemas.microsoft.com/office/drawing/2014/main" id="{C8E9560C-40E6-D926-CB38-40C4C4B89336}"/>
              </a:ext>
            </a:extLst>
          </p:cNvPr>
          <p:cNvGrpSpPr/>
          <p:nvPr/>
        </p:nvGrpSpPr>
        <p:grpSpPr>
          <a:xfrm>
            <a:off x="839788" y="3198212"/>
            <a:ext cx="5159078" cy="778722"/>
            <a:chOff x="1341744" y="2313652"/>
            <a:chExt cx="5159078" cy="1200328"/>
          </a:xfrm>
          <a:effectLst>
            <a:outerShdw dist="88900" dir="2700000" algn="ctr" rotWithShape="0">
              <a:schemeClr val="bg2">
                <a:lumMod val="90000"/>
              </a:schemeClr>
            </a:outerShdw>
          </a:effectLst>
        </p:grpSpPr>
        <p:sp>
          <p:nvSpPr>
            <p:cNvPr id="54" name="正方形/長方形 53">
              <a:extLst>
                <a:ext uri="{FF2B5EF4-FFF2-40B4-BE49-F238E27FC236}">
                  <a16:creationId xmlns:a16="http://schemas.microsoft.com/office/drawing/2014/main" id="{9C076368-949E-58F3-F20A-931EAA477E6F}"/>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sz="2000" b="1" dirty="0">
                  <a:solidFill>
                    <a:srgbClr val="E94520"/>
                  </a:solidFill>
                  <a:latin typeface="MS PGothic" panose="020B0600070205080204" pitchFamily="34" charset="-128"/>
                  <a:ea typeface="MS PGothic" panose="020B0600070205080204" pitchFamily="34" charset="-128"/>
                </a:rPr>
                <a:t>男性</a:t>
              </a:r>
            </a:p>
          </p:txBody>
        </p:sp>
        <p:sp>
          <p:nvSpPr>
            <p:cNvPr id="55" name="正方形/長方形 54">
              <a:extLst>
                <a:ext uri="{FF2B5EF4-FFF2-40B4-BE49-F238E27FC236}">
                  <a16:creationId xmlns:a16="http://schemas.microsoft.com/office/drawing/2014/main" id="{C9062A33-277F-F739-CC6C-D9A052FBB19D}"/>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性別</a:t>
              </a:r>
            </a:p>
          </p:txBody>
        </p:sp>
      </p:grpSp>
      <p:grpSp>
        <p:nvGrpSpPr>
          <p:cNvPr id="8" name="グループ化 7">
            <a:extLst>
              <a:ext uri="{FF2B5EF4-FFF2-40B4-BE49-F238E27FC236}">
                <a16:creationId xmlns:a16="http://schemas.microsoft.com/office/drawing/2014/main" id="{3DF297FF-5875-6A0B-7699-DF2A7F194CB6}"/>
              </a:ext>
            </a:extLst>
          </p:cNvPr>
          <p:cNvGrpSpPr/>
          <p:nvPr/>
        </p:nvGrpSpPr>
        <p:grpSpPr>
          <a:xfrm>
            <a:off x="839788" y="4090778"/>
            <a:ext cx="5159078" cy="778722"/>
            <a:chOff x="1341744" y="2313652"/>
            <a:chExt cx="5159078" cy="1200328"/>
          </a:xfrm>
          <a:effectLst>
            <a:outerShdw dist="88900" dir="2700000" algn="ctr" rotWithShape="0">
              <a:schemeClr val="bg2">
                <a:lumMod val="90000"/>
              </a:schemeClr>
            </a:outerShdw>
          </a:effectLst>
        </p:grpSpPr>
        <p:sp>
          <p:nvSpPr>
            <p:cNvPr id="52" name="正方形/長方形 51">
              <a:extLst>
                <a:ext uri="{FF2B5EF4-FFF2-40B4-BE49-F238E27FC236}">
                  <a16:creationId xmlns:a16="http://schemas.microsoft.com/office/drawing/2014/main" id="{13EF0113-D140-00BB-14BA-7157B570ADE1}"/>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zh-CN" altLang="en-US" sz="2000" b="1" dirty="0">
                  <a:solidFill>
                    <a:srgbClr val="E94520"/>
                  </a:solidFill>
                  <a:latin typeface="MS PGothic" panose="020B0600070205080204" pitchFamily="34" charset="-128"/>
                  <a:ea typeface="MS PGothic" panose="020B0600070205080204" pitchFamily="34" charset="-128"/>
                </a:rPr>
                <a:t>大学生（経済学部）</a:t>
              </a:r>
            </a:p>
          </p:txBody>
        </p:sp>
        <p:sp>
          <p:nvSpPr>
            <p:cNvPr id="53" name="正方形/長方形 52">
              <a:extLst>
                <a:ext uri="{FF2B5EF4-FFF2-40B4-BE49-F238E27FC236}">
                  <a16:creationId xmlns:a16="http://schemas.microsoft.com/office/drawing/2014/main" id="{E80392DB-B6BB-6AF8-5FC1-FA81E648114C}"/>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職業</a:t>
              </a:r>
            </a:p>
          </p:txBody>
        </p:sp>
      </p:grpSp>
      <p:grpSp>
        <p:nvGrpSpPr>
          <p:cNvPr id="9" name="グループ化 8">
            <a:extLst>
              <a:ext uri="{FF2B5EF4-FFF2-40B4-BE49-F238E27FC236}">
                <a16:creationId xmlns:a16="http://schemas.microsoft.com/office/drawing/2014/main" id="{DD3D1FF6-02F1-E24E-A290-7AA5B952BEA2}"/>
              </a:ext>
            </a:extLst>
          </p:cNvPr>
          <p:cNvGrpSpPr/>
          <p:nvPr/>
        </p:nvGrpSpPr>
        <p:grpSpPr>
          <a:xfrm>
            <a:off x="839788" y="4983345"/>
            <a:ext cx="5159078" cy="778722"/>
            <a:chOff x="1341744" y="2313652"/>
            <a:chExt cx="5159078" cy="1200328"/>
          </a:xfrm>
          <a:effectLst>
            <a:outerShdw dist="88900" dir="2700000" algn="ctr" rotWithShape="0">
              <a:schemeClr val="bg2">
                <a:lumMod val="90000"/>
              </a:schemeClr>
            </a:outerShdw>
          </a:effectLst>
        </p:grpSpPr>
        <p:sp>
          <p:nvSpPr>
            <p:cNvPr id="50" name="正方形/長方形 49">
              <a:extLst>
                <a:ext uri="{FF2B5EF4-FFF2-40B4-BE49-F238E27FC236}">
                  <a16:creationId xmlns:a16="http://schemas.microsoft.com/office/drawing/2014/main" id="{971A916B-6519-61B7-B9CC-BFA4CAC3F51E}"/>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en-US" altLang="ja-JP" sz="2000" b="1" dirty="0">
                  <a:solidFill>
                    <a:srgbClr val="E94520"/>
                  </a:solidFill>
                  <a:latin typeface="MS PGothic" panose="020B0600070205080204" pitchFamily="34" charset="-128"/>
                  <a:ea typeface="MS PGothic" panose="020B0600070205080204" pitchFamily="34" charset="-128"/>
                </a:rPr>
                <a:t>96</a:t>
              </a:r>
              <a:r>
                <a:rPr kumimoji="1" lang="ja-JP" altLang="en-US" sz="2000" b="1" dirty="0">
                  <a:solidFill>
                    <a:srgbClr val="E94520"/>
                  </a:solidFill>
                  <a:latin typeface="MS PGothic" panose="020B0600070205080204" pitchFamily="34" charset="-128"/>
                  <a:ea typeface="MS PGothic" panose="020B0600070205080204" pitchFamily="34" charset="-128"/>
                </a:rPr>
                <a:t>万円 </a:t>
              </a:r>
              <a:r>
                <a:rPr kumimoji="1" lang="en-US" altLang="ja-JP" sz="2000" b="1" dirty="0">
                  <a:solidFill>
                    <a:srgbClr val="E94520"/>
                  </a:solidFill>
                  <a:latin typeface="MS PGothic" panose="020B0600070205080204" pitchFamily="34" charset="-128"/>
                  <a:ea typeface="MS PGothic" panose="020B0600070205080204" pitchFamily="34" charset="-128"/>
                </a:rPr>
                <a:t>(</a:t>
              </a:r>
              <a:r>
                <a:rPr kumimoji="1" lang="ja-JP" altLang="en-US" sz="2000" b="1" dirty="0">
                  <a:solidFill>
                    <a:srgbClr val="E94520"/>
                  </a:solidFill>
                  <a:latin typeface="MS PGothic" panose="020B0600070205080204" pitchFamily="34" charset="-128"/>
                  <a:ea typeface="MS PGothic" panose="020B0600070205080204" pitchFamily="34" charset="-128"/>
                </a:rPr>
                <a:t>月</a:t>
              </a:r>
              <a:r>
                <a:rPr kumimoji="1" lang="en-US" altLang="ja-JP" sz="2000" b="1" dirty="0">
                  <a:solidFill>
                    <a:srgbClr val="E94520"/>
                  </a:solidFill>
                  <a:latin typeface="MS PGothic" panose="020B0600070205080204" pitchFamily="34" charset="-128"/>
                  <a:ea typeface="MS PGothic" panose="020B0600070205080204" pitchFamily="34" charset="-128"/>
                </a:rPr>
                <a:t>8</a:t>
              </a:r>
              <a:r>
                <a:rPr kumimoji="1" lang="ja-JP" altLang="en-US" sz="2000" b="1" dirty="0">
                  <a:solidFill>
                    <a:srgbClr val="E94520"/>
                  </a:solidFill>
                  <a:latin typeface="MS PGothic" panose="020B0600070205080204" pitchFamily="34" charset="-128"/>
                  <a:ea typeface="MS PGothic" panose="020B0600070205080204" pitchFamily="34" charset="-128"/>
                </a:rPr>
                <a:t>万円のアルバイト</a:t>
              </a:r>
              <a:r>
                <a:rPr kumimoji="1" lang="en-US" altLang="ja-JP" sz="2000" b="1" dirty="0">
                  <a:solidFill>
                    <a:srgbClr val="E94520"/>
                  </a:solidFill>
                  <a:latin typeface="MS PGothic" panose="020B0600070205080204" pitchFamily="34" charset="-128"/>
                  <a:ea typeface="MS PGothic" panose="020B0600070205080204" pitchFamily="34" charset="-128"/>
                </a:rPr>
                <a:t>)</a:t>
              </a:r>
            </a:p>
          </p:txBody>
        </p:sp>
        <p:sp>
          <p:nvSpPr>
            <p:cNvPr id="51" name="正方形/長方形 50">
              <a:extLst>
                <a:ext uri="{FF2B5EF4-FFF2-40B4-BE49-F238E27FC236}">
                  <a16:creationId xmlns:a16="http://schemas.microsoft.com/office/drawing/2014/main" id="{43D7FCC8-2774-2AC7-65AA-FE59EDC7A196}"/>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年収</a:t>
              </a:r>
            </a:p>
          </p:txBody>
        </p:sp>
      </p:grpSp>
      <p:grpSp>
        <p:nvGrpSpPr>
          <p:cNvPr id="14" name="グループ化 13">
            <a:extLst>
              <a:ext uri="{FF2B5EF4-FFF2-40B4-BE49-F238E27FC236}">
                <a16:creationId xmlns:a16="http://schemas.microsoft.com/office/drawing/2014/main" id="{A636AF89-6586-E547-AA9B-CAC3983B8006}"/>
              </a:ext>
            </a:extLst>
          </p:cNvPr>
          <p:cNvGrpSpPr/>
          <p:nvPr/>
        </p:nvGrpSpPr>
        <p:grpSpPr>
          <a:xfrm>
            <a:off x="6193136" y="2305640"/>
            <a:ext cx="5159078" cy="778728"/>
            <a:chOff x="1341744" y="2479472"/>
            <a:chExt cx="5159078" cy="1200337"/>
          </a:xfrm>
          <a:effectLst>
            <a:outerShdw dist="88900" dir="2700000" algn="ctr" rotWithShape="0">
              <a:schemeClr val="bg2">
                <a:lumMod val="90000"/>
              </a:schemeClr>
            </a:outerShdw>
          </a:effectLst>
        </p:grpSpPr>
        <p:sp>
          <p:nvSpPr>
            <p:cNvPr id="48" name="正方形/長方形 47">
              <a:extLst>
                <a:ext uri="{FF2B5EF4-FFF2-40B4-BE49-F238E27FC236}">
                  <a16:creationId xmlns:a16="http://schemas.microsoft.com/office/drawing/2014/main" id="{7A59888D-9407-C66E-3EB2-E1EA51D9748B}"/>
                </a:ext>
              </a:extLst>
            </p:cNvPr>
            <p:cNvSpPr/>
            <p:nvPr/>
          </p:nvSpPr>
          <p:spPr>
            <a:xfrm>
              <a:off x="2537543" y="2479480"/>
              <a:ext cx="3963279" cy="1200329"/>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sz="2000" b="1" dirty="0">
                  <a:solidFill>
                    <a:srgbClr val="E94520"/>
                  </a:solidFill>
                  <a:latin typeface="MS PGothic" panose="020B0600070205080204" pitchFamily="34" charset="-128"/>
                  <a:ea typeface="MS PGothic" panose="020B0600070205080204" pitchFamily="34" charset="-128"/>
                </a:rPr>
                <a:t>東京都内一人暮らし</a:t>
              </a:r>
            </a:p>
          </p:txBody>
        </p:sp>
        <p:sp>
          <p:nvSpPr>
            <p:cNvPr id="49" name="正方形/長方形 48">
              <a:extLst>
                <a:ext uri="{FF2B5EF4-FFF2-40B4-BE49-F238E27FC236}">
                  <a16:creationId xmlns:a16="http://schemas.microsoft.com/office/drawing/2014/main" id="{8E89FA48-901B-62D4-AEAA-B3E7C5904191}"/>
                </a:ext>
              </a:extLst>
            </p:cNvPr>
            <p:cNvSpPr/>
            <p:nvPr/>
          </p:nvSpPr>
          <p:spPr>
            <a:xfrm>
              <a:off x="1341744" y="247947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住まい</a:t>
              </a:r>
            </a:p>
          </p:txBody>
        </p:sp>
      </p:grpSp>
      <p:grpSp>
        <p:nvGrpSpPr>
          <p:cNvPr id="15" name="グループ化 14">
            <a:extLst>
              <a:ext uri="{FF2B5EF4-FFF2-40B4-BE49-F238E27FC236}">
                <a16:creationId xmlns:a16="http://schemas.microsoft.com/office/drawing/2014/main" id="{7959C8C0-44FA-553D-56D9-76FCC232D1A5}"/>
              </a:ext>
            </a:extLst>
          </p:cNvPr>
          <p:cNvGrpSpPr/>
          <p:nvPr/>
        </p:nvGrpSpPr>
        <p:grpSpPr>
          <a:xfrm>
            <a:off x="6193136" y="3198212"/>
            <a:ext cx="5159078" cy="778722"/>
            <a:chOff x="1341744" y="2313652"/>
            <a:chExt cx="5159078" cy="1200328"/>
          </a:xfrm>
          <a:effectLst>
            <a:outerShdw dist="88900" dir="2700000" algn="ctr" rotWithShape="0">
              <a:schemeClr val="bg2">
                <a:lumMod val="90000"/>
              </a:schemeClr>
            </a:outerShdw>
          </a:effectLst>
        </p:grpSpPr>
        <p:sp>
          <p:nvSpPr>
            <p:cNvPr id="46" name="正方形/長方形 45">
              <a:extLst>
                <a:ext uri="{FF2B5EF4-FFF2-40B4-BE49-F238E27FC236}">
                  <a16:creationId xmlns:a16="http://schemas.microsoft.com/office/drawing/2014/main" id="{A3F91336-757F-25FB-0CC9-2658C0E91485}"/>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sz="2000" b="1" dirty="0">
                  <a:solidFill>
                    <a:srgbClr val="E94520"/>
                  </a:solidFill>
                  <a:latin typeface="MS PGothic" panose="020B0600070205080204" pitchFamily="34" charset="-128"/>
                  <a:ea typeface="MS PGothic" panose="020B0600070205080204" pitchFamily="34" charset="-128"/>
                </a:rPr>
                <a:t>父、母、妹、犬</a:t>
              </a:r>
            </a:p>
          </p:txBody>
        </p:sp>
        <p:sp>
          <p:nvSpPr>
            <p:cNvPr id="47" name="正方形/長方形 46">
              <a:extLst>
                <a:ext uri="{FF2B5EF4-FFF2-40B4-BE49-F238E27FC236}">
                  <a16:creationId xmlns:a16="http://schemas.microsoft.com/office/drawing/2014/main" id="{3BD064DC-365D-D2AF-804C-11631DB6D9E0}"/>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b="1" dirty="0">
                  <a:latin typeface="MS PGothic" panose="020B0600070205080204" pitchFamily="34" charset="-128"/>
                  <a:ea typeface="MS PGothic" panose="020B0600070205080204" pitchFamily="34" charset="-128"/>
                </a:rPr>
                <a:t>家族構成</a:t>
              </a:r>
            </a:p>
          </p:txBody>
        </p:sp>
      </p:grpSp>
      <p:grpSp>
        <p:nvGrpSpPr>
          <p:cNvPr id="16" name="グループ化 15">
            <a:extLst>
              <a:ext uri="{FF2B5EF4-FFF2-40B4-BE49-F238E27FC236}">
                <a16:creationId xmlns:a16="http://schemas.microsoft.com/office/drawing/2014/main" id="{B354A197-78DC-C25B-998A-8D144A7822D3}"/>
              </a:ext>
            </a:extLst>
          </p:cNvPr>
          <p:cNvGrpSpPr/>
          <p:nvPr/>
        </p:nvGrpSpPr>
        <p:grpSpPr>
          <a:xfrm>
            <a:off x="6193136" y="4090778"/>
            <a:ext cx="5159078" cy="778722"/>
            <a:chOff x="1341744" y="2313652"/>
            <a:chExt cx="5159078" cy="1200328"/>
          </a:xfrm>
          <a:effectLst>
            <a:outerShdw dist="88900" dir="2700000" algn="ctr" rotWithShape="0">
              <a:schemeClr val="bg2">
                <a:lumMod val="90000"/>
              </a:schemeClr>
            </a:outerShdw>
          </a:effectLst>
        </p:grpSpPr>
        <p:sp>
          <p:nvSpPr>
            <p:cNvPr id="44" name="正方形/長方形 43">
              <a:extLst>
                <a:ext uri="{FF2B5EF4-FFF2-40B4-BE49-F238E27FC236}">
                  <a16:creationId xmlns:a16="http://schemas.microsoft.com/office/drawing/2014/main" id="{93D770A5-3CA3-F571-4387-1753A7516806}"/>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sz="2000" b="1" dirty="0">
                  <a:solidFill>
                    <a:srgbClr val="E94520"/>
                  </a:solidFill>
                  <a:latin typeface="MS PGothic" panose="020B0600070205080204" pitchFamily="34" charset="-128"/>
                  <a:ea typeface="MS PGothic" panose="020B0600070205080204" pitchFamily="34" charset="-128"/>
                </a:rPr>
                <a:t>フットサル、旅行、サウナ</a:t>
              </a:r>
            </a:p>
          </p:txBody>
        </p:sp>
        <p:sp>
          <p:nvSpPr>
            <p:cNvPr id="45" name="正方形/長方形 44">
              <a:extLst>
                <a:ext uri="{FF2B5EF4-FFF2-40B4-BE49-F238E27FC236}">
                  <a16:creationId xmlns:a16="http://schemas.microsoft.com/office/drawing/2014/main" id="{A4E2CF35-8B0D-6AB8-2A81-F77A943C4692}"/>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趣味</a:t>
              </a:r>
            </a:p>
          </p:txBody>
        </p:sp>
      </p:grpSp>
      <p:grpSp>
        <p:nvGrpSpPr>
          <p:cNvPr id="17" name="グループ化 16">
            <a:extLst>
              <a:ext uri="{FF2B5EF4-FFF2-40B4-BE49-F238E27FC236}">
                <a16:creationId xmlns:a16="http://schemas.microsoft.com/office/drawing/2014/main" id="{2143E638-645F-B52F-560F-F429988C47E2}"/>
              </a:ext>
            </a:extLst>
          </p:cNvPr>
          <p:cNvGrpSpPr/>
          <p:nvPr/>
        </p:nvGrpSpPr>
        <p:grpSpPr>
          <a:xfrm>
            <a:off x="6193136" y="4983345"/>
            <a:ext cx="5159078" cy="778722"/>
            <a:chOff x="1341744" y="2313652"/>
            <a:chExt cx="5159078" cy="1200328"/>
          </a:xfrm>
          <a:effectLst>
            <a:outerShdw dist="88900" dir="2700000" algn="ctr" rotWithShape="0">
              <a:schemeClr val="bg2">
                <a:lumMod val="90000"/>
              </a:schemeClr>
            </a:outerShdw>
          </a:effectLst>
        </p:grpSpPr>
        <p:sp>
          <p:nvSpPr>
            <p:cNvPr id="18" name="正方形/長方形 17">
              <a:extLst>
                <a:ext uri="{FF2B5EF4-FFF2-40B4-BE49-F238E27FC236}">
                  <a16:creationId xmlns:a16="http://schemas.microsoft.com/office/drawing/2014/main" id="{C021E015-E71F-6188-3084-5F1DF096F43B}"/>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sz="2000" b="1" dirty="0">
                  <a:solidFill>
                    <a:srgbClr val="E94520"/>
                  </a:solidFill>
                  <a:latin typeface="MS PGothic" panose="020B0600070205080204" pitchFamily="34" charset="-128"/>
                  <a:ea typeface="MS PGothic" panose="020B0600070205080204" pitchFamily="34" charset="-128"/>
                </a:rPr>
                <a:t>飲食店で行列に並ぶ</a:t>
              </a:r>
            </a:p>
            <a:p>
              <a:pPr marL="176213"/>
              <a:r>
                <a:rPr kumimoji="1" lang="ja-JP" altLang="en-US" sz="2000" b="1" dirty="0">
                  <a:solidFill>
                    <a:srgbClr val="E94520"/>
                  </a:solidFill>
                  <a:latin typeface="MS PGothic" panose="020B0600070205080204" pitchFamily="34" charset="-128"/>
                  <a:ea typeface="MS PGothic" panose="020B0600070205080204" pitchFamily="34" charset="-128"/>
                </a:rPr>
                <a:t>長時間の待ち時間</a:t>
              </a:r>
            </a:p>
          </p:txBody>
        </p:sp>
        <p:sp>
          <p:nvSpPr>
            <p:cNvPr id="19" name="正方形/長方形 18">
              <a:extLst>
                <a:ext uri="{FF2B5EF4-FFF2-40B4-BE49-F238E27FC236}">
                  <a16:creationId xmlns:a16="http://schemas.microsoft.com/office/drawing/2014/main" id="{A8EA2EB2-B1F0-8CF9-099A-CFE15D825674}"/>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嫌いな</a:t>
              </a:r>
              <a:endParaRPr kumimoji="1" lang="en-US" altLang="ja-JP" sz="2000" b="1" dirty="0">
                <a:latin typeface="MS PGothic" panose="020B0600070205080204" pitchFamily="34" charset="-128"/>
                <a:ea typeface="MS PGothic" panose="020B0600070205080204" pitchFamily="34" charset="-128"/>
              </a:endParaRPr>
            </a:p>
            <a:p>
              <a:pPr algn="ctr"/>
              <a:r>
                <a:rPr kumimoji="1" lang="ja-JP" altLang="en-US" sz="2000" b="1" dirty="0">
                  <a:latin typeface="MS PGothic" panose="020B0600070205080204" pitchFamily="34" charset="-128"/>
                  <a:ea typeface="MS PGothic" panose="020B0600070205080204" pitchFamily="34" charset="-128"/>
                </a:rPr>
                <a:t>もの</a:t>
              </a:r>
            </a:p>
          </p:txBody>
        </p:sp>
      </p:grpSp>
    </p:spTree>
    <p:extLst>
      <p:ext uri="{BB962C8B-B14F-4D97-AF65-F5344CB8AC3E}">
        <p14:creationId xmlns:p14="http://schemas.microsoft.com/office/powerpoint/2010/main" val="97379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A0490-C0E4-5D0F-1BF9-42C1567001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66AD713-5D75-1E25-E322-A353CBE0B392}"/>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　ワーク</a:t>
            </a:r>
            <a:r>
              <a:rPr lang="en-US" altLang="ja-JP" dirty="0">
                <a:effectLst/>
                <a:latin typeface="MS PGothic" panose="020B0600070205080204" pitchFamily="34" charset="-128"/>
                <a:ea typeface="MS PGothic" panose="020B0600070205080204" pitchFamily="34" charset="-128"/>
              </a:rPr>
              <a:t> [1]</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顧客</a:t>
            </a:r>
            <a:r>
              <a:rPr lang="ja-JP" altLang="en-US" dirty="0">
                <a:latin typeface="MS PGothic" panose="020B0600070205080204" pitchFamily="34" charset="-128"/>
                <a:ea typeface="MS PGothic" panose="020B0600070205080204" pitchFamily="34" charset="-128"/>
              </a:rPr>
              <a:t>（企業）について理解</a:t>
            </a:r>
            <a:r>
              <a:rPr lang="ja-JP" altLang="en-US">
                <a:latin typeface="MS PGothic" panose="020B0600070205080204" pitchFamily="34" charset="-128"/>
                <a:ea typeface="MS PGothic" panose="020B0600070205080204" pitchFamily="34" charset="-128"/>
              </a:rPr>
              <a:t>を深める</a:t>
            </a:r>
            <a:r>
              <a:rPr lang="en-US" altLang="ja-JP" dirty="0">
                <a:latin typeface="MS PGothic" panose="020B0600070205080204" pitchFamily="34" charset="-128"/>
                <a:ea typeface="MS PGothic" panose="020B0600070205080204" pitchFamily="34" charset="-128"/>
              </a:rPr>
              <a:t> (10</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10" name="正方形/長方形 9">
            <a:extLst>
              <a:ext uri="{FF2B5EF4-FFF2-40B4-BE49-F238E27FC236}">
                <a16:creationId xmlns:a16="http://schemas.microsoft.com/office/drawing/2014/main" id="{4A518F44-33D6-9727-3947-C661449671A5}"/>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OP03-①-1</a:t>
            </a:r>
          </a:p>
        </p:txBody>
      </p:sp>
      <p:sp>
        <p:nvSpPr>
          <p:cNvPr id="4" name="テキスト ボックス 3">
            <a:extLst>
              <a:ext uri="{FF2B5EF4-FFF2-40B4-BE49-F238E27FC236}">
                <a16:creationId xmlns:a16="http://schemas.microsoft.com/office/drawing/2014/main" id="{0AA48F59-4B37-005F-CD05-664D380EBFE4}"/>
              </a:ext>
            </a:extLst>
          </p:cNvPr>
          <p:cNvSpPr txBox="1"/>
          <p:nvPr/>
        </p:nvSpPr>
        <p:spPr>
          <a:xfrm>
            <a:off x="10761784" y="457575"/>
            <a:ext cx="945992" cy="381000"/>
          </a:xfrm>
          <a:prstGeom prst="rect">
            <a:avLst/>
          </a:prstGeom>
          <a:solidFill>
            <a:schemeClr val="bg1"/>
          </a:solidFill>
          <a:ln w="28575">
            <a:noFill/>
          </a:ln>
        </p:spPr>
        <p:txBody>
          <a:bodyPr wrap="square" anchor="ctr" anchorCtr="0">
            <a:noAutofit/>
          </a:bodyPr>
          <a:lstStyle/>
          <a:p>
            <a:pPr algn="ctr"/>
            <a:r>
              <a:rPr kumimoji="1" lang="ja-JP" altLang="en-US" sz="1600" b="1" dirty="0">
                <a:solidFill>
                  <a:schemeClr val="tx1"/>
                </a:solidFill>
                <a:latin typeface="MS PGothic" panose="020B0600070205080204" pitchFamily="34" charset="-128"/>
                <a:ea typeface="MS PGothic" panose="020B0600070205080204" pitchFamily="34" charset="-128"/>
              </a:rPr>
              <a:t>記入例</a:t>
            </a:r>
          </a:p>
        </p:txBody>
      </p:sp>
      <p:sp>
        <p:nvSpPr>
          <p:cNvPr id="6" name="テキスト ボックス 5">
            <a:extLst>
              <a:ext uri="{FF2B5EF4-FFF2-40B4-BE49-F238E27FC236}">
                <a16:creationId xmlns:a16="http://schemas.microsoft.com/office/drawing/2014/main" id="{00FF3966-6AC5-1D42-09EF-6CAD84CC9B6D}"/>
              </a:ext>
            </a:extLst>
          </p:cNvPr>
          <p:cNvSpPr txBox="1"/>
          <p:nvPr/>
        </p:nvSpPr>
        <p:spPr>
          <a:xfrm>
            <a:off x="829913" y="5855422"/>
            <a:ext cx="10522300" cy="307777"/>
          </a:xfrm>
          <a:prstGeom prst="rect">
            <a:avLst/>
          </a:prstGeom>
          <a:noFill/>
        </p:spPr>
        <p:txBody>
          <a:bodyPr wrap="square" rtlCol="0">
            <a:spAutoFit/>
          </a:bodyPr>
          <a:lstStyle/>
          <a:p>
            <a:r>
              <a:rPr kumimoji="1" lang="en-US" altLang="ja-JP" sz="1400" dirty="0">
                <a:latin typeface="MS PGothic" panose="020B0600070205080204" pitchFamily="34" charset="-128"/>
                <a:ea typeface="MS PGothic" panose="020B0600070205080204" pitchFamily="34" charset="-128"/>
              </a:rPr>
              <a:t>※</a:t>
            </a:r>
            <a:r>
              <a:rPr kumimoji="1" lang="ja-JP" altLang="en-US" sz="1400" dirty="0">
                <a:latin typeface="MS PGothic" panose="020B0600070205080204" pitchFamily="34" charset="-128"/>
                <a:ea typeface="MS PGothic" panose="020B0600070205080204" pitchFamily="34" charset="-128"/>
              </a:rPr>
              <a:t>記入しやすい項目から記入してください。すべての項目を埋める必要はありません。他の項目を追加して記入しても構いません。</a:t>
            </a:r>
            <a:endParaRPr kumimoji="1" lang="en-US" altLang="ja-JP" sz="1400" dirty="0">
              <a:latin typeface="MS PGothic" panose="020B0600070205080204" pitchFamily="34" charset="-128"/>
              <a:ea typeface="MS PGothic" panose="020B0600070205080204" pitchFamily="34" charset="-128"/>
            </a:endParaRPr>
          </a:p>
        </p:txBody>
      </p:sp>
      <p:grpSp>
        <p:nvGrpSpPr>
          <p:cNvPr id="43" name="グループ化 42">
            <a:extLst>
              <a:ext uri="{FF2B5EF4-FFF2-40B4-BE49-F238E27FC236}">
                <a16:creationId xmlns:a16="http://schemas.microsoft.com/office/drawing/2014/main" id="{711DB3C9-6BE3-C4FC-9B2E-5932B1A03610}"/>
              </a:ext>
            </a:extLst>
          </p:cNvPr>
          <p:cNvGrpSpPr/>
          <p:nvPr/>
        </p:nvGrpSpPr>
        <p:grpSpPr>
          <a:xfrm>
            <a:off x="839787" y="2349264"/>
            <a:ext cx="10512425" cy="3453683"/>
            <a:chOff x="839787" y="2349264"/>
            <a:chExt cx="10512425" cy="3453683"/>
          </a:xfrm>
          <a:effectLst>
            <a:outerShdw dist="88900" dir="2700000" algn="ctr" rotWithShape="0">
              <a:schemeClr val="bg2">
                <a:lumMod val="90000"/>
              </a:schemeClr>
            </a:outerShdw>
          </a:effectLst>
        </p:grpSpPr>
        <p:grpSp>
          <p:nvGrpSpPr>
            <p:cNvPr id="7" name="グループ化 6">
              <a:extLst>
                <a:ext uri="{FF2B5EF4-FFF2-40B4-BE49-F238E27FC236}">
                  <a16:creationId xmlns:a16="http://schemas.microsoft.com/office/drawing/2014/main" id="{3B7C9762-34C5-6BA6-68A0-4A39794DF744}"/>
                </a:ext>
              </a:extLst>
            </p:cNvPr>
            <p:cNvGrpSpPr/>
            <p:nvPr/>
          </p:nvGrpSpPr>
          <p:grpSpPr>
            <a:xfrm>
              <a:off x="839787" y="2349264"/>
              <a:ext cx="10512425" cy="504000"/>
              <a:chOff x="839787" y="2349264"/>
              <a:chExt cx="10512425" cy="576000"/>
            </a:xfrm>
          </p:grpSpPr>
          <p:sp>
            <p:nvSpPr>
              <p:cNvPr id="12" name="正方形/長方形 11">
                <a:extLst>
                  <a:ext uri="{FF2B5EF4-FFF2-40B4-BE49-F238E27FC236}">
                    <a16:creationId xmlns:a16="http://schemas.microsoft.com/office/drawing/2014/main" id="{B368E61C-F5E3-884F-3A9D-B771B1A260AE}"/>
                  </a:ext>
                </a:extLst>
              </p:cNvPr>
              <p:cNvSpPr/>
              <p:nvPr/>
            </p:nvSpPr>
            <p:spPr>
              <a:xfrm>
                <a:off x="2954215" y="2349264"/>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sz="2000" b="1" dirty="0">
                    <a:solidFill>
                      <a:srgbClr val="E94520"/>
                    </a:solidFill>
                    <a:latin typeface="MS PGothic" panose="020B0600070205080204" pitchFamily="34" charset="-128"/>
                    <a:ea typeface="MS PGothic" panose="020B0600070205080204" pitchFamily="34" charset="-128"/>
                  </a:rPr>
                  <a:t>サービス業</a:t>
                </a:r>
              </a:p>
            </p:txBody>
          </p:sp>
          <p:sp>
            <p:nvSpPr>
              <p:cNvPr id="13" name="正方形/長方形 12">
                <a:extLst>
                  <a:ext uri="{FF2B5EF4-FFF2-40B4-BE49-F238E27FC236}">
                    <a16:creationId xmlns:a16="http://schemas.microsoft.com/office/drawing/2014/main" id="{A4BFD633-93F8-742E-A1D9-1837F635847A}"/>
                  </a:ext>
                </a:extLst>
              </p:cNvPr>
              <p:cNvSpPr/>
              <p:nvPr/>
            </p:nvSpPr>
            <p:spPr>
              <a:xfrm>
                <a:off x="839787" y="2349264"/>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業界・業種</a:t>
                </a:r>
              </a:p>
            </p:txBody>
          </p:sp>
        </p:grpSp>
        <p:grpSp>
          <p:nvGrpSpPr>
            <p:cNvPr id="8" name="グループ化 7">
              <a:extLst>
                <a:ext uri="{FF2B5EF4-FFF2-40B4-BE49-F238E27FC236}">
                  <a16:creationId xmlns:a16="http://schemas.microsoft.com/office/drawing/2014/main" id="{53829A60-5B8F-4DD1-01D6-041AAFC844FD}"/>
                </a:ext>
              </a:extLst>
            </p:cNvPr>
            <p:cNvGrpSpPr/>
            <p:nvPr/>
          </p:nvGrpSpPr>
          <p:grpSpPr>
            <a:xfrm>
              <a:off x="839787" y="2939201"/>
              <a:ext cx="10512425" cy="504000"/>
              <a:chOff x="839787" y="3207680"/>
              <a:chExt cx="10512425" cy="576000"/>
            </a:xfrm>
          </p:grpSpPr>
          <p:sp>
            <p:nvSpPr>
              <p:cNvPr id="21" name="正方形/長方形 20">
                <a:extLst>
                  <a:ext uri="{FF2B5EF4-FFF2-40B4-BE49-F238E27FC236}">
                    <a16:creationId xmlns:a16="http://schemas.microsoft.com/office/drawing/2014/main" id="{88716EC9-028E-2359-26D5-98B103472944}"/>
                  </a:ext>
                </a:extLst>
              </p:cNvPr>
              <p:cNvSpPr/>
              <p:nvPr/>
            </p:nvSpPr>
            <p:spPr>
              <a:xfrm>
                <a:off x="2954215" y="3207680"/>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sz="2000" b="1" dirty="0">
                    <a:solidFill>
                      <a:srgbClr val="E94520"/>
                    </a:solidFill>
                    <a:latin typeface="MS PGothic" panose="020B0600070205080204" pitchFamily="34" charset="-128"/>
                    <a:ea typeface="MS PGothic" panose="020B0600070205080204" pitchFamily="34" charset="-128"/>
                  </a:rPr>
                  <a:t>関東エリア</a:t>
                </a:r>
              </a:p>
            </p:txBody>
          </p:sp>
          <p:sp>
            <p:nvSpPr>
              <p:cNvPr id="22" name="正方形/長方形 21">
                <a:extLst>
                  <a:ext uri="{FF2B5EF4-FFF2-40B4-BE49-F238E27FC236}">
                    <a16:creationId xmlns:a16="http://schemas.microsoft.com/office/drawing/2014/main" id="{F77A9832-532D-9897-6740-03EF3BE9A1AD}"/>
                  </a:ext>
                </a:extLst>
              </p:cNvPr>
              <p:cNvSpPr/>
              <p:nvPr/>
            </p:nvSpPr>
            <p:spPr>
              <a:xfrm>
                <a:off x="839787" y="3207680"/>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地域</a:t>
                </a:r>
              </a:p>
            </p:txBody>
          </p:sp>
        </p:grpSp>
        <p:grpSp>
          <p:nvGrpSpPr>
            <p:cNvPr id="9" name="グループ化 8">
              <a:extLst>
                <a:ext uri="{FF2B5EF4-FFF2-40B4-BE49-F238E27FC236}">
                  <a16:creationId xmlns:a16="http://schemas.microsoft.com/office/drawing/2014/main" id="{440F9A31-3A00-9919-FB97-9D110947904E}"/>
                </a:ext>
              </a:extLst>
            </p:cNvPr>
            <p:cNvGrpSpPr/>
            <p:nvPr/>
          </p:nvGrpSpPr>
          <p:grpSpPr>
            <a:xfrm>
              <a:off x="839787" y="3529138"/>
              <a:ext cx="10512425" cy="504000"/>
              <a:chOff x="839787" y="4066096"/>
              <a:chExt cx="10512425" cy="576000"/>
            </a:xfrm>
          </p:grpSpPr>
          <p:sp>
            <p:nvSpPr>
              <p:cNvPr id="24" name="正方形/長方形 23">
                <a:extLst>
                  <a:ext uri="{FF2B5EF4-FFF2-40B4-BE49-F238E27FC236}">
                    <a16:creationId xmlns:a16="http://schemas.microsoft.com/office/drawing/2014/main" id="{64409BD7-63FD-75F3-BC2B-06D2F3F855FB}"/>
                  </a:ext>
                </a:extLst>
              </p:cNvPr>
              <p:cNvSpPr/>
              <p:nvPr/>
            </p:nvSpPr>
            <p:spPr>
              <a:xfrm>
                <a:off x="2954215" y="4066096"/>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zh-TW" altLang="en-US" sz="2000" b="1" dirty="0">
                    <a:solidFill>
                      <a:srgbClr val="E94520"/>
                    </a:solidFill>
                    <a:latin typeface="MS PGothic" panose="020B0600070205080204" pitchFamily="34" charset="-128"/>
                    <a:ea typeface="MS PGothic" panose="020B0600070205080204" pitchFamily="34" charset="-128"/>
                  </a:rPr>
                  <a:t>大企業／中小企業</a:t>
                </a:r>
              </a:p>
            </p:txBody>
          </p:sp>
          <p:sp>
            <p:nvSpPr>
              <p:cNvPr id="25" name="正方形/長方形 24">
                <a:extLst>
                  <a:ext uri="{FF2B5EF4-FFF2-40B4-BE49-F238E27FC236}">
                    <a16:creationId xmlns:a16="http://schemas.microsoft.com/office/drawing/2014/main" id="{E8C48C95-5572-F231-1C97-73B803E0E21B}"/>
                  </a:ext>
                </a:extLst>
              </p:cNvPr>
              <p:cNvSpPr/>
              <p:nvPr/>
            </p:nvSpPr>
            <p:spPr>
              <a:xfrm>
                <a:off x="839787" y="4066096"/>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企業規模</a:t>
                </a:r>
              </a:p>
            </p:txBody>
          </p:sp>
        </p:grpSp>
        <p:grpSp>
          <p:nvGrpSpPr>
            <p:cNvPr id="14" name="グループ化 13">
              <a:extLst>
                <a:ext uri="{FF2B5EF4-FFF2-40B4-BE49-F238E27FC236}">
                  <a16:creationId xmlns:a16="http://schemas.microsoft.com/office/drawing/2014/main" id="{BF48C22A-AE28-77DA-E3BA-C37110C7ACE8}"/>
                </a:ext>
              </a:extLst>
            </p:cNvPr>
            <p:cNvGrpSpPr/>
            <p:nvPr/>
          </p:nvGrpSpPr>
          <p:grpSpPr>
            <a:xfrm>
              <a:off x="839787" y="4119075"/>
              <a:ext cx="10512425" cy="504000"/>
              <a:chOff x="839787" y="4924512"/>
              <a:chExt cx="10512425" cy="576000"/>
            </a:xfrm>
          </p:grpSpPr>
          <p:sp>
            <p:nvSpPr>
              <p:cNvPr id="27" name="正方形/長方形 26">
                <a:extLst>
                  <a:ext uri="{FF2B5EF4-FFF2-40B4-BE49-F238E27FC236}">
                    <a16:creationId xmlns:a16="http://schemas.microsoft.com/office/drawing/2014/main" id="{9D6D37AA-B932-D341-E17C-51BB6E71DE46}"/>
                  </a:ext>
                </a:extLst>
              </p:cNvPr>
              <p:cNvSpPr/>
              <p:nvPr/>
            </p:nvSpPr>
            <p:spPr>
              <a:xfrm>
                <a:off x="2954215" y="4924512"/>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en-US" altLang="ja-JP" sz="2000" b="1" dirty="0">
                    <a:solidFill>
                      <a:srgbClr val="E94520"/>
                    </a:solidFill>
                    <a:latin typeface="MS PGothic" panose="020B0600070205080204" pitchFamily="34" charset="-128"/>
                    <a:ea typeface="MS PGothic" panose="020B0600070205080204" pitchFamily="34" charset="-128"/>
                  </a:rPr>
                  <a:t>10</a:t>
                </a:r>
                <a:r>
                  <a:rPr kumimoji="1" lang="ja-JP" altLang="en-US" sz="2000" b="1" dirty="0">
                    <a:solidFill>
                      <a:srgbClr val="E94520"/>
                    </a:solidFill>
                    <a:latin typeface="MS PGothic" panose="020B0600070205080204" pitchFamily="34" charset="-128"/>
                    <a:ea typeface="MS PGothic" panose="020B0600070205080204" pitchFamily="34" charset="-128"/>
                  </a:rPr>
                  <a:t>人以下／</a:t>
                </a:r>
                <a:r>
                  <a:rPr kumimoji="1" lang="en-US" altLang="ja-JP" sz="2000" b="1" dirty="0">
                    <a:solidFill>
                      <a:srgbClr val="E94520"/>
                    </a:solidFill>
                    <a:latin typeface="MS PGothic" panose="020B0600070205080204" pitchFamily="34" charset="-128"/>
                    <a:ea typeface="MS PGothic" panose="020B0600070205080204" pitchFamily="34" charset="-128"/>
                  </a:rPr>
                  <a:t>10</a:t>
                </a:r>
                <a:r>
                  <a:rPr kumimoji="1" lang="ja-JP" altLang="en-US" sz="2000" b="1" dirty="0">
                    <a:solidFill>
                      <a:srgbClr val="E94520"/>
                    </a:solidFill>
                    <a:latin typeface="MS PGothic" panose="020B0600070205080204" pitchFamily="34" charset="-128"/>
                    <a:ea typeface="MS PGothic" panose="020B0600070205080204" pitchFamily="34" charset="-128"/>
                  </a:rPr>
                  <a:t>～</a:t>
                </a:r>
                <a:r>
                  <a:rPr kumimoji="1" lang="en-US" altLang="ja-JP" sz="2000" b="1" dirty="0">
                    <a:solidFill>
                      <a:srgbClr val="E94520"/>
                    </a:solidFill>
                    <a:latin typeface="MS PGothic" panose="020B0600070205080204" pitchFamily="34" charset="-128"/>
                    <a:ea typeface="MS PGothic" panose="020B0600070205080204" pitchFamily="34" charset="-128"/>
                  </a:rPr>
                  <a:t>100</a:t>
                </a:r>
                <a:r>
                  <a:rPr kumimoji="1" lang="ja-JP" altLang="en-US" sz="2000" b="1" dirty="0">
                    <a:solidFill>
                      <a:srgbClr val="E94520"/>
                    </a:solidFill>
                    <a:latin typeface="MS PGothic" panose="020B0600070205080204" pitchFamily="34" charset="-128"/>
                    <a:ea typeface="MS PGothic" panose="020B0600070205080204" pitchFamily="34" charset="-128"/>
                  </a:rPr>
                  <a:t>人／ </a:t>
                </a:r>
                <a:r>
                  <a:rPr kumimoji="1" lang="en-US" altLang="ja-JP" sz="2000" b="1" dirty="0">
                    <a:solidFill>
                      <a:srgbClr val="E94520"/>
                    </a:solidFill>
                    <a:latin typeface="MS PGothic" panose="020B0600070205080204" pitchFamily="34" charset="-128"/>
                    <a:ea typeface="MS PGothic" panose="020B0600070205080204" pitchFamily="34" charset="-128"/>
                  </a:rPr>
                  <a:t>100</a:t>
                </a:r>
                <a:r>
                  <a:rPr kumimoji="1" lang="ja-JP" altLang="en-US" sz="2000" b="1" dirty="0">
                    <a:solidFill>
                      <a:srgbClr val="E94520"/>
                    </a:solidFill>
                    <a:latin typeface="MS PGothic" panose="020B0600070205080204" pitchFamily="34" charset="-128"/>
                    <a:ea typeface="MS PGothic" panose="020B0600070205080204" pitchFamily="34" charset="-128"/>
                  </a:rPr>
                  <a:t>～</a:t>
                </a:r>
                <a:r>
                  <a:rPr kumimoji="1" lang="en-US" altLang="ja-JP" sz="2000" b="1" dirty="0">
                    <a:solidFill>
                      <a:srgbClr val="E94520"/>
                    </a:solidFill>
                    <a:latin typeface="MS PGothic" panose="020B0600070205080204" pitchFamily="34" charset="-128"/>
                    <a:ea typeface="MS PGothic" panose="020B0600070205080204" pitchFamily="34" charset="-128"/>
                  </a:rPr>
                  <a:t>300</a:t>
                </a:r>
                <a:r>
                  <a:rPr kumimoji="1" lang="ja-JP" altLang="en-US" sz="2000" b="1" dirty="0">
                    <a:solidFill>
                      <a:srgbClr val="E94520"/>
                    </a:solidFill>
                    <a:latin typeface="MS PGothic" panose="020B0600070205080204" pitchFamily="34" charset="-128"/>
                    <a:ea typeface="MS PGothic" panose="020B0600070205080204" pitchFamily="34" charset="-128"/>
                  </a:rPr>
                  <a:t>人／</a:t>
                </a:r>
                <a:r>
                  <a:rPr kumimoji="1" lang="en-US" altLang="ja-JP" sz="2000" b="1" dirty="0">
                    <a:solidFill>
                      <a:srgbClr val="E94520"/>
                    </a:solidFill>
                    <a:latin typeface="MS PGothic" panose="020B0600070205080204" pitchFamily="34" charset="-128"/>
                    <a:ea typeface="MS PGothic" panose="020B0600070205080204" pitchFamily="34" charset="-128"/>
                  </a:rPr>
                  <a:t>300</a:t>
                </a:r>
                <a:r>
                  <a:rPr kumimoji="1" lang="ja-JP" altLang="en-US" sz="2000" b="1" dirty="0">
                    <a:solidFill>
                      <a:srgbClr val="E94520"/>
                    </a:solidFill>
                    <a:latin typeface="MS PGothic" panose="020B0600070205080204" pitchFamily="34" charset="-128"/>
                    <a:ea typeface="MS PGothic" panose="020B0600070205080204" pitchFamily="34" charset="-128"/>
                  </a:rPr>
                  <a:t>人以上</a:t>
                </a:r>
              </a:p>
            </p:txBody>
          </p:sp>
          <p:sp>
            <p:nvSpPr>
              <p:cNvPr id="28" name="正方形/長方形 27">
                <a:extLst>
                  <a:ext uri="{FF2B5EF4-FFF2-40B4-BE49-F238E27FC236}">
                    <a16:creationId xmlns:a16="http://schemas.microsoft.com/office/drawing/2014/main" id="{FDF7C92D-3AFB-8CB0-004B-B0A038D0E715}"/>
                  </a:ext>
                </a:extLst>
              </p:cNvPr>
              <p:cNvSpPr/>
              <p:nvPr/>
            </p:nvSpPr>
            <p:spPr>
              <a:xfrm>
                <a:off x="839787" y="4924512"/>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従業員数</a:t>
                </a:r>
              </a:p>
            </p:txBody>
          </p:sp>
        </p:grpSp>
        <p:grpSp>
          <p:nvGrpSpPr>
            <p:cNvPr id="15" name="グループ化 14">
              <a:extLst>
                <a:ext uri="{FF2B5EF4-FFF2-40B4-BE49-F238E27FC236}">
                  <a16:creationId xmlns:a16="http://schemas.microsoft.com/office/drawing/2014/main" id="{5958FDC0-8916-41BB-5D45-AFA5EA6C7F29}"/>
                </a:ext>
              </a:extLst>
            </p:cNvPr>
            <p:cNvGrpSpPr/>
            <p:nvPr/>
          </p:nvGrpSpPr>
          <p:grpSpPr>
            <a:xfrm>
              <a:off x="839787" y="4709012"/>
              <a:ext cx="10512425" cy="504000"/>
              <a:chOff x="839787" y="4924512"/>
              <a:chExt cx="10512425" cy="576000"/>
            </a:xfrm>
          </p:grpSpPr>
          <p:sp>
            <p:nvSpPr>
              <p:cNvPr id="16" name="正方形/長方形 15">
                <a:extLst>
                  <a:ext uri="{FF2B5EF4-FFF2-40B4-BE49-F238E27FC236}">
                    <a16:creationId xmlns:a16="http://schemas.microsoft.com/office/drawing/2014/main" id="{8A688A40-55DE-4A5F-EA75-CADBECEC5A47}"/>
                  </a:ext>
                </a:extLst>
              </p:cNvPr>
              <p:cNvSpPr/>
              <p:nvPr/>
            </p:nvSpPr>
            <p:spPr>
              <a:xfrm>
                <a:off x="2954215" y="4924512"/>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sz="2000" b="1" dirty="0">
                    <a:solidFill>
                      <a:srgbClr val="E94520"/>
                    </a:solidFill>
                    <a:latin typeface="MS PGothic" panose="020B0600070205080204" pitchFamily="34" charset="-128"/>
                    <a:ea typeface="MS PGothic" panose="020B0600070205080204" pitchFamily="34" charset="-128"/>
                  </a:rPr>
                  <a:t>高校生向けの学習アプリを提供</a:t>
                </a:r>
              </a:p>
            </p:txBody>
          </p:sp>
          <p:sp>
            <p:nvSpPr>
              <p:cNvPr id="17" name="正方形/長方形 16">
                <a:extLst>
                  <a:ext uri="{FF2B5EF4-FFF2-40B4-BE49-F238E27FC236}">
                    <a16:creationId xmlns:a16="http://schemas.microsoft.com/office/drawing/2014/main" id="{118ECE35-D0B9-31D9-E97E-6F6EDD61F504}"/>
                  </a:ext>
                </a:extLst>
              </p:cNvPr>
              <p:cNvSpPr/>
              <p:nvPr/>
            </p:nvSpPr>
            <p:spPr>
              <a:xfrm>
                <a:off x="839787" y="4924512"/>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S PGothic" panose="020B0600070205080204" pitchFamily="34" charset="-128"/>
                    <a:ea typeface="MS PGothic" panose="020B0600070205080204" pitchFamily="34" charset="-128"/>
                  </a:rPr>
                  <a:t>商品・サービス</a:t>
                </a:r>
                <a:endParaRPr kumimoji="1" lang="en-US" altLang="ja-JP" sz="2000" b="1" dirty="0">
                  <a:solidFill>
                    <a:schemeClr val="bg1"/>
                  </a:solidFill>
                  <a:latin typeface="MS PGothic" panose="020B0600070205080204" pitchFamily="34" charset="-128"/>
                  <a:ea typeface="MS PGothic" panose="020B0600070205080204" pitchFamily="34" charset="-128"/>
                </a:endParaRPr>
              </a:p>
            </p:txBody>
          </p:sp>
        </p:grpSp>
        <p:grpSp>
          <p:nvGrpSpPr>
            <p:cNvPr id="18" name="グループ化 17">
              <a:extLst>
                <a:ext uri="{FF2B5EF4-FFF2-40B4-BE49-F238E27FC236}">
                  <a16:creationId xmlns:a16="http://schemas.microsoft.com/office/drawing/2014/main" id="{61F59819-95B6-78E1-A8A8-6894334EB36C}"/>
                </a:ext>
              </a:extLst>
            </p:cNvPr>
            <p:cNvGrpSpPr/>
            <p:nvPr/>
          </p:nvGrpSpPr>
          <p:grpSpPr>
            <a:xfrm>
              <a:off x="839787" y="5298947"/>
              <a:ext cx="10512425" cy="504000"/>
              <a:chOff x="839787" y="4924512"/>
              <a:chExt cx="10512425" cy="576000"/>
            </a:xfrm>
          </p:grpSpPr>
          <p:sp>
            <p:nvSpPr>
              <p:cNvPr id="19" name="正方形/長方形 18">
                <a:extLst>
                  <a:ext uri="{FF2B5EF4-FFF2-40B4-BE49-F238E27FC236}">
                    <a16:creationId xmlns:a16="http://schemas.microsoft.com/office/drawing/2014/main" id="{472C7D87-754B-8053-BAF5-D559C7670447}"/>
                  </a:ext>
                </a:extLst>
              </p:cNvPr>
              <p:cNvSpPr/>
              <p:nvPr/>
            </p:nvSpPr>
            <p:spPr>
              <a:xfrm>
                <a:off x="2954215" y="4924512"/>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r>
                  <a:rPr kumimoji="1" lang="ja-JP" altLang="en-US" sz="2000" b="1" dirty="0">
                    <a:solidFill>
                      <a:srgbClr val="E94520"/>
                    </a:solidFill>
                    <a:latin typeface="MS PGothic" panose="020B0600070205080204" pitchFamily="34" charset="-128"/>
                    <a:ea typeface="MS PGothic" panose="020B0600070205080204" pitchFamily="34" charset="-128"/>
                  </a:rPr>
                  <a:t>若者に認知してもらいたい／顧客を増やしたい／コストを抑えたい</a:t>
                </a:r>
              </a:p>
            </p:txBody>
          </p:sp>
          <p:sp>
            <p:nvSpPr>
              <p:cNvPr id="42" name="正方形/長方形 41">
                <a:extLst>
                  <a:ext uri="{FF2B5EF4-FFF2-40B4-BE49-F238E27FC236}">
                    <a16:creationId xmlns:a16="http://schemas.microsoft.com/office/drawing/2014/main" id="{07BEEB4C-A847-20F7-46F1-99621360256D}"/>
                  </a:ext>
                </a:extLst>
              </p:cNvPr>
              <p:cNvSpPr/>
              <p:nvPr/>
            </p:nvSpPr>
            <p:spPr>
              <a:xfrm>
                <a:off x="839787" y="4924512"/>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困っていること</a:t>
                </a:r>
              </a:p>
            </p:txBody>
          </p:sp>
        </p:grpSp>
      </p:grpSp>
      <p:sp>
        <p:nvSpPr>
          <p:cNvPr id="20" name="正方形/長方形 19">
            <a:extLst>
              <a:ext uri="{FF2B5EF4-FFF2-40B4-BE49-F238E27FC236}">
                <a16:creationId xmlns:a16="http://schemas.microsoft.com/office/drawing/2014/main" id="{4C83F352-84DB-5C6C-35EC-C9E1975A83B8}"/>
              </a:ext>
            </a:extLst>
          </p:cNvPr>
          <p:cNvSpPr/>
          <p:nvPr/>
        </p:nvSpPr>
        <p:spPr>
          <a:xfrm>
            <a:off x="9209770" y="2055003"/>
            <a:ext cx="2340546" cy="3779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S PGothic" panose="020B0600070205080204" pitchFamily="34" charset="-128"/>
                <a:ea typeface="MS PGothic" panose="020B0600070205080204" pitchFamily="34" charset="-128"/>
              </a:rPr>
              <a:t>* </a:t>
            </a:r>
            <a:r>
              <a:rPr kumimoji="1" lang="ja-JP" altLang="en-US" sz="1200" b="1" dirty="0">
                <a:solidFill>
                  <a:schemeClr val="tx1"/>
                </a:solidFill>
                <a:latin typeface="MS PGothic" panose="020B0600070205080204" pitchFamily="34" charset="-128"/>
                <a:ea typeface="MS PGothic" panose="020B0600070205080204" pitchFamily="34" charset="-128"/>
              </a:rPr>
              <a:t>個人か企業のどちらかを選択</a:t>
            </a:r>
          </a:p>
        </p:txBody>
      </p:sp>
      <p:sp>
        <p:nvSpPr>
          <p:cNvPr id="11" name="テキスト ボックス 10">
            <a:extLst>
              <a:ext uri="{FF2B5EF4-FFF2-40B4-BE49-F238E27FC236}">
                <a16:creationId xmlns:a16="http://schemas.microsoft.com/office/drawing/2014/main" id="{7902E80D-F258-6061-778F-DB88D6AC59C1}"/>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企業を顧客（ターゲット）として考える。</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考えている商品・サービスを利用してくれる顧客をイメージする。</a:t>
            </a:r>
            <a:endParaRPr lang="ja-JP" altLang="en-US" sz="28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23713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9DFBD-B355-A51E-F3E0-33F2EF19A3C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EBBDA91-A0F6-ED6C-511E-9667C2C379FD}"/>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ワーク</a:t>
            </a:r>
            <a:r>
              <a:rPr lang="en-US" altLang="ja-JP" dirty="0">
                <a:effectLst/>
                <a:latin typeface="MS PGothic" panose="020B0600070205080204" pitchFamily="34" charset="-128"/>
                <a:ea typeface="MS PGothic" panose="020B0600070205080204" pitchFamily="34" charset="-128"/>
              </a:rPr>
              <a:t> [1]</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顧客</a:t>
            </a:r>
            <a:r>
              <a:rPr lang="ja-JP" altLang="en-US" dirty="0">
                <a:latin typeface="MS PGothic" panose="020B0600070205080204" pitchFamily="34" charset="-128"/>
                <a:ea typeface="MS PGothic" panose="020B0600070205080204" pitchFamily="34" charset="-128"/>
              </a:rPr>
              <a:t>について理解</a:t>
            </a:r>
            <a:r>
              <a:rPr lang="ja-JP" altLang="en-US">
                <a:latin typeface="MS PGothic" panose="020B0600070205080204" pitchFamily="34" charset="-128"/>
                <a:ea typeface="MS PGothic" panose="020B0600070205080204" pitchFamily="34" charset="-128"/>
              </a:rPr>
              <a:t>を深める</a:t>
            </a:r>
            <a:r>
              <a:rPr lang="en-US" altLang="ja-JP" dirty="0">
                <a:latin typeface="MS PGothic" panose="020B0600070205080204" pitchFamily="34" charset="-128"/>
                <a:ea typeface="MS PGothic" panose="020B0600070205080204" pitchFamily="34" charset="-128"/>
              </a:rPr>
              <a:t> </a:t>
            </a:r>
            <a:r>
              <a:rPr kumimoji="1" lang="en-US" altLang="ja-JP" dirty="0">
                <a:latin typeface="MS PGothic" panose="020B0600070205080204" pitchFamily="34" charset="-128"/>
                <a:ea typeface="MS PGothic" panose="020B0600070205080204" pitchFamily="34" charset="-128"/>
              </a:rPr>
              <a:t>(10</a:t>
            </a:r>
            <a:r>
              <a:rPr kumimoji="1" lang="ja-JP" altLang="en-US" dirty="0">
                <a:latin typeface="MS PGothic" panose="020B0600070205080204" pitchFamily="34" charset="-128"/>
                <a:ea typeface="MS PGothic" panose="020B0600070205080204" pitchFamily="34" charset="-128"/>
              </a:rPr>
              <a:t>分</a:t>
            </a:r>
            <a:r>
              <a:rPr kumimoji="1"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10" name="正方形/長方形 9">
            <a:extLst>
              <a:ext uri="{FF2B5EF4-FFF2-40B4-BE49-F238E27FC236}">
                <a16:creationId xmlns:a16="http://schemas.microsoft.com/office/drawing/2014/main" id="{5A434B34-D9EC-9D52-E901-96A3007A14FE}"/>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OP03-①-1</a:t>
            </a:r>
          </a:p>
        </p:txBody>
      </p:sp>
      <p:sp>
        <p:nvSpPr>
          <p:cNvPr id="5" name="テキスト ボックス 4">
            <a:extLst>
              <a:ext uri="{FF2B5EF4-FFF2-40B4-BE49-F238E27FC236}">
                <a16:creationId xmlns:a16="http://schemas.microsoft.com/office/drawing/2014/main" id="{8D7EF62C-50FA-B5FD-4CF3-C2F6C0CD0291}"/>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一般の顧客をターゲットとして考える。</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考えている商品・サービスを利用してくれる顧客をイメージする。</a:t>
            </a:r>
            <a:endParaRPr lang="ja-JP" altLang="en-US" sz="2800" b="1" dirty="0">
              <a:latin typeface="MS PGothic" panose="020B0600070205080204" pitchFamily="34" charset="-128"/>
              <a:ea typeface="MS PGothic" panose="020B0600070205080204" pitchFamily="34" charset="-128"/>
            </a:endParaRPr>
          </a:p>
        </p:txBody>
      </p:sp>
      <p:grpSp>
        <p:nvGrpSpPr>
          <p:cNvPr id="42" name="グループ化 41">
            <a:extLst>
              <a:ext uri="{FF2B5EF4-FFF2-40B4-BE49-F238E27FC236}">
                <a16:creationId xmlns:a16="http://schemas.microsoft.com/office/drawing/2014/main" id="{F5DB19B6-0D70-1AA6-3547-213D82F34F01}"/>
              </a:ext>
            </a:extLst>
          </p:cNvPr>
          <p:cNvGrpSpPr/>
          <p:nvPr/>
        </p:nvGrpSpPr>
        <p:grpSpPr>
          <a:xfrm>
            <a:off x="839788" y="2198062"/>
            <a:ext cx="10512426" cy="3564000"/>
            <a:chOff x="839788" y="2349264"/>
            <a:chExt cx="10512426" cy="3295248"/>
          </a:xfrm>
          <a:effectLst>
            <a:outerShdw dist="88900" dir="2700000" algn="ctr" rotWithShape="0">
              <a:schemeClr val="bg2">
                <a:lumMod val="90000"/>
              </a:schemeClr>
            </a:outerShdw>
          </a:effectLst>
        </p:grpSpPr>
        <p:grpSp>
          <p:nvGrpSpPr>
            <p:cNvPr id="11" name="グループ化 10">
              <a:extLst>
                <a:ext uri="{FF2B5EF4-FFF2-40B4-BE49-F238E27FC236}">
                  <a16:creationId xmlns:a16="http://schemas.microsoft.com/office/drawing/2014/main" id="{19B34006-BE38-070D-DB0E-8C17E7C0533E}"/>
                </a:ext>
              </a:extLst>
            </p:cNvPr>
            <p:cNvGrpSpPr/>
            <p:nvPr/>
          </p:nvGrpSpPr>
          <p:grpSpPr>
            <a:xfrm>
              <a:off x="839788" y="2349264"/>
              <a:ext cx="5159078" cy="720000"/>
              <a:chOff x="1341744" y="2313652"/>
              <a:chExt cx="5159078" cy="1200328"/>
            </a:xfrm>
          </p:grpSpPr>
          <p:sp>
            <p:nvSpPr>
              <p:cNvPr id="12" name="正方形/長方形 11">
                <a:extLst>
                  <a:ext uri="{FF2B5EF4-FFF2-40B4-BE49-F238E27FC236}">
                    <a16:creationId xmlns:a16="http://schemas.microsoft.com/office/drawing/2014/main" id="{2CE55BED-9E64-CBC6-B702-90E2458557C0}"/>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CFA93B91-8B6A-CC92-42A4-94DBFD62012C}"/>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年齢</a:t>
                </a:r>
              </a:p>
            </p:txBody>
          </p:sp>
        </p:grpSp>
        <p:grpSp>
          <p:nvGrpSpPr>
            <p:cNvPr id="20" name="グループ化 19">
              <a:extLst>
                <a:ext uri="{FF2B5EF4-FFF2-40B4-BE49-F238E27FC236}">
                  <a16:creationId xmlns:a16="http://schemas.microsoft.com/office/drawing/2014/main" id="{CDBD2F37-913A-C6F3-45A4-7ABAFC0F65E3}"/>
                </a:ext>
              </a:extLst>
            </p:cNvPr>
            <p:cNvGrpSpPr/>
            <p:nvPr/>
          </p:nvGrpSpPr>
          <p:grpSpPr>
            <a:xfrm>
              <a:off x="839788" y="3207680"/>
              <a:ext cx="5159078" cy="720000"/>
              <a:chOff x="1341744" y="2313652"/>
              <a:chExt cx="5159078" cy="1200328"/>
            </a:xfrm>
          </p:grpSpPr>
          <p:sp>
            <p:nvSpPr>
              <p:cNvPr id="21" name="正方形/長方形 20">
                <a:extLst>
                  <a:ext uri="{FF2B5EF4-FFF2-40B4-BE49-F238E27FC236}">
                    <a16:creationId xmlns:a16="http://schemas.microsoft.com/office/drawing/2014/main" id="{C5890FD1-7A7E-7ED6-0CA7-CEDFCD909EED}"/>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5CC684F1-A643-79F4-701B-CBC1D82E2D55}"/>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性別</a:t>
                </a:r>
              </a:p>
            </p:txBody>
          </p:sp>
        </p:grpSp>
        <p:grpSp>
          <p:nvGrpSpPr>
            <p:cNvPr id="23" name="グループ化 22">
              <a:extLst>
                <a:ext uri="{FF2B5EF4-FFF2-40B4-BE49-F238E27FC236}">
                  <a16:creationId xmlns:a16="http://schemas.microsoft.com/office/drawing/2014/main" id="{E5FBAB65-0551-1D2F-B5FC-A3325C2ED93D}"/>
                </a:ext>
              </a:extLst>
            </p:cNvPr>
            <p:cNvGrpSpPr/>
            <p:nvPr/>
          </p:nvGrpSpPr>
          <p:grpSpPr>
            <a:xfrm>
              <a:off x="839788" y="4066096"/>
              <a:ext cx="5159078" cy="720000"/>
              <a:chOff x="1341744" y="2313652"/>
              <a:chExt cx="5159078" cy="1200328"/>
            </a:xfrm>
          </p:grpSpPr>
          <p:sp>
            <p:nvSpPr>
              <p:cNvPr id="24" name="正方形/長方形 23">
                <a:extLst>
                  <a:ext uri="{FF2B5EF4-FFF2-40B4-BE49-F238E27FC236}">
                    <a16:creationId xmlns:a16="http://schemas.microsoft.com/office/drawing/2014/main" id="{A2CA3774-B05D-2AE7-A23A-514972AE1484}"/>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zh-CN" altLang="en-US" sz="2000" b="1" dirty="0">
                  <a:solidFill>
                    <a:srgbClr val="E94520"/>
                  </a:solidFill>
                  <a:latin typeface="MS PGothic" panose="020B0600070205080204" pitchFamily="34" charset="-128"/>
                  <a:ea typeface="MS PGothic" panose="020B0600070205080204" pitchFamily="34" charset="-128"/>
                </a:endParaRPr>
              </a:p>
            </p:txBody>
          </p:sp>
          <p:sp>
            <p:nvSpPr>
              <p:cNvPr id="25" name="正方形/長方形 24">
                <a:extLst>
                  <a:ext uri="{FF2B5EF4-FFF2-40B4-BE49-F238E27FC236}">
                    <a16:creationId xmlns:a16="http://schemas.microsoft.com/office/drawing/2014/main" id="{DEE748F2-167A-A6C4-E6A8-54A3B48535A6}"/>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職業</a:t>
                </a:r>
              </a:p>
            </p:txBody>
          </p:sp>
        </p:grpSp>
        <p:grpSp>
          <p:nvGrpSpPr>
            <p:cNvPr id="26" name="グループ化 25">
              <a:extLst>
                <a:ext uri="{FF2B5EF4-FFF2-40B4-BE49-F238E27FC236}">
                  <a16:creationId xmlns:a16="http://schemas.microsoft.com/office/drawing/2014/main" id="{F4B180DE-1D44-8A5A-0797-B6F9EAAE2A76}"/>
                </a:ext>
              </a:extLst>
            </p:cNvPr>
            <p:cNvGrpSpPr/>
            <p:nvPr/>
          </p:nvGrpSpPr>
          <p:grpSpPr>
            <a:xfrm>
              <a:off x="839788" y="4924512"/>
              <a:ext cx="5159078" cy="720000"/>
              <a:chOff x="1341744" y="2313652"/>
              <a:chExt cx="5159078" cy="1200328"/>
            </a:xfrm>
          </p:grpSpPr>
          <p:sp>
            <p:nvSpPr>
              <p:cNvPr id="27" name="正方形/長方形 26">
                <a:extLst>
                  <a:ext uri="{FF2B5EF4-FFF2-40B4-BE49-F238E27FC236}">
                    <a16:creationId xmlns:a16="http://schemas.microsoft.com/office/drawing/2014/main" id="{EE4C984E-AB2E-FFC8-D6B4-F7F9A1A9286B}"/>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en-US" altLang="ja-JP" sz="2000" b="1" dirty="0">
                  <a:solidFill>
                    <a:srgbClr val="E94520"/>
                  </a:solidFill>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id="{C481A98E-C150-3789-6760-B87BB4CEDDCB}"/>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年収</a:t>
                </a:r>
              </a:p>
            </p:txBody>
          </p:sp>
        </p:grpSp>
        <p:grpSp>
          <p:nvGrpSpPr>
            <p:cNvPr id="29" name="グループ化 28">
              <a:extLst>
                <a:ext uri="{FF2B5EF4-FFF2-40B4-BE49-F238E27FC236}">
                  <a16:creationId xmlns:a16="http://schemas.microsoft.com/office/drawing/2014/main" id="{F4743CEB-96D3-42B5-BE8A-3563F6B96E2A}"/>
                </a:ext>
              </a:extLst>
            </p:cNvPr>
            <p:cNvGrpSpPr/>
            <p:nvPr/>
          </p:nvGrpSpPr>
          <p:grpSpPr>
            <a:xfrm>
              <a:off x="6193136" y="2349264"/>
              <a:ext cx="5159078" cy="720000"/>
              <a:chOff x="1341744" y="2313652"/>
              <a:chExt cx="5159078" cy="1200328"/>
            </a:xfrm>
          </p:grpSpPr>
          <p:sp>
            <p:nvSpPr>
              <p:cNvPr id="30" name="正方形/長方形 29">
                <a:extLst>
                  <a:ext uri="{FF2B5EF4-FFF2-40B4-BE49-F238E27FC236}">
                    <a16:creationId xmlns:a16="http://schemas.microsoft.com/office/drawing/2014/main" id="{772F323B-16C3-1C03-1F18-5EE0A8E31B0B}"/>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31" name="正方形/長方形 30">
                <a:extLst>
                  <a:ext uri="{FF2B5EF4-FFF2-40B4-BE49-F238E27FC236}">
                    <a16:creationId xmlns:a16="http://schemas.microsoft.com/office/drawing/2014/main" id="{DABB59BD-5778-B695-C6B3-F29BDE9C31E8}"/>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住まい</a:t>
                </a:r>
              </a:p>
            </p:txBody>
          </p:sp>
        </p:grpSp>
        <p:grpSp>
          <p:nvGrpSpPr>
            <p:cNvPr id="32" name="グループ化 31">
              <a:extLst>
                <a:ext uri="{FF2B5EF4-FFF2-40B4-BE49-F238E27FC236}">
                  <a16:creationId xmlns:a16="http://schemas.microsoft.com/office/drawing/2014/main" id="{DED2103D-DA67-320C-4B57-DAEBA700C186}"/>
                </a:ext>
              </a:extLst>
            </p:cNvPr>
            <p:cNvGrpSpPr/>
            <p:nvPr/>
          </p:nvGrpSpPr>
          <p:grpSpPr>
            <a:xfrm>
              <a:off x="6193136" y="3207680"/>
              <a:ext cx="5159078" cy="720000"/>
              <a:chOff x="1341744" y="2313652"/>
              <a:chExt cx="5159078" cy="1200328"/>
            </a:xfrm>
          </p:grpSpPr>
          <p:sp>
            <p:nvSpPr>
              <p:cNvPr id="33" name="正方形/長方形 32">
                <a:extLst>
                  <a:ext uri="{FF2B5EF4-FFF2-40B4-BE49-F238E27FC236}">
                    <a16:creationId xmlns:a16="http://schemas.microsoft.com/office/drawing/2014/main" id="{6DB67996-B4E4-2FC8-D36F-159529CD8F04}"/>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34" name="正方形/長方形 33">
                <a:extLst>
                  <a:ext uri="{FF2B5EF4-FFF2-40B4-BE49-F238E27FC236}">
                    <a16:creationId xmlns:a16="http://schemas.microsoft.com/office/drawing/2014/main" id="{DF54CAA3-B8C1-346A-0D72-F223A20076A2}"/>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b="1" dirty="0">
                    <a:latin typeface="MS PGothic" panose="020B0600070205080204" pitchFamily="34" charset="-128"/>
                    <a:ea typeface="MS PGothic" panose="020B0600070205080204" pitchFamily="34" charset="-128"/>
                  </a:rPr>
                  <a:t>家族構成</a:t>
                </a:r>
              </a:p>
            </p:txBody>
          </p:sp>
        </p:grpSp>
        <p:grpSp>
          <p:nvGrpSpPr>
            <p:cNvPr id="35" name="グループ化 34">
              <a:extLst>
                <a:ext uri="{FF2B5EF4-FFF2-40B4-BE49-F238E27FC236}">
                  <a16:creationId xmlns:a16="http://schemas.microsoft.com/office/drawing/2014/main" id="{EFFEFAE6-F017-24AF-EF74-12E531CDF921}"/>
                </a:ext>
              </a:extLst>
            </p:cNvPr>
            <p:cNvGrpSpPr/>
            <p:nvPr/>
          </p:nvGrpSpPr>
          <p:grpSpPr>
            <a:xfrm>
              <a:off x="6193136" y="4066096"/>
              <a:ext cx="5159078" cy="720000"/>
              <a:chOff x="1341744" y="2313652"/>
              <a:chExt cx="5159078" cy="1200328"/>
            </a:xfrm>
          </p:grpSpPr>
          <p:sp>
            <p:nvSpPr>
              <p:cNvPr id="36" name="正方形/長方形 35">
                <a:extLst>
                  <a:ext uri="{FF2B5EF4-FFF2-40B4-BE49-F238E27FC236}">
                    <a16:creationId xmlns:a16="http://schemas.microsoft.com/office/drawing/2014/main" id="{CD4E2F57-9321-EE0D-28D6-5D4D0A87A61A}"/>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37" name="正方形/長方形 36">
                <a:extLst>
                  <a:ext uri="{FF2B5EF4-FFF2-40B4-BE49-F238E27FC236}">
                    <a16:creationId xmlns:a16="http://schemas.microsoft.com/office/drawing/2014/main" id="{0AB64416-12D2-0DAE-C2B4-2562109FCBDB}"/>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趣味</a:t>
                </a:r>
              </a:p>
            </p:txBody>
          </p:sp>
        </p:grpSp>
        <p:grpSp>
          <p:nvGrpSpPr>
            <p:cNvPr id="38" name="グループ化 37">
              <a:extLst>
                <a:ext uri="{FF2B5EF4-FFF2-40B4-BE49-F238E27FC236}">
                  <a16:creationId xmlns:a16="http://schemas.microsoft.com/office/drawing/2014/main" id="{B849640D-26BD-05B2-C792-6423DDE0A259}"/>
                </a:ext>
              </a:extLst>
            </p:cNvPr>
            <p:cNvGrpSpPr/>
            <p:nvPr/>
          </p:nvGrpSpPr>
          <p:grpSpPr>
            <a:xfrm>
              <a:off x="6193136" y="4924512"/>
              <a:ext cx="5159078" cy="720000"/>
              <a:chOff x="1341744" y="2313652"/>
              <a:chExt cx="5159078" cy="1200328"/>
            </a:xfrm>
          </p:grpSpPr>
          <p:sp>
            <p:nvSpPr>
              <p:cNvPr id="39" name="正方形/長方形 38">
                <a:extLst>
                  <a:ext uri="{FF2B5EF4-FFF2-40B4-BE49-F238E27FC236}">
                    <a16:creationId xmlns:a16="http://schemas.microsoft.com/office/drawing/2014/main" id="{6030454D-8737-0912-1E97-C8E384DD13ED}"/>
                  </a:ext>
                </a:extLst>
              </p:cNvPr>
              <p:cNvSpPr/>
              <p:nvPr/>
            </p:nvSpPr>
            <p:spPr>
              <a:xfrm>
                <a:off x="2537543" y="2313652"/>
                <a:ext cx="3963279" cy="1200328"/>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40" name="正方形/長方形 39">
                <a:extLst>
                  <a:ext uri="{FF2B5EF4-FFF2-40B4-BE49-F238E27FC236}">
                    <a16:creationId xmlns:a16="http://schemas.microsoft.com/office/drawing/2014/main" id="{24429382-49D5-C675-3B63-674634DC649F}"/>
                  </a:ext>
                </a:extLst>
              </p:cNvPr>
              <p:cNvSpPr/>
              <p:nvPr/>
            </p:nvSpPr>
            <p:spPr>
              <a:xfrm>
                <a:off x="1341744" y="2313652"/>
                <a:ext cx="1117422" cy="1200328"/>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嫌いな</a:t>
                </a:r>
                <a:endParaRPr kumimoji="1" lang="en-US" altLang="ja-JP" sz="2000" b="1" dirty="0">
                  <a:latin typeface="MS PGothic" panose="020B0600070205080204" pitchFamily="34" charset="-128"/>
                  <a:ea typeface="MS PGothic" panose="020B0600070205080204" pitchFamily="34" charset="-128"/>
                </a:endParaRPr>
              </a:p>
              <a:p>
                <a:pPr algn="ctr"/>
                <a:r>
                  <a:rPr kumimoji="1" lang="ja-JP" altLang="en-US" sz="2000" b="1" dirty="0">
                    <a:latin typeface="MS PGothic" panose="020B0600070205080204" pitchFamily="34" charset="-128"/>
                    <a:ea typeface="MS PGothic" panose="020B0600070205080204" pitchFamily="34" charset="-128"/>
                  </a:rPr>
                  <a:t>もの</a:t>
                </a:r>
              </a:p>
            </p:txBody>
          </p:sp>
        </p:grpSp>
      </p:grpSp>
      <p:sp>
        <p:nvSpPr>
          <p:cNvPr id="43" name="テキスト ボックス 42">
            <a:extLst>
              <a:ext uri="{FF2B5EF4-FFF2-40B4-BE49-F238E27FC236}">
                <a16:creationId xmlns:a16="http://schemas.microsoft.com/office/drawing/2014/main" id="{9D8CDCFC-0A3B-31B2-0F61-CBF181914D83}"/>
              </a:ext>
            </a:extLst>
          </p:cNvPr>
          <p:cNvSpPr txBox="1"/>
          <p:nvPr/>
        </p:nvSpPr>
        <p:spPr>
          <a:xfrm>
            <a:off x="829913" y="5855422"/>
            <a:ext cx="10522300" cy="307777"/>
          </a:xfrm>
          <a:prstGeom prst="rect">
            <a:avLst/>
          </a:prstGeom>
          <a:noFill/>
        </p:spPr>
        <p:txBody>
          <a:bodyPr wrap="square" rtlCol="0">
            <a:spAutoFit/>
          </a:bodyPr>
          <a:lstStyle/>
          <a:p>
            <a:r>
              <a:rPr kumimoji="1" lang="en-US" altLang="ja-JP" sz="1400" dirty="0">
                <a:latin typeface="MS PGothic" panose="020B0600070205080204" pitchFamily="34" charset="-128"/>
                <a:ea typeface="MS PGothic" panose="020B0600070205080204" pitchFamily="34" charset="-128"/>
              </a:rPr>
              <a:t>※</a:t>
            </a:r>
            <a:r>
              <a:rPr kumimoji="1" lang="ja-JP" altLang="en-US" sz="1400" dirty="0">
                <a:latin typeface="MS PGothic" panose="020B0600070205080204" pitchFamily="34" charset="-128"/>
                <a:ea typeface="MS PGothic" panose="020B0600070205080204" pitchFamily="34" charset="-128"/>
              </a:rPr>
              <a:t>記入しやすい項目から記入してください。すべての項目を埋める必要はありません。他の項目を追加して記入しても構いません。</a:t>
            </a:r>
            <a:endParaRPr kumimoji="1" lang="en-US" altLang="ja-JP" sz="14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039637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31FE8-4AA4-1471-C928-5A8BCA4C506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ACDC3C4-9E86-AA39-D596-BE4F47F49AE4}"/>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　ワーク</a:t>
            </a:r>
            <a:r>
              <a:rPr lang="en-US" altLang="ja-JP" dirty="0">
                <a:effectLst/>
                <a:latin typeface="MS PGothic" panose="020B0600070205080204" pitchFamily="34" charset="-128"/>
                <a:ea typeface="MS PGothic" panose="020B0600070205080204" pitchFamily="34" charset="-128"/>
              </a:rPr>
              <a:t> [1]</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顧客</a:t>
            </a:r>
            <a:r>
              <a:rPr lang="ja-JP" altLang="en-US" dirty="0">
                <a:latin typeface="MS PGothic" panose="020B0600070205080204" pitchFamily="34" charset="-128"/>
                <a:ea typeface="MS PGothic" panose="020B0600070205080204" pitchFamily="34" charset="-128"/>
              </a:rPr>
              <a:t>（企業）について理解</a:t>
            </a:r>
            <a:r>
              <a:rPr lang="ja-JP" altLang="en-US">
                <a:latin typeface="MS PGothic" panose="020B0600070205080204" pitchFamily="34" charset="-128"/>
                <a:ea typeface="MS PGothic" panose="020B0600070205080204" pitchFamily="34" charset="-128"/>
              </a:rPr>
              <a:t>を深める</a:t>
            </a:r>
            <a:r>
              <a:rPr lang="en-US" altLang="ja-JP" dirty="0">
                <a:latin typeface="MS PGothic" panose="020B0600070205080204" pitchFamily="34" charset="-128"/>
                <a:ea typeface="MS PGothic" panose="020B0600070205080204" pitchFamily="34" charset="-128"/>
              </a:rPr>
              <a:t> (10</a:t>
            </a:r>
            <a:r>
              <a:rPr lang="ja-JP" altLang="en-US" dirty="0">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10" name="正方形/長方形 9">
            <a:extLst>
              <a:ext uri="{FF2B5EF4-FFF2-40B4-BE49-F238E27FC236}">
                <a16:creationId xmlns:a16="http://schemas.microsoft.com/office/drawing/2014/main" id="{B81AC35E-5DF4-21D8-667B-6572D53F4E10}"/>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OP03-①-1</a:t>
            </a:r>
          </a:p>
        </p:txBody>
      </p:sp>
      <p:sp>
        <p:nvSpPr>
          <p:cNvPr id="5" name="テキスト ボックス 4">
            <a:extLst>
              <a:ext uri="{FF2B5EF4-FFF2-40B4-BE49-F238E27FC236}">
                <a16:creationId xmlns:a16="http://schemas.microsoft.com/office/drawing/2014/main" id="{09A01173-55B8-FE3D-B672-807000F5AC87}"/>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企業を顧客（ターゲット）として考える。</a:t>
            </a:r>
            <a:endParaRPr lang="en-US" altLang="ja-JP" sz="2800" b="1" dirty="0">
              <a:latin typeface="MS PGothic" panose="020B0600070205080204" pitchFamily="34" charset="-128"/>
              <a:ea typeface="MS PGothic" panose="020B0600070205080204" pitchFamily="34" charset="-128"/>
            </a:endParaRPr>
          </a:p>
          <a:p>
            <a:pPr algn="ctr"/>
            <a:r>
              <a:rPr lang="ja-JP" altLang="en-US" sz="2800" b="1">
                <a:latin typeface="MS PGothic" panose="020B0600070205080204" pitchFamily="34" charset="-128"/>
                <a:ea typeface="MS PGothic" panose="020B0600070205080204" pitchFamily="34" charset="-128"/>
              </a:rPr>
              <a:t>考えている商品・サービスを利用してくれる顧客をイメージする。</a:t>
            </a:r>
            <a:endParaRPr lang="ja-JP" altLang="en-US" sz="2800" b="1" dirty="0">
              <a:latin typeface="MS PGothic" panose="020B0600070205080204" pitchFamily="34" charset="-128"/>
              <a:ea typeface="MS PGothic" panose="020B0600070205080204" pitchFamily="34" charset="-128"/>
            </a:endParaRPr>
          </a:p>
        </p:txBody>
      </p:sp>
      <p:sp>
        <p:nvSpPr>
          <p:cNvPr id="6" name="テキスト ボックス 5">
            <a:extLst>
              <a:ext uri="{FF2B5EF4-FFF2-40B4-BE49-F238E27FC236}">
                <a16:creationId xmlns:a16="http://schemas.microsoft.com/office/drawing/2014/main" id="{F12C83F9-0951-9B70-25E2-6A2627B591C7}"/>
              </a:ext>
            </a:extLst>
          </p:cNvPr>
          <p:cNvSpPr txBox="1"/>
          <p:nvPr/>
        </p:nvSpPr>
        <p:spPr>
          <a:xfrm>
            <a:off x="829913" y="5855422"/>
            <a:ext cx="10522300" cy="307777"/>
          </a:xfrm>
          <a:prstGeom prst="rect">
            <a:avLst/>
          </a:prstGeom>
          <a:noFill/>
        </p:spPr>
        <p:txBody>
          <a:bodyPr wrap="square" rtlCol="0">
            <a:spAutoFit/>
          </a:bodyPr>
          <a:lstStyle/>
          <a:p>
            <a:r>
              <a:rPr kumimoji="1" lang="en-US" altLang="ja-JP" sz="1400" dirty="0">
                <a:latin typeface="MS PGothic" panose="020B0600070205080204" pitchFamily="34" charset="-128"/>
                <a:ea typeface="MS PGothic" panose="020B0600070205080204" pitchFamily="34" charset="-128"/>
              </a:rPr>
              <a:t>※</a:t>
            </a:r>
            <a:r>
              <a:rPr kumimoji="1" lang="ja-JP" altLang="en-US" sz="1400" dirty="0">
                <a:latin typeface="MS PGothic" panose="020B0600070205080204" pitchFamily="34" charset="-128"/>
                <a:ea typeface="MS PGothic" panose="020B0600070205080204" pitchFamily="34" charset="-128"/>
              </a:rPr>
              <a:t>記入しやすい項目から記入してください。すべての項目を埋める必要はありません。他の項目を追加して記入しても構いません。</a:t>
            </a:r>
            <a:endParaRPr kumimoji="1" lang="en-US" altLang="ja-JP" sz="1400" dirty="0">
              <a:latin typeface="MS PGothic" panose="020B0600070205080204" pitchFamily="34" charset="-128"/>
              <a:ea typeface="MS PGothic" panose="020B0600070205080204" pitchFamily="34" charset="-128"/>
            </a:endParaRPr>
          </a:p>
        </p:txBody>
      </p:sp>
      <p:grpSp>
        <p:nvGrpSpPr>
          <p:cNvPr id="11" name="グループ化 10">
            <a:extLst>
              <a:ext uri="{FF2B5EF4-FFF2-40B4-BE49-F238E27FC236}">
                <a16:creationId xmlns:a16="http://schemas.microsoft.com/office/drawing/2014/main" id="{904581AD-8455-1BED-6F9E-C43E3594DBE9}"/>
              </a:ext>
            </a:extLst>
          </p:cNvPr>
          <p:cNvGrpSpPr/>
          <p:nvPr/>
        </p:nvGrpSpPr>
        <p:grpSpPr>
          <a:xfrm>
            <a:off x="839787" y="2168502"/>
            <a:ext cx="10512425" cy="3600000"/>
            <a:chOff x="839787" y="2349264"/>
            <a:chExt cx="10512425" cy="3453683"/>
          </a:xfrm>
          <a:effectLst>
            <a:outerShdw dist="88900" dir="2700000" algn="ctr" rotWithShape="0">
              <a:schemeClr val="bg2">
                <a:lumMod val="90000"/>
              </a:schemeClr>
            </a:outerShdw>
          </a:effectLst>
        </p:grpSpPr>
        <p:grpSp>
          <p:nvGrpSpPr>
            <p:cNvPr id="7" name="グループ化 6">
              <a:extLst>
                <a:ext uri="{FF2B5EF4-FFF2-40B4-BE49-F238E27FC236}">
                  <a16:creationId xmlns:a16="http://schemas.microsoft.com/office/drawing/2014/main" id="{E2796B58-D34C-26E1-42B3-46293975BC53}"/>
                </a:ext>
              </a:extLst>
            </p:cNvPr>
            <p:cNvGrpSpPr/>
            <p:nvPr/>
          </p:nvGrpSpPr>
          <p:grpSpPr>
            <a:xfrm>
              <a:off x="839787" y="2349264"/>
              <a:ext cx="10512425" cy="504000"/>
              <a:chOff x="839787" y="2349264"/>
              <a:chExt cx="10512425" cy="576000"/>
            </a:xfrm>
          </p:grpSpPr>
          <p:sp>
            <p:nvSpPr>
              <p:cNvPr id="12" name="正方形/長方形 11">
                <a:extLst>
                  <a:ext uri="{FF2B5EF4-FFF2-40B4-BE49-F238E27FC236}">
                    <a16:creationId xmlns:a16="http://schemas.microsoft.com/office/drawing/2014/main" id="{917B50F8-1EE2-903D-0B5C-3115B5131F46}"/>
                  </a:ext>
                </a:extLst>
              </p:cNvPr>
              <p:cNvSpPr/>
              <p:nvPr/>
            </p:nvSpPr>
            <p:spPr>
              <a:xfrm>
                <a:off x="2954215" y="2349264"/>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id="{BA5164C5-EB2A-0F7A-E4FA-1293747D2917}"/>
                  </a:ext>
                </a:extLst>
              </p:cNvPr>
              <p:cNvSpPr/>
              <p:nvPr/>
            </p:nvSpPr>
            <p:spPr>
              <a:xfrm>
                <a:off x="839787" y="2349264"/>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業界・業種</a:t>
                </a:r>
              </a:p>
            </p:txBody>
          </p:sp>
        </p:grpSp>
        <p:grpSp>
          <p:nvGrpSpPr>
            <p:cNvPr id="8" name="グループ化 7">
              <a:extLst>
                <a:ext uri="{FF2B5EF4-FFF2-40B4-BE49-F238E27FC236}">
                  <a16:creationId xmlns:a16="http://schemas.microsoft.com/office/drawing/2014/main" id="{C570ED92-B84C-1284-7807-C33D6DB53EF3}"/>
                </a:ext>
              </a:extLst>
            </p:cNvPr>
            <p:cNvGrpSpPr/>
            <p:nvPr/>
          </p:nvGrpSpPr>
          <p:grpSpPr>
            <a:xfrm>
              <a:off x="839787" y="2939201"/>
              <a:ext cx="10512425" cy="504000"/>
              <a:chOff x="839787" y="3207680"/>
              <a:chExt cx="10512425" cy="576000"/>
            </a:xfrm>
          </p:grpSpPr>
          <p:sp>
            <p:nvSpPr>
              <p:cNvPr id="21" name="正方形/長方形 20">
                <a:extLst>
                  <a:ext uri="{FF2B5EF4-FFF2-40B4-BE49-F238E27FC236}">
                    <a16:creationId xmlns:a16="http://schemas.microsoft.com/office/drawing/2014/main" id="{D5DA1BED-B694-DAF7-8D1E-9164638C6ECB}"/>
                  </a:ext>
                </a:extLst>
              </p:cNvPr>
              <p:cNvSpPr/>
              <p:nvPr/>
            </p:nvSpPr>
            <p:spPr>
              <a:xfrm>
                <a:off x="2954215" y="3207680"/>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72C99C96-EE98-583C-5946-555B0751245E}"/>
                  </a:ext>
                </a:extLst>
              </p:cNvPr>
              <p:cNvSpPr/>
              <p:nvPr/>
            </p:nvSpPr>
            <p:spPr>
              <a:xfrm>
                <a:off x="839787" y="3207680"/>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地域</a:t>
                </a:r>
              </a:p>
            </p:txBody>
          </p:sp>
        </p:grpSp>
        <p:grpSp>
          <p:nvGrpSpPr>
            <p:cNvPr id="9" name="グループ化 8">
              <a:extLst>
                <a:ext uri="{FF2B5EF4-FFF2-40B4-BE49-F238E27FC236}">
                  <a16:creationId xmlns:a16="http://schemas.microsoft.com/office/drawing/2014/main" id="{E6B67685-A9C4-1656-3669-7E20B8064732}"/>
                </a:ext>
              </a:extLst>
            </p:cNvPr>
            <p:cNvGrpSpPr/>
            <p:nvPr/>
          </p:nvGrpSpPr>
          <p:grpSpPr>
            <a:xfrm>
              <a:off x="839787" y="3529138"/>
              <a:ext cx="10512425" cy="504000"/>
              <a:chOff x="839787" y="4066096"/>
              <a:chExt cx="10512425" cy="576000"/>
            </a:xfrm>
          </p:grpSpPr>
          <p:sp>
            <p:nvSpPr>
              <p:cNvPr id="24" name="正方形/長方形 23">
                <a:extLst>
                  <a:ext uri="{FF2B5EF4-FFF2-40B4-BE49-F238E27FC236}">
                    <a16:creationId xmlns:a16="http://schemas.microsoft.com/office/drawing/2014/main" id="{82B2CB6F-6ADC-036A-D3A5-4A2ABE6D5432}"/>
                  </a:ext>
                </a:extLst>
              </p:cNvPr>
              <p:cNvSpPr/>
              <p:nvPr/>
            </p:nvSpPr>
            <p:spPr>
              <a:xfrm>
                <a:off x="2954215" y="4066096"/>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zh-TW" altLang="en-US" sz="2000" b="1" dirty="0">
                  <a:solidFill>
                    <a:srgbClr val="E94520"/>
                  </a:solidFill>
                  <a:latin typeface="MS PGothic" panose="020B0600070205080204" pitchFamily="34" charset="-128"/>
                  <a:ea typeface="MS PGothic" panose="020B0600070205080204" pitchFamily="34" charset="-128"/>
                </a:endParaRPr>
              </a:p>
            </p:txBody>
          </p:sp>
          <p:sp>
            <p:nvSpPr>
              <p:cNvPr id="25" name="正方形/長方形 24">
                <a:extLst>
                  <a:ext uri="{FF2B5EF4-FFF2-40B4-BE49-F238E27FC236}">
                    <a16:creationId xmlns:a16="http://schemas.microsoft.com/office/drawing/2014/main" id="{1A468446-7302-A6EB-B496-7D6ABFC688E6}"/>
                  </a:ext>
                </a:extLst>
              </p:cNvPr>
              <p:cNvSpPr/>
              <p:nvPr/>
            </p:nvSpPr>
            <p:spPr>
              <a:xfrm>
                <a:off x="839787" y="4066096"/>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企業規模</a:t>
                </a:r>
              </a:p>
            </p:txBody>
          </p:sp>
        </p:grpSp>
        <p:grpSp>
          <p:nvGrpSpPr>
            <p:cNvPr id="14" name="グループ化 13">
              <a:extLst>
                <a:ext uri="{FF2B5EF4-FFF2-40B4-BE49-F238E27FC236}">
                  <a16:creationId xmlns:a16="http://schemas.microsoft.com/office/drawing/2014/main" id="{55F0748C-F738-1DF4-6341-906EDD0A9E27}"/>
                </a:ext>
              </a:extLst>
            </p:cNvPr>
            <p:cNvGrpSpPr/>
            <p:nvPr/>
          </p:nvGrpSpPr>
          <p:grpSpPr>
            <a:xfrm>
              <a:off x="839787" y="4119075"/>
              <a:ext cx="10512425" cy="504000"/>
              <a:chOff x="839787" y="4924512"/>
              <a:chExt cx="10512425" cy="576000"/>
            </a:xfrm>
          </p:grpSpPr>
          <p:sp>
            <p:nvSpPr>
              <p:cNvPr id="27" name="正方形/長方形 26">
                <a:extLst>
                  <a:ext uri="{FF2B5EF4-FFF2-40B4-BE49-F238E27FC236}">
                    <a16:creationId xmlns:a16="http://schemas.microsoft.com/office/drawing/2014/main" id="{F73A8AD6-EB42-4EFA-CF65-680B643507E8}"/>
                  </a:ext>
                </a:extLst>
              </p:cNvPr>
              <p:cNvSpPr/>
              <p:nvPr/>
            </p:nvSpPr>
            <p:spPr>
              <a:xfrm>
                <a:off x="2954215" y="4924512"/>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id="{1BDB313B-459F-2B80-5B66-78284216582F}"/>
                  </a:ext>
                </a:extLst>
              </p:cNvPr>
              <p:cNvSpPr/>
              <p:nvPr/>
            </p:nvSpPr>
            <p:spPr>
              <a:xfrm>
                <a:off x="839787" y="4924512"/>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従業員数</a:t>
                </a:r>
              </a:p>
            </p:txBody>
          </p:sp>
        </p:grpSp>
        <p:grpSp>
          <p:nvGrpSpPr>
            <p:cNvPr id="15" name="グループ化 14">
              <a:extLst>
                <a:ext uri="{FF2B5EF4-FFF2-40B4-BE49-F238E27FC236}">
                  <a16:creationId xmlns:a16="http://schemas.microsoft.com/office/drawing/2014/main" id="{9C5001E5-60D3-6EB8-4B4D-D64C06F36AEE}"/>
                </a:ext>
              </a:extLst>
            </p:cNvPr>
            <p:cNvGrpSpPr/>
            <p:nvPr/>
          </p:nvGrpSpPr>
          <p:grpSpPr>
            <a:xfrm>
              <a:off x="839787" y="4709012"/>
              <a:ext cx="10512425" cy="504000"/>
              <a:chOff x="839787" y="4924512"/>
              <a:chExt cx="10512425" cy="576000"/>
            </a:xfrm>
          </p:grpSpPr>
          <p:sp>
            <p:nvSpPr>
              <p:cNvPr id="16" name="正方形/長方形 15">
                <a:extLst>
                  <a:ext uri="{FF2B5EF4-FFF2-40B4-BE49-F238E27FC236}">
                    <a16:creationId xmlns:a16="http://schemas.microsoft.com/office/drawing/2014/main" id="{606EB49D-63A4-00CE-D3D8-EF7191DEA5D7}"/>
                  </a:ext>
                </a:extLst>
              </p:cNvPr>
              <p:cNvSpPr/>
              <p:nvPr/>
            </p:nvSpPr>
            <p:spPr>
              <a:xfrm>
                <a:off x="2954215" y="4924512"/>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17" name="正方形/長方形 16">
                <a:extLst>
                  <a:ext uri="{FF2B5EF4-FFF2-40B4-BE49-F238E27FC236}">
                    <a16:creationId xmlns:a16="http://schemas.microsoft.com/office/drawing/2014/main" id="{A0E641E8-4221-D533-39E6-E29593C973F5}"/>
                  </a:ext>
                </a:extLst>
              </p:cNvPr>
              <p:cNvSpPr/>
              <p:nvPr/>
            </p:nvSpPr>
            <p:spPr>
              <a:xfrm>
                <a:off x="839787" y="4924512"/>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S PGothic" panose="020B0600070205080204" pitchFamily="34" charset="-128"/>
                    <a:ea typeface="MS PGothic" panose="020B0600070205080204" pitchFamily="34" charset="-128"/>
                  </a:rPr>
                  <a:t>商品・サービス</a:t>
                </a:r>
                <a:endParaRPr kumimoji="1" lang="en-US" altLang="ja-JP" sz="2000" b="1" dirty="0">
                  <a:solidFill>
                    <a:schemeClr val="bg1"/>
                  </a:solidFill>
                  <a:latin typeface="MS PGothic" panose="020B0600070205080204" pitchFamily="34" charset="-128"/>
                  <a:ea typeface="MS PGothic" panose="020B0600070205080204" pitchFamily="34" charset="-128"/>
                </a:endParaRPr>
              </a:p>
            </p:txBody>
          </p:sp>
        </p:grpSp>
        <p:grpSp>
          <p:nvGrpSpPr>
            <p:cNvPr id="18" name="グループ化 17">
              <a:extLst>
                <a:ext uri="{FF2B5EF4-FFF2-40B4-BE49-F238E27FC236}">
                  <a16:creationId xmlns:a16="http://schemas.microsoft.com/office/drawing/2014/main" id="{D8B5382B-537B-8335-99B5-F9B30B8A8382}"/>
                </a:ext>
              </a:extLst>
            </p:cNvPr>
            <p:cNvGrpSpPr/>
            <p:nvPr/>
          </p:nvGrpSpPr>
          <p:grpSpPr>
            <a:xfrm>
              <a:off x="839787" y="5298947"/>
              <a:ext cx="10512425" cy="504000"/>
              <a:chOff x="839787" y="4924512"/>
              <a:chExt cx="10512425" cy="576000"/>
            </a:xfrm>
          </p:grpSpPr>
          <p:sp>
            <p:nvSpPr>
              <p:cNvPr id="19" name="正方形/長方形 18">
                <a:extLst>
                  <a:ext uri="{FF2B5EF4-FFF2-40B4-BE49-F238E27FC236}">
                    <a16:creationId xmlns:a16="http://schemas.microsoft.com/office/drawing/2014/main" id="{C11FCA15-A723-EC5D-69F7-24E1D3048AA5}"/>
                  </a:ext>
                </a:extLst>
              </p:cNvPr>
              <p:cNvSpPr/>
              <p:nvPr/>
            </p:nvSpPr>
            <p:spPr>
              <a:xfrm>
                <a:off x="2954215" y="4924512"/>
                <a:ext cx="8397997" cy="576000"/>
              </a:xfrm>
              <a:prstGeom prst="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a:endParaRPr kumimoji="1" lang="ja-JP" altLang="en-US" sz="2000" b="1" dirty="0">
                  <a:solidFill>
                    <a:srgbClr val="E94520"/>
                  </a:solidFill>
                  <a:latin typeface="MS PGothic" panose="020B0600070205080204" pitchFamily="34" charset="-128"/>
                  <a:ea typeface="MS PGothic" panose="020B0600070205080204" pitchFamily="34" charset="-128"/>
                </a:endParaRPr>
              </a:p>
            </p:txBody>
          </p:sp>
          <p:sp>
            <p:nvSpPr>
              <p:cNvPr id="42" name="正方形/長方形 41">
                <a:extLst>
                  <a:ext uri="{FF2B5EF4-FFF2-40B4-BE49-F238E27FC236}">
                    <a16:creationId xmlns:a16="http://schemas.microsoft.com/office/drawing/2014/main" id="{6B58D047-26DA-B947-A206-D390BA9CCB0F}"/>
                  </a:ext>
                </a:extLst>
              </p:cNvPr>
              <p:cNvSpPr/>
              <p:nvPr/>
            </p:nvSpPr>
            <p:spPr>
              <a:xfrm>
                <a:off x="839787" y="4924512"/>
                <a:ext cx="2044089" cy="576000"/>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PGothic" panose="020B0600070205080204" pitchFamily="34" charset="-128"/>
                    <a:ea typeface="MS PGothic" panose="020B0600070205080204" pitchFamily="34" charset="-128"/>
                  </a:rPr>
                  <a:t>困っていること</a:t>
                </a:r>
              </a:p>
            </p:txBody>
          </p:sp>
        </p:grpSp>
      </p:grpSp>
    </p:spTree>
    <p:extLst>
      <p:ext uri="{BB962C8B-B14F-4D97-AF65-F5344CB8AC3E}">
        <p14:creationId xmlns:p14="http://schemas.microsoft.com/office/powerpoint/2010/main" val="3362764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0E89A-2262-3770-531C-61EC8D3263AD}"/>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4847549-FB7E-9A1E-59AA-179146604864}"/>
              </a:ext>
            </a:extLst>
          </p:cNvPr>
          <p:cNvGrpSpPr/>
          <p:nvPr/>
        </p:nvGrpSpPr>
        <p:grpSpPr>
          <a:xfrm>
            <a:off x="3042888" y="1119672"/>
            <a:ext cx="2129353" cy="648000"/>
            <a:chOff x="3447535" y="814871"/>
            <a:chExt cx="2129353" cy="648000"/>
          </a:xfrm>
        </p:grpSpPr>
        <p:sp>
          <p:nvSpPr>
            <p:cNvPr id="3" name="四角形: 角を丸くする 2">
              <a:extLst>
                <a:ext uri="{FF2B5EF4-FFF2-40B4-BE49-F238E27FC236}">
                  <a16:creationId xmlns:a16="http://schemas.microsoft.com/office/drawing/2014/main" id="{CD945BB4-8D9E-12D1-408C-0D76ED308DA5}"/>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5</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4" name="グラフィックス 3" descr="砂時計: 終了 単色塗りつぶし">
              <a:extLst>
                <a:ext uri="{FF2B5EF4-FFF2-40B4-BE49-F238E27FC236}">
                  <a16:creationId xmlns:a16="http://schemas.microsoft.com/office/drawing/2014/main" id="{BC3A3E3D-30C8-60C8-0D9C-B829CFD1EC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5" name="正方形/長方形 4">
            <a:extLst>
              <a:ext uri="{FF2B5EF4-FFF2-40B4-BE49-F238E27FC236}">
                <a16:creationId xmlns:a16="http://schemas.microsoft.com/office/drawing/2014/main" id="{E0195A0B-E3F6-3D36-6B32-EFAE14B4D3C7}"/>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顧客がお金を払う理由</a:t>
            </a:r>
            <a:endPar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利用動機</a:t>
            </a:r>
            <a: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を考える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DCA008FC-CAA8-AC22-B7D1-80684AFB9813}"/>
              </a:ext>
            </a:extLst>
          </p:cNvPr>
          <p:cNvGrpSpPr/>
          <p:nvPr/>
        </p:nvGrpSpPr>
        <p:grpSpPr>
          <a:xfrm>
            <a:off x="609602" y="1119672"/>
            <a:ext cx="2304000" cy="648000"/>
            <a:chOff x="609602" y="1119672"/>
            <a:chExt cx="2304000" cy="648000"/>
          </a:xfrm>
        </p:grpSpPr>
        <p:sp>
          <p:nvSpPr>
            <p:cNvPr id="7" name="四角形: 角を丸くする 6">
              <a:extLst>
                <a:ext uri="{FF2B5EF4-FFF2-40B4-BE49-F238E27FC236}">
                  <a16:creationId xmlns:a16="http://schemas.microsoft.com/office/drawing/2014/main" id="{88DF59D9-2292-7962-BA55-FE89C4296B3E}"/>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授業 </a:t>
              </a:r>
              <a:r>
                <a:rPr lang="en-US" altLang="ja-JP" sz="2400" b="1" dirty="0">
                  <a:solidFill>
                    <a:schemeClr val="bg1"/>
                  </a:solidFill>
                  <a:latin typeface="MS PGothic" panose="020B0600070205080204" pitchFamily="34" charset="-128"/>
                  <a:ea typeface="MS PGothic" panose="020B0600070205080204" pitchFamily="34" charset="-128"/>
                </a:rPr>
                <a:t>[2]</a:t>
              </a:r>
            </a:p>
          </p:txBody>
        </p:sp>
        <p:pic>
          <p:nvPicPr>
            <p:cNvPr id="9" name="図 8">
              <a:extLst>
                <a:ext uri="{FF2B5EF4-FFF2-40B4-BE49-F238E27FC236}">
                  <a16:creationId xmlns:a16="http://schemas.microsoft.com/office/drawing/2014/main" id="{32B9C6B2-7B88-E28D-DDF5-0C1B3D14DA9C}"/>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Tree>
    <p:extLst>
      <p:ext uri="{BB962C8B-B14F-4D97-AF65-F5344CB8AC3E}">
        <p14:creationId xmlns:p14="http://schemas.microsoft.com/office/powerpoint/2010/main" val="406825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E964D-02D1-BDE6-8E0A-1BEF6F12E5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249374-6C24-BC2F-316E-4BCA46885A67}"/>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本日実施すること</a:t>
            </a:r>
            <a:endParaRPr kumimoji="1" lang="ja-JP" altLang="en-US" dirty="0"/>
          </a:p>
        </p:txBody>
      </p:sp>
      <p:sp>
        <p:nvSpPr>
          <p:cNvPr id="6" name="テキスト ボックス 5">
            <a:extLst>
              <a:ext uri="{FF2B5EF4-FFF2-40B4-BE49-F238E27FC236}">
                <a16:creationId xmlns:a16="http://schemas.microsoft.com/office/drawing/2014/main" id="{1314ED5C-0B9E-E64B-E906-1BCA79240871}"/>
              </a:ext>
            </a:extLst>
          </p:cNvPr>
          <p:cNvSpPr txBox="1"/>
          <p:nvPr/>
        </p:nvSpPr>
        <p:spPr>
          <a:xfrm>
            <a:off x="1925418" y="4964918"/>
            <a:ext cx="7577338" cy="369332"/>
          </a:xfrm>
          <a:prstGeom prst="rect">
            <a:avLst/>
          </a:prstGeom>
          <a:noFill/>
          <a:ln>
            <a:noFill/>
          </a:ln>
        </p:spPr>
        <p:txBody>
          <a:bodyPr wrap="square">
            <a:spAutoFit/>
          </a:bodyPr>
          <a:lstStyle/>
          <a:p>
            <a:r>
              <a:rPr lang="en-US" altLang="ja-JP" dirty="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rPr>
              <a:t>チームごとに代表生徒</a:t>
            </a:r>
            <a:r>
              <a:rPr lang="en-US" altLang="ja-JP" dirty="0">
                <a:latin typeface="MS PGothic" panose="020B0600070205080204" pitchFamily="34" charset="-128"/>
                <a:ea typeface="MS PGothic" panose="020B0600070205080204" pitchFamily="34" charset="-128"/>
              </a:rPr>
              <a:t>1</a:t>
            </a:r>
            <a:r>
              <a:rPr lang="ja-JP" altLang="en-US" dirty="0">
                <a:latin typeface="MS PGothic" panose="020B0600070205080204" pitchFamily="34" charset="-128"/>
                <a:ea typeface="MS PGothic" panose="020B0600070205080204" pitchFamily="34" charset="-128"/>
              </a:rPr>
              <a:t>名のビジネスプランシートを</a:t>
            </a:r>
            <a:r>
              <a:rPr lang="ja-JP" altLang="en-US">
                <a:latin typeface="MS PGothic" panose="020B0600070205080204" pitchFamily="34" charset="-128"/>
                <a:ea typeface="MS PGothic" panose="020B0600070205080204" pitchFamily="34" charset="-128"/>
              </a:rPr>
              <a:t>提出します。</a:t>
            </a:r>
            <a:endParaRPr lang="ja-JP" altLang="en-US" dirty="0">
              <a:latin typeface="MS PGothic" panose="020B0600070205080204" pitchFamily="34" charset="-128"/>
              <a:ea typeface="MS PGothic" panose="020B0600070205080204" pitchFamily="34" charset="-128"/>
            </a:endParaRPr>
          </a:p>
        </p:txBody>
      </p:sp>
      <p:grpSp>
        <p:nvGrpSpPr>
          <p:cNvPr id="9" name="グループ化 8">
            <a:extLst>
              <a:ext uri="{FF2B5EF4-FFF2-40B4-BE49-F238E27FC236}">
                <a16:creationId xmlns:a16="http://schemas.microsoft.com/office/drawing/2014/main" id="{8F273004-CDEA-5D47-B3AA-A73BDEC05359}"/>
              </a:ext>
            </a:extLst>
          </p:cNvPr>
          <p:cNvGrpSpPr/>
          <p:nvPr/>
        </p:nvGrpSpPr>
        <p:grpSpPr>
          <a:xfrm>
            <a:off x="947958" y="2241532"/>
            <a:ext cx="10279721" cy="1995347"/>
            <a:chOff x="1191308" y="1652955"/>
            <a:chExt cx="10279721" cy="1995347"/>
          </a:xfrm>
        </p:grpSpPr>
        <p:sp>
          <p:nvSpPr>
            <p:cNvPr id="10" name="正方形/長方形 9">
              <a:extLst>
                <a:ext uri="{FF2B5EF4-FFF2-40B4-BE49-F238E27FC236}">
                  <a16:creationId xmlns:a16="http://schemas.microsoft.com/office/drawing/2014/main" id="{7F303EA7-D818-8510-10BD-9134CA305902}"/>
                </a:ext>
              </a:extLst>
            </p:cNvPr>
            <p:cNvSpPr/>
            <p:nvPr/>
          </p:nvSpPr>
          <p:spPr>
            <a:xfrm>
              <a:off x="2168768" y="1652955"/>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rPr>
                <a:t>　　顧客について理解</a:t>
              </a:r>
              <a:r>
                <a:rPr kumimoji="1" lang="ja-JP" altLang="en-US" sz="2800" b="1">
                  <a:solidFill>
                    <a:schemeClr val="tx1"/>
                  </a:solidFill>
                </a:rPr>
                <a:t>を深める</a:t>
              </a:r>
              <a:endParaRPr kumimoji="1" lang="ja-JP" altLang="en-US" sz="2800" b="1" dirty="0">
                <a:solidFill>
                  <a:schemeClr val="tx1"/>
                </a:solidFill>
              </a:endParaRPr>
            </a:p>
          </p:txBody>
        </p:sp>
        <p:sp>
          <p:nvSpPr>
            <p:cNvPr id="11" name="正方形/長方形 10">
              <a:extLst>
                <a:ext uri="{FF2B5EF4-FFF2-40B4-BE49-F238E27FC236}">
                  <a16:creationId xmlns:a16="http://schemas.microsoft.com/office/drawing/2014/main" id="{2420A12C-087E-210A-CE22-76BF30072CCB}"/>
                </a:ext>
              </a:extLst>
            </p:cNvPr>
            <p:cNvSpPr/>
            <p:nvPr/>
          </p:nvSpPr>
          <p:spPr>
            <a:xfrm>
              <a:off x="2168768" y="2956640"/>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rPr>
                <a:t>　　顧客が商品・サービスを利用する動機</a:t>
              </a:r>
              <a:r>
                <a:rPr kumimoji="1" lang="ja-JP" altLang="en-US" sz="2800" b="1">
                  <a:solidFill>
                    <a:schemeClr val="tx1"/>
                  </a:solidFill>
                </a:rPr>
                <a:t>を探る</a:t>
              </a:r>
              <a:endParaRPr kumimoji="1" lang="ja-JP" altLang="en-US" sz="2800" b="1" dirty="0">
                <a:solidFill>
                  <a:schemeClr val="tx1"/>
                </a:solidFill>
              </a:endParaRPr>
            </a:p>
          </p:txBody>
        </p:sp>
        <p:sp>
          <p:nvSpPr>
            <p:cNvPr id="17" name="正方形/長方形 16">
              <a:extLst>
                <a:ext uri="{FF2B5EF4-FFF2-40B4-BE49-F238E27FC236}">
                  <a16:creationId xmlns:a16="http://schemas.microsoft.com/office/drawing/2014/main" id="{F2566498-D579-91EA-CC13-766534323EA9}"/>
                </a:ext>
              </a:extLst>
            </p:cNvPr>
            <p:cNvSpPr/>
            <p:nvPr/>
          </p:nvSpPr>
          <p:spPr>
            <a:xfrm>
              <a:off x="1191308" y="1652955"/>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1</a:t>
              </a:r>
              <a:endParaRPr kumimoji="1" lang="ja-JP" altLang="en-US" sz="3600" b="1" dirty="0">
                <a:solidFill>
                  <a:srgbClr val="E94520"/>
                </a:solidFill>
                <a:latin typeface="+mn-ea"/>
              </a:endParaRPr>
            </a:p>
          </p:txBody>
        </p:sp>
        <p:sp>
          <p:nvSpPr>
            <p:cNvPr id="18" name="正方形/長方形 17">
              <a:extLst>
                <a:ext uri="{FF2B5EF4-FFF2-40B4-BE49-F238E27FC236}">
                  <a16:creationId xmlns:a16="http://schemas.microsoft.com/office/drawing/2014/main" id="{64648587-71AC-53BF-CCCF-D46FA2DF7A5F}"/>
                </a:ext>
              </a:extLst>
            </p:cNvPr>
            <p:cNvSpPr/>
            <p:nvPr/>
          </p:nvSpPr>
          <p:spPr>
            <a:xfrm>
              <a:off x="1191308" y="2956640"/>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2</a:t>
              </a:r>
              <a:endParaRPr kumimoji="1" lang="ja-JP" altLang="en-US" sz="3600" b="1" dirty="0">
                <a:solidFill>
                  <a:srgbClr val="E94520"/>
                </a:solidFill>
                <a:latin typeface="+mn-ea"/>
              </a:endParaRPr>
            </a:p>
          </p:txBody>
        </p:sp>
      </p:grpSp>
    </p:spTree>
    <p:extLst>
      <p:ext uri="{BB962C8B-B14F-4D97-AF65-F5344CB8AC3E}">
        <p14:creationId xmlns:p14="http://schemas.microsoft.com/office/powerpoint/2010/main" val="761261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EDF31-7FB5-75C3-7C86-7C06852C8B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9B34441-DC71-1223-0EC8-C0EDBC1A9A4E}"/>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顧客がお金を払う理由</a:t>
            </a:r>
            <a:r>
              <a:rPr lang="en-US" altLang="ja-JP" dirty="0">
                <a:effectLst/>
                <a:latin typeface="MS PGothic" panose="020B0600070205080204" pitchFamily="34" charset="-128"/>
                <a:ea typeface="MS PGothic" panose="020B0600070205080204" pitchFamily="34" charset="-128"/>
              </a:rPr>
              <a:t>(</a:t>
            </a:r>
            <a:r>
              <a:rPr lang="ja-JP" altLang="en-US">
                <a:effectLst/>
                <a:latin typeface="MS PGothic" panose="020B0600070205080204" pitchFamily="34" charset="-128"/>
                <a:ea typeface="MS PGothic" panose="020B0600070205080204" pitchFamily="34" charset="-128"/>
              </a:rPr>
              <a:t>利用動機</a:t>
            </a:r>
            <a:r>
              <a:rPr lang="en-US" altLang="ja-JP" dirty="0">
                <a:effectLst/>
                <a:latin typeface="MS PGothic" panose="020B0600070205080204" pitchFamily="34" charset="-128"/>
                <a:ea typeface="MS PGothic" panose="020B0600070205080204" pitchFamily="34" charset="-128"/>
              </a:rPr>
              <a:t>)</a:t>
            </a:r>
            <a:r>
              <a:rPr lang="ja-JP" altLang="en-US">
                <a:effectLst/>
                <a:latin typeface="MS PGothic" panose="020B0600070205080204" pitchFamily="34" charset="-128"/>
                <a:ea typeface="MS PGothic" panose="020B0600070205080204" pitchFamily="34" charset="-128"/>
              </a:rPr>
              <a:t>とは？</a:t>
            </a:r>
            <a:endParaRPr kumimoji="1" lang="ja-JP" altLang="en-US" dirty="0"/>
          </a:p>
        </p:txBody>
      </p:sp>
      <p:sp>
        <p:nvSpPr>
          <p:cNvPr id="7" name="テキスト ボックス 6">
            <a:extLst>
              <a:ext uri="{FF2B5EF4-FFF2-40B4-BE49-F238E27FC236}">
                <a16:creationId xmlns:a16="http://schemas.microsoft.com/office/drawing/2014/main" id="{83DAE22B-2184-5CF7-80F1-E3338E765014}"/>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商品・サービスを利用して</a:t>
            </a:r>
            <a:r>
              <a:rPr lang="ja-JP" altLang="en-US" sz="2800" b="1">
                <a:latin typeface="MS PGothic" panose="020B0600070205080204" pitchFamily="34" charset="-128"/>
                <a:ea typeface="MS PGothic" panose="020B0600070205080204" pitchFamily="34" charset="-128"/>
              </a:rPr>
              <a:t>、顧客が</a:t>
            </a:r>
            <a:r>
              <a:rPr lang="ja-JP" altLang="en-US" sz="2800" b="1" dirty="0">
                <a:latin typeface="MS PGothic" panose="020B0600070205080204" pitchFamily="34" charset="-128"/>
                <a:ea typeface="MS PGothic" panose="020B0600070205080204" pitchFamily="34" charset="-128"/>
              </a:rPr>
              <a:t>メリットを</a:t>
            </a:r>
            <a:br>
              <a:rPr lang="ja-JP" altLang="en-US" sz="2800" b="1" dirty="0">
                <a:latin typeface="MS PGothic" panose="020B0600070205080204" pitchFamily="34" charset="-128"/>
                <a:ea typeface="MS PGothic" panose="020B0600070205080204" pitchFamily="34" charset="-128"/>
              </a:rPr>
            </a:br>
            <a:r>
              <a:rPr lang="ja-JP" altLang="en-US" sz="2800" b="1" dirty="0">
                <a:latin typeface="MS PGothic" panose="020B0600070205080204" pitchFamily="34" charset="-128"/>
                <a:ea typeface="MS PGothic" panose="020B0600070205080204" pitchFamily="34" charset="-128"/>
              </a:rPr>
              <a:t>実感できる場合、その顧客からお金を払ってもらえます。</a:t>
            </a:r>
          </a:p>
        </p:txBody>
      </p:sp>
      <p:sp>
        <p:nvSpPr>
          <p:cNvPr id="6" name="テキスト ボックス 5">
            <a:extLst>
              <a:ext uri="{FF2B5EF4-FFF2-40B4-BE49-F238E27FC236}">
                <a16:creationId xmlns:a16="http://schemas.microsoft.com/office/drawing/2014/main" id="{A0B11F0D-C6CD-B6CF-0BA7-DFA6E2A4A814}"/>
              </a:ext>
            </a:extLst>
          </p:cNvPr>
          <p:cNvSpPr txBox="1"/>
          <p:nvPr/>
        </p:nvSpPr>
        <p:spPr>
          <a:xfrm>
            <a:off x="327083" y="5175332"/>
            <a:ext cx="11542643" cy="954107"/>
          </a:xfrm>
          <a:prstGeom prst="rect">
            <a:avLst/>
          </a:prstGeom>
          <a:noFill/>
        </p:spPr>
        <p:txBody>
          <a:bodyPr wrap="square" rtlCol="0">
            <a:spAutoFit/>
          </a:bodyPr>
          <a:lstStyle/>
          <a:p>
            <a:pPr algn="ctr"/>
            <a:r>
              <a:rPr lang="ja-JP" altLang="en-US" sz="2800" b="1" dirty="0">
                <a:solidFill>
                  <a:srgbClr val="E94520"/>
                </a:solidFill>
                <a:latin typeface="MS PGothic" panose="020B0600070205080204" pitchFamily="34" charset="-128"/>
                <a:ea typeface="MS PGothic" panose="020B0600070205080204" pitchFamily="34" charset="-128"/>
              </a:rPr>
              <a:t>顧客</a:t>
            </a:r>
            <a:r>
              <a:rPr lang="en-US" altLang="ja-JP" sz="2800" b="1" dirty="0">
                <a:solidFill>
                  <a:srgbClr val="E94520"/>
                </a:solidFill>
                <a:latin typeface="MS PGothic" panose="020B0600070205080204" pitchFamily="34" charset="-128"/>
                <a:ea typeface="MS PGothic" panose="020B0600070205080204" pitchFamily="34" charset="-128"/>
              </a:rPr>
              <a:t>(</a:t>
            </a:r>
            <a:r>
              <a:rPr lang="ja-JP" altLang="en-US" sz="2800" b="1" dirty="0">
                <a:solidFill>
                  <a:srgbClr val="E94520"/>
                </a:solidFill>
                <a:latin typeface="MS PGothic" panose="020B0600070205080204" pitchFamily="34" charset="-128"/>
                <a:ea typeface="MS PGothic" panose="020B0600070205080204" pitchFamily="34" charset="-128"/>
              </a:rPr>
              <a:t>ターゲット</a:t>
            </a:r>
            <a:r>
              <a:rPr lang="en-US" altLang="ja-JP" sz="2800" b="1" dirty="0">
                <a:solidFill>
                  <a:srgbClr val="E94520"/>
                </a:solidFill>
                <a:latin typeface="MS PGothic" panose="020B0600070205080204" pitchFamily="34" charset="-128"/>
                <a:ea typeface="MS PGothic" panose="020B0600070205080204" pitchFamily="34" charset="-128"/>
              </a:rPr>
              <a:t>)</a:t>
            </a:r>
            <a:r>
              <a:rPr lang="ja-JP" altLang="en-US" sz="2800" b="1" dirty="0">
                <a:solidFill>
                  <a:srgbClr val="E94520"/>
                </a:solidFill>
                <a:latin typeface="MS PGothic" panose="020B0600070205080204" pitchFamily="34" charset="-128"/>
                <a:ea typeface="MS PGothic" panose="020B0600070205080204" pitchFamily="34" charset="-128"/>
              </a:rPr>
              <a:t>を理解</a:t>
            </a:r>
            <a:r>
              <a:rPr lang="ja-JP" altLang="en-US" sz="2800" b="1">
                <a:solidFill>
                  <a:srgbClr val="E94520"/>
                </a:solidFill>
                <a:latin typeface="MS PGothic" panose="020B0600070205080204" pitchFamily="34" charset="-128"/>
                <a:ea typeface="MS PGothic" panose="020B0600070205080204" pitchFamily="34" charset="-128"/>
              </a:rPr>
              <a:t>し、利用</a:t>
            </a:r>
            <a:r>
              <a:rPr lang="ja-JP" altLang="en-US" sz="2800" b="1" dirty="0">
                <a:solidFill>
                  <a:srgbClr val="E94520"/>
                </a:solidFill>
                <a:latin typeface="MS PGothic" panose="020B0600070205080204" pitchFamily="34" charset="-128"/>
                <a:ea typeface="MS PGothic" panose="020B0600070205080204" pitchFamily="34" charset="-128"/>
              </a:rPr>
              <a:t>したくなる価値やメリットについて</a:t>
            </a:r>
          </a:p>
          <a:p>
            <a:pPr algn="ctr"/>
            <a:r>
              <a:rPr lang="ja-JP" altLang="en-US" sz="2800" b="1" dirty="0">
                <a:solidFill>
                  <a:srgbClr val="E94520"/>
                </a:solidFill>
                <a:latin typeface="MS PGothic" panose="020B0600070205080204" pitchFamily="34" charset="-128"/>
                <a:ea typeface="MS PGothic" panose="020B0600070205080204" pitchFamily="34" charset="-128"/>
              </a:rPr>
              <a:t>具体的に考えていくことでお金を払う理由を検討することができます。</a:t>
            </a:r>
          </a:p>
        </p:txBody>
      </p:sp>
      <p:pic>
        <p:nvPicPr>
          <p:cNvPr id="4" name="図 3">
            <a:extLst>
              <a:ext uri="{FF2B5EF4-FFF2-40B4-BE49-F238E27FC236}">
                <a16:creationId xmlns:a16="http://schemas.microsoft.com/office/drawing/2014/main" id="{D8956988-39E2-445B-F6DE-568C7D847B0F}"/>
              </a:ext>
            </a:extLst>
          </p:cNvPr>
          <p:cNvPicPr>
            <a:picLocks noChangeAspect="1"/>
          </p:cNvPicPr>
          <p:nvPr/>
        </p:nvPicPr>
        <p:blipFill>
          <a:blip r:embed="rId2"/>
          <a:stretch>
            <a:fillRect/>
          </a:stretch>
        </p:blipFill>
        <p:spPr>
          <a:xfrm>
            <a:off x="4711432" y="2324682"/>
            <a:ext cx="2769135" cy="2751889"/>
          </a:xfrm>
          <a:prstGeom prst="rect">
            <a:avLst/>
          </a:prstGeom>
        </p:spPr>
      </p:pic>
    </p:spTree>
    <p:extLst>
      <p:ext uri="{BB962C8B-B14F-4D97-AF65-F5344CB8AC3E}">
        <p14:creationId xmlns:p14="http://schemas.microsoft.com/office/powerpoint/2010/main" val="432705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725E3-74A7-B410-A9D5-F981F99311C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1B7ED92-5CE9-88EA-44E6-D36E69FB3398}"/>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商品・サービスの利用動機を考える</a:t>
            </a:r>
            <a:endParaRPr kumimoji="1" lang="ja-JP" altLang="en-US" dirty="0"/>
          </a:p>
        </p:txBody>
      </p:sp>
      <p:sp>
        <p:nvSpPr>
          <p:cNvPr id="7" name="テキスト ボックス 6">
            <a:extLst>
              <a:ext uri="{FF2B5EF4-FFF2-40B4-BE49-F238E27FC236}">
                <a16:creationId xmlns:a16="http://schemas.microsoft.com/office/drawing/2014/main" id="{B8E971BF-BC25-6696-BFA2-179B32EDA41D}"/>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商品・サービスを利用したいと感じるのは、</a:t>
            </a:r>
            <a:endParaRPr lang="en-US" altLang="ja-JP" sz="2800" b="1" dirty="0">
              <a:latin typeface="MS PGothic" panose="020B0600070205080204" pitchFamily="34" charset="-128"/>
              <a:ea typeface="MS PGothic" panose="020B0600070205080204" pitchFamily="34" charset="-128"/>
            </a:endParaRPr>
          </a:p>
          <a:p>
            <a:pPr algn="ctr"/>
            <a:r>
              <a:rPr lang="ja-JP" altLang="en-US" sz="2800" b="1" dirty="0">
                <a:latin typeface="MS PGothic" panose="020B0600070205080204" pitchFamily="34" charset="-128"/>
                <a:ea typeface="MS PGothic" panose="020B0600070205080204" pitchFamily="34" charset="-128"/>
              </a:rPr>
              <a:t>どんな関心があるときかを考えます。</a:t>
            </a:r>
          </a:p>
        </p:txBody>
      </p:sp>
      <p:grpSp>
        <p:nvGrpSpPr>
          <p:cNvPr id="40" name="グループ化 39">
            <a:extLst>
              <a:ext uri="{FF2B5EF4-FFF2-40B4-BE49-F238E27FC236}">
                <a16:creationId xmlns:a16="http://schemas.microsoft.com/office/drawing/2014/main" id="{FE509C82-6FF4-756C-ADAE-D77E0E5923BA}"/>
              </a:ext>
            </a:extLst>
          </p:cNvPr>
          <p:cNvGrpSpPr/>
          <p:nvPr/>
        </p:nvGrpSpPr>
        <p:grpSpPr>
          <a:xfrm>
            <a:off x="838200" y="2286878"/>
            <a:ext cx="10514013" cy="3561264"/>
            <a:chOff x="838200" y="2286878"/>
            <a:chExt cx="10514013" cy="3561264"/>
          </a:xfrm>
        </p:grpSpPr>
        <p:grpSp>
          <p:nvGrpSpPr>
            <p:cNvPr id="27" name="グループ化 26">
              <a:extLst>
                <a:ext uri="{FF2B5EF4-FFF2-40B4-BE49-F238E27FC236}">
                  <a16:creationId xmlns:a16="http://schemas.microsoft.com/office/drawing/2014/main" id="{81AB7414-DD4D-F097-66D1-DE24200DC98C}"/>
                </a:ext>
              </a:extLst>
            </p:cNvPr>
            <p:cNvGrpSpPr/>
            <p:nvPr/>
          </p:nvGrpSpPr>
          <p:grpSpPr>
            <a:xfrm>
              <a:off x="838200" y="2286878"/>
              <a:ext cx="4998304" cy="3561264"/>
              <a:chOff x="838200" y="2286878"/>
              <a:chExt cx="4998304" cy="3561264"/>
            </a:xfrm>
          </p:grpSpPr>
          <p:grpSp>
            <p:nvGrpSpPr>
              <p:cNvPr id="5" name="グループ化 4">
                <a:extLst>
                  <a:ext uri="{FF2B5EF4-FFF2-40B4-BE49-F238E27FC236}">
                    <a16:creationId xmlns:a16="http://schemas.microsoft.com/office/drawing/2014/main" id="{D791BFEC-F377-3386-4327-904C584AC054}"/>
                  </a:ext>
                </a:extLst>
              </p:cNvPr>
              <p:cNvGrpSpPr/>
              <p:nvPr/>
            </p:nvGrpSpPr>
            <p:grpSpPr>
              <a:xfrm>
                <a:off x="838200" y="2858555"/>
                <a:ext cx="4998304" cy="2989587"/>
                <a:chOff x="2954215" y="2349264"/>
                <a:chExt cx="8397997" cy="2273811"/>
              </a:xfrm>
              <a:solidFill>
                <a:srgbClr val="FCE8E8"/>
              </a:solidFill>
            </p:grpSpPr>
            <p:sp>
              <p:nvSpPr>
                <p:cNvPr id="24" name="正方形/長方形 23">
                  <a:extLst>
                    <a:ext uri="{FF2B5EF4-FFF2-40B4-BE49-F238E27FC236}">
                      <a16:creationId xmlns:a16="http://schemas.microsoft.com/office/drawing/2014/main" id="{80EDE13D-8CD1-CF1F-4E8F-923D749DCD30}"/>
                    </a:ext>
                  </a:extLst>
                </p:cNvPr>
                <p:cNvSpPr/>
                <p:nvPr/>
              </p:nvSpPr>
              <p:spPr>
                <a:xfrm>
                  <a:off x="2954215" y="2349264"/>
                  <a:ext cx="8397997" cy="504000"/>
                </a:xfrm>
                <a:prstGeom prst="rect">
                  <a:avLst/>
                </a:prstGeom>
                <a:grp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r>
                    <a:rPr kumimoji="1" lang="ja-JP" altLang="en-US" b="1" dirty="0">
                      <a:solidFill>
                        <a:srgbClr val="E94520"/>
                      </a:solidFill>
                      <a:latin typeface="MS PGothic" panose="020B0600070205080204" pitchFamily="34" charset="-128"/>
                      <a:ea typeface="MS PGothic" panose="020B0600070205080204" pitchFamily="34" charset="-128"/>
                    </a:rPr>
                    <a:t>家にいながら手軽に食事を</a:t>
                  </a:r>
                  <a:r>
                    <a:rPr kumimoji="1" lang="ja-JP" altLang="en-US" b="1">
                      <a:solidFill>
                        <a:srgbClr val="E94520"/>
                      </a:solidFill>
                      <a:latin typeface="MS PGothic" panose="020B0600070205080204" pitchFamily="34" charset="-128"/>
                      <a:ea typeface="MS PGothic" panose="020B0600070205080204" pitchFamily="34" charset="-128"/>
                    </a:rPr>
                    <a:t>したいから。</a:t>
                  </a:r>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22" name="正方形/長方形 21">
                  <a:extLst>
                    <a:ext uri="{FF2B5EF4-FFF2-40B4-BE49-F238E27FC236}">
                      <a16:creationId xmlns:a16="http://schemas.microsoft.com/office/drawing/2014/main" id="{C81A2168-2F6A-FEA4-AEB8-72BAC5D8521E}"/>
                    </a:ext>
                  </a:extLst>
                </p:cNvPr>
                <p:cNvSpPr/>
                <p:nvPr/>
              </p:nvSpPr>
              <p:spPr>
                <a:xfrm>
                  <a:off x="2954215" y="2939201"/>
                  <a:ext cx="8397997" cy="504000"/>
                </a:xfrm>
                <a:prstGeom prst="rect">
                  <a:avLst/>
                </a:prstGeom>
                <a:grp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r>
                    <a:rPr kumimoji="1" lang="ja-JP" altLang="en-US" b="1" dirty="0">
                      <a:solidFill>
                        <a:srgbClr val="E94520"/>
                      </a:solidFill>
                      <a:latin typeface="MS PGothic" panose="020B0600070205080204" pitchFamily="34" charset="-128"/>
                      <a:ea typeface="MS PGothic" panose="020B0600070205080204" pitchFamily="34" charset="-128"/>
                    </a:rPr>
                    <a:t>いつでもどこでも学べて便利</a:t>
                  </a:r>
                  <a:r>
                    <a:rPr kumimoji="1" lang="ja-JP" altLang="en-US" b="1">
                      <a:solidFill>
                        <a:srgbClr val="E94520"/>
                      </a:solidFill>
                      <a:latin typeface="MS PGothic" panose="020B0600070205080204" pitchFamily="34" charset="-128"/>
                      <a:ea typeface="MS PGothic" panose="020B0600070205080204" pitchFamily="34" charset="-128"/>
                    </a:rPr>
                    <a:t>だから。</a:t>
                  </a:r>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20" name="正方形/長方形 19">
                  <a:extLst>
                    <a:ext uri="{FF2B5EF4-FFF2-40B4-BE49-F238E27FC236}">
                      <a16:creationId xmlns:a16="http://schemas.microsoft.com/office/drawing/2014/main" id="{D2AA657C-7A0D-E524-35D2-7FDE28AF513A}"/>
                    </a:ext>
                  </a:extLst>
                </p:cNvPr>
                <p:cNvSpPr/>
                <p:nvPr/>
              </p:nvSpPr>
              <p:spPr>
                <a:xfrm>
                  <a:off x="2954215" y="3529138"/>
                  <a:ext cx="8397997" cy="504000"/>
                </a:xfrm>
                <a:prstGeom prst="rect">
                  <a:avLst/>
                </a:prstGeom>
                <a:grp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r>
                    <a:rPr kumimoji="1" lang="ja-JP" altLang="en-US" b="1" dirty="0">
                      <a:solidFill>
                        <a:srgbClr val="E94520"/>
                      </a:solidFill>
                      <a:latin typeface="MS PGothic" panose="020B0600070205080204" pitchFamily="34" charset="-128"/>
                      <a:ea typeface="MS PGothic" panose="020B0600070205080204" pitchFamily="34" charset="-128"/>
                    </a:rPr>
                    <a:t>手軽にお弁当を</a:t>
                  </a:r>
                  <a:r>
                    <a:rPr kumimoji="1" lang="ja-JP" altLang="en-US" b="1">
                      <a:solidFill>
                        <a:srgbClr val="E94520"/>
                      </a:solidFill>
                      <a:latin typeface="MS PGothic" panose="020B0600070205080204" pitchFamily="34" charset="-128"/>
                      <a:ea typeface="MS PGothic" panose="020B0600070205080204" pitchFamily="34" charset="-128"/>
                    </a:rPr>
                    <a:t>買えるから。</a:t>
                  </a:r>
                  <a:endParaRPr kumimoji="1" lang="ja-JP" altLang="en-US" b="1" dirty="0">
                    <a:solidFill>
                      <a:srgbClr val="E94520"/>
                    </a:solidFill>
                    <a:latin typeface="MS PGothic" panose="020B0600070205080204" pitchFamily="34" charset="-128"/>
                    <a:ea typeface="MS PGothic" panose="020B0600070205080204" pitchFamily="34" charset="-128"/>
                  </a:endParaRPr>
                </a:p>
              </p:txBody>
            </p:sp>
            <p:sp>
              <p:nvSpPr>
                <p:cNvPr id="18" name="正方形/長方形 17">
                  <a:extLst>
                    <a:ext uri="{FF2B5EF4-FFF2-40B4-BE49-F238E27FC236}">
                      <a16:creationId xmlns:a16="http://schemas.microsoft.com/office/drawing/2014/main" id="{386FAA36-F750-0CD4-9EB5-8AB00265FCD3}"/>
                    </a:ext>
                  </a:extLst>
                </p:cNvPr>
                <p:cNvSpPr/>
                <p:nvPr/>
              </p:nvSpPr>
              <p:spPr>
                <a:xfrm>
                  <a:off x="2954215" y="4119075"/>
                  <a:ext cx="8397997" cy="504000"/>
                </a:xfrm>
                <a:prstGeom prst="rect">
                  <a:avLst/>
                </a:prstGeom>
                <a:grp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8425" indent="-11113"/>
                  <a:r>
                    <a:rPr kumimoji="1" lang="ja-JP" altLang="en-US" b="1" dirty="0">
                      <a:solidFill>
                        <a:srgbClr val="E94520"/>
                      </a:solidFill>
                      <a:latin typeface="MS PGothic" panose="020B0600070205080204" pitchFamily="34" charset="-128"/>
                      <a:ea typeface="MS PGothic" panose="020B0600070205080204" pitchFamily="34" charset="-128"/>
                    </a:rPr>
                    <a:t>最新の映画やドラマの</a:t>
                  </a:r>
                  <a:r>
                    <a:rPr kumimoji="1" lang="en-US" altLang="ja-JP" b="1" dirty="0">
                      <a:solidFill>
                        <a:srgbClr val="E94520"/>
                      </a:solidFill>
                      <a:latin typeface="MS PGothic" panose="020B0600070205080204" pitchFamily="34" charset="-128"/>
                      <a:ea typeface="MS PGothic" panose="020B0600070205080204" pitchFamily="34" charset="-128"/>
                    </a:rPr>
                    <a:t>CM</a:t>
                  </a:r>
                  <a:r>
                    <a:rPr kumimoji="1" lang="ja-JP" altLang="en-US" b="1" dirty="0">
                      <a:solidFill>
                        <a:srgbClr val="E94520"/>
                      </a:solidFill>
                      <a:latin typeface="MS PGothic" panose="020B0600070205080204" pitchFamily="34" charset="-128"/>
                      <a:ea typeface="MS PGothic" panose="020B0600070205080204" pitchFamily="34" charset="-128"/>
                    </a:rPr>
                    <a:t>を見ておもしろそう</a:t>
                  </a:r>
                </a:p>
                <a:p>
                  <a:pPr marL="98425" indent="-11113">
                    <a:tabLst>
                      <a:tab pos="471488" algn="l"/>
                    </a:tabLst>
                  </a:pPr>
                  <a:r>
                    <a:rPr kumimoji="1" lang="ja-JP" altLang="en-US" b="1" dirty="0">
                      <a:solidFill>
                        <a:srgbClr val="E94520"/>
                      </a:solidFill>
                      <a:latin typeface="MS PGothic" panose="020B0600070205080204" pitchFamily="34" charset="-128"/>
                      <a:ea typeface="MS PGothic" panose="020B0600070205080204" pitchFamily="34" charset="-128"/>
                    </a:rPr>
                    <a:t>だと</a:t>
                  </a:r>
                  <a:r>
                    <a:rPr kumimoji="1" lang="ja-JP" altLang="en-US" b="1">
                      <a:solidFill>
                        <a:srgbClr val="E94520"/>
                      </a:solidFill>
                      <a:latin typeface="MS PGothic" panose="020B0600070205080204" pitchFamily="34" charset="-128"/>
                      <a:ea typeface="MS PGothic" panose="020B0600070205080204" pitchFamily="34" charset="-128"/>
                    </a:rPr>
                    <a:t>思ったから。</a:t>
                  </a:r>
                  <a:endParaRPr kumimoji="1" lang="ja-JP" altLang="en-US" b="1" dirty="0">
                    <a:solidFill>
                      <a:srgbClr val="E94520"/>
                    </a:solidFill>
                    <a:latin typeface="MS PGothic" panose="020B0600070205080204" pitchFamily="34" charset="-128"/>
                    <a:ea typeface="MS PGothic" panose="020B0600070205080204" pitchFamily="34" charset="-128"/>
                  </a:endParaRPr>
                </a:p>
              </p:txBody>
            </p:sp>
          </p:grpSp>
          <p:sp>
            <p:nvSpPr>
              <p:cNvPr id="26" name="四角形: 角を丸くする 25">
                <a:extLst>
                  <a:ext uri="{FF2B5EF4-FFF2-40B4-BE49-F238E27FC236}">
                    <a16:creationId xmlns:a16="http://schemas.microsoft.com/office/drawing/2014/main" id="{641B93C0-E473-73FD-DBAF-1AEEE8F42D6C}"/>
                  </a:ext>
                </a:extLst>
              </p:cNvPr>
              <p:cNvSpPr/>
              <p:nvPr/>
            </p:nvSpPr>
            <p:spPr>
              <a:xfrm>
                <a:off x="838200" y="2286878"/>
                <a:ext cx="4998304" cy="452907"/>
              </a:xfrm>
              <a:prstGeom prst="roundRect">
                <a:avLst>
                  <a:gd name="adj" fmla="val 0"/>
                </a:avLst>
              </a:prstGeom>
              <a:solidFill>
                <a:srgbClr val="E94520"/>
              </a:solidFill>
              <a:ln w="19050">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bg1"/>
                    </a:solidFill>
                  </a:rPr>
                  <a:t>利用動機</a:t>
                </a:r>
              </a:p>
            </p:txBody>
          </p:sp>
        </p:grpSp>
        <p:grpSp>
          <p:nvGrpSpPr>
            <p:cNvPr id="28" name="グループ化 27">
              <a:extLst>
                <a:ext uri="{FF2B5EF4-FFF2-40B4-BE49-F238E27FC236}">
                  <a16:creationId xmlns:a16="http://schemas.microsoft.com/office/drawing/2014/main" id="{12391261-4CE0-315E-67BF-3E77E5185DA4}"/>
                </a:ext>
              </a:extLst>
            </p:cNvPr>
            <p:cNvGrpSpPr/>
            <p:nvPr/>
          </p:nvGrpSpPr>
          <p:grpSpPr>
            <a:xfrm>
              <a:off x="6353909" y="2286878"/>
              <a:ext cx="4998304" cy="3561264"/>
              <a:chOff x="838200" y="2286878"/>
              <a:chExt cx="4998304" cy="3561264"/>
            </a:xfrm>
          </p:grpSpPr>
          <p:grpSp>
            <p:nvGrpSpPr>
              <p:cNvPr id="29" name="グループ化 28">
                <a:extLst>
                  <a:ext uri="{FF2B5EF4-FFF2-40B4-BE49-F238E27FC236}">
                    <a16:creationId xmlns:a16="http://schemas.microsoft.com/office/drawing/2014/main" id="{211D0730-E63D-2ECF-DD42-599FA80FA76B}"/>
                  </a:ext>
                </a:extLst>
              </p:cNvPr>
              <p:cNvGrpSpPr/>
              <p:nvPr/>
            </p:nvGrpSpPr>
            <p:grpSpPr>
              <a:xfrm>
                <a:off x="838200" y="2858555"/>
                <a:ext cx="4998304" cy="2989587"/>
                <a:chOff x="2954215" y="2349264"/>
                <a:chExt cx="8397997" cy="2273811"/>
              </a:xfrm>
              <a:solidFill>
                <a:srgbClr val="FCE8E8"/>
              </a:solidFill>
            </p:grpSpPr>
            <p:sp>
              <p:nvSpPr>
                <p:cNvPr id="31" name="正方形/長方形 30">
                  <a:extLst>
                    <a:ext uri="{FF2B5EF4-FFF2-40B4-BE49-F238E27FC236}">
                      <a16:creationId xmlns:a16="http://schemas.microsoft.com/office/drawing/2014/main" id="{75382A6B-D215-6307-8F36-A5D1B83FBC1D}"/>
                    </a:ext>
                  </a:extLst>
                </p:cNvPr>
                <p:cNvSpPr/>
                <p:nvPr/>
              </p:nvSpPr>
              <p:spPr>
                <a:xfrm>
                  <a:off x="2954215" y="2349264"/>
                  <a:ext cx="8397997" cy="50400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r>
                    <a:rPr kumimoji="1" lang="ja-JP" altLang="en-US" b="1" dirty="0">
                      <a:solidFill>
                        <a:schemeClr val="tx1"/>
                      </a:solidFill>
                      <a:latin typeface="MS PGothic" panose="020B0600070205080204" pitchFamily="34" charset="-128"/>
                      <a:ea typeface="MS PGothic" panose="020B0600070205080204" pitchFamily="34" charset="-128"/>
                    </a:rPr>
                    <a:t>デリバリーサービスを</a:t>
                  </a:r>
                  <a:r>
                    <a:rPr kumimoji="1" lang="ja-JP" altLang="en-US" b="1">
                      <a:solidFill>
                        <a:schemeClr val="tx1"/>
                      </a:solidFill>
                      <a:latin typeface="MS PGothic" panose="020B0600070205080204" pitchFamily="34" charset="-128"/>
                      <a:ea typeface="MS PGothic" panose="020B0600070205080204" pitchFamily="34" charset="-128"/>
                    </a:rPr>
                    <a:t>利用する。</a:t>
                  </a:r>
                  <a:endParaRPr kumimoji="1" lang="ja-JP" altLang="en-US" b="1" dirty="0">
                    <a:solidFill>
                      <a:schemeClr val="tx1"/>
                    </a:solidFill>
                    <a:latin typeface="MS PGothic" panose="020B0600070205080204" pitchFamily="34" charset="-128"/>
                    <a:ea typeface="MS PGothic" panose="020B0600070205080204" pitchFamily="34" charset="-128"/>
                  </a:endParaRPr>
                </a:p>
              </p:txBody>
            </p:sp>
            <p:sp>
              <p:nvSpPr>
                <p:cNvPr id="32" name="正方形/長方形 31">
                  <a:extLst>
                    <a:ext uri="{FF2B5EF4-FFF2-40B4-BE49-F238E27FC236}">
                      <a16:creationId xmlns:a16="http://schemas.microsoft.com/office/drawing/2014/main" id="{6D4D58B4-7210-D9F0-D1C2-F467A7B2909C}"/>
                    </a:ext>
                  </a:extLst>
                </p:cNvPr>
                <p:cNvSpPr/>
                <p:nvPr/>
              </p:nvSpPr>
              <p:spPr>
                <a:xfrm>
                  <a:off x="2954215" y="2939201"/>
                  <a:ext cx="8397997" cy="50400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r>
                    <a:rPr kumimoji="1" lang="ja-JP" altLang="en-US" b="1" dirty="0">
                      <a:solidFill>
                        <a:schemeClr val="tx1"/>
                      </a:solidFill>
                      <a:latin typeface="MS PGothic" panose="020B0600070205080204" pitchFamily="34" charset="-128"/>
                      <a:ea typeface="MS PGothic" panose="020B0600070205080204" pitchFamily="34" charset="-128"/>
                    </a:rPr>
                    <a:t>オンライン学習プラットフォームを</a:t>
                  </a:r>
                  <a:r>
                    <a:rPr kumimoji="1" lang="ja-JP" altLang="en-US" b="1">
                      <a:solidFill>
                        <a:schemeClr val="tx1"/>
                      </a:solidFill>
                      <a:latin typeface="MS PGothic" panose="020B0600070205080204" pitchFamily="34" charset="-128"/>
                      <a:ea typeface="MS PGothic" panose="020B0600070205080204" pitchFamily="34" charset="-128"/>
                    </a:rPr>
                    <a:t>利用する。</a:t>
                  </a:r>
                  <a:endParaRPr kumimoji="1" lang="ja-JP" altLang="en-US" b="1" dirty="0">
                    <a:solidFill>
                      <a:schemeClr val="tx1"/>
                    </a:solidFill>
                    <a:latin typeface="MS PGothic" panose="020B0600070205080204" pitchFamily="34" charset="-128"/>
                    <a:ea typeface="MS PGothic" panose="020B0600070205080204" pitchFamily="34" charset="-128"/>
                  </a:endParaRPr>
                </a:p>
              </p:txBody>
            </p:sp>
            <p:sp>
              <p:nvSpPr>
                <p:cNvPr id="33" name="正方形/長方形 32">
                  <a:extLst>
                    <a:ext uri="{FF2B5EF4-FFF2-40B4-BE49-F238E27FC236}">
                      <a16:creationId xmlns:a16="http://schemas.microsoft.com/office/drawing/2014/main" id="{7FE063A5-B987-AEA9-69F8-11BE934E3CFE}"/>
                    </a:ext>
                  </a:extLst>
                </p:cNvPr>
                <p:cNvSpPr/>
                <p:nvPr/>
              </p:nvSpPr>
              <p:spPr>
                <a:xfrm>
                  <a:off x="2954215" y="3529138"/>
                  <a:ext cx="8397997" cy="50400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r>
                    <a:rPr kumimoji="1" lang="ja-JP" altLang="en-US" b="1" dirty="0">
                      <a:solidFill>
                        <a:schemeClr val="tx1"/>
                      </a:solidFill>
                      <a:latin typeface="MS PGothic" panose="020B0600070205080204" pitchFamily="34" charset="-128"/>
                      <a:ea typeface="MS PGothic" panose="020B0600070205080204" pitchFamily="34" charset="-128"/>
                    </a:rPr>
                    <a:t>コンビニを</a:t>
                  </a:r>
                  <a:r>
                    <a:rPr kumimoji="1" lang="ja-JP" altLang="en-US" b="1">
                      <a:solidFill>
                        <a:schemeClr val="tx1"/>
                      </a:solidFill>
                      <a:latin typeface="MS PGothic" panose="020B0600070205080204" pitchFamily="34" charset="-128"/>
                      <a:ea typeface="MS PGothic" panose="020B0600070205080204" pitchFamily="34" charset="-128"/>
                    </a:rPr>
                    <a:t>利用する。</a:t>
                  </a:r>
                  <a:endParaRPr kumimoji="1" lang="ja-JP" altLang="en-US" b="1" dirty="0">
                    <a:solidFill>
                      <a:schemeClr val="tx1"/>
                    </a:solidFill>
                    <a:latin typeface="MS PGothic" panose="020B0600070205080204" pitchFamily="34" charset="-128"/>
                    <a:ea typeface="MS PGothic" panose="020B0600070205080204" pitchFamily="34" charset="-128"/>
                  </a:endParaRPr>
                </a:p>
              </p:txBody>
            </p:sp>
            <p:sp>
              <p:nvSpPr>
                <p:cNvPr id="34" name="正方形/長方形 33">
                  <a:extLst>
                    <a:ext uri="{FF2B5EF4-FFF2-40B4-BE49-F238E27FC236}">
                      <a16:creationId xmlns:a16="http://schemas.microsoft.com/office/drawing/2014/main" id="{D292DA67-6F01-7736-0408-CE23B9E27A7C}"/>
                    </a:ext>
                  </a:extLst>
                </p:cNvPr>
                <p:cNvSpPr/>
                <p:nvPr/>
              </p:nvSpPr>
              <p:spPr>
                <a:xfrm>
                  <a:off x="2954215" y="4119075"/>
                  <a:ext cx="8397997" cy="50400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r>
                    <a:rPr kumimoji="1" lang="ja-JP" altLang="en-US" b="1" dirty="0">
                      <a:solidFill>
                        <a:schemeClr val="tx1"/>
                      </a:solidFill>
                      <a:latin typeface="MS PGothic" panose="020B0600070205080204" pitchFamily="34" charset="-128"/>
                      <a:ea typeface="MS PGothic" panose="020B0600070205080204" pitchFamily="34" charset="-128"/>
                    </a:rPr>
                    <a:t>動画配信サービスを</a:t>
                  </a:r>
                  <a:r>
                    <a:rPr kumimoji="1" lang="ja-JP" altLang="en-US" b="1">
                      <a:solidFill>
                        <a:schemeClr val="tx1"/>
                      </a:solidFill>
                      <a:latin typeface="MS PGothic" panose="020B0600070205080204" pitchFamily="34" charset="-128"/>
                      <a:ea typeface="MS PGothic" panose="020B0600070205080204" pitchFamily="34" charset="-128"/>
                    </a:rPr>
                    <a:t>利用する。</a:t>
                  </a:r>
                  <a:endParaRPr kumimoji="1" lang="ja-JP" altLang="en-US" b="1" dirty="0">
                    <a:solidFill>
                      <a:schemeClr val="tx1"/>
                    </a:solidFill>
                    <a:latin typeface="MS PGothic" panose="020B0600070205080204" pitchFamily="34" charset="-128"/>
                    <a:ea typeface="MS PGothic" panose="020B0600070205080204" pitchFamily="34" charset="-128"/>
                  </a:endParaRPr>
                </a:p>
              </p:txBody>
            </p:sp>
          </p:grpSp>
          <p:sp>
            <p:nvSpPr>
              <p:cNvPr id="30" name="四角形: 角を丸くする 29">
                <a:extLst>
                  <a:ext uri="{FF2B5EF4-FFF2-40B4-BE49-F238E27FC236}">
                    <a16:creationId xmlns:a16="http://schemas.microsoft.com/office/drawing/2014/main" id="{BE1ECD56-2D3E-522F-363C-43961281F2F2}"/>
                  </a:ext>
                </a:extLst>
              </p:cNvPr>
              <p:cNvSpPr/>
              <p:nvPr/>
            </p:nvSpPr>
            <p:spPr>
              <a:xfrm>
                <a:off x="838200" y="2286878"/>
                <a:ext cx="4998304" cy="452907"/>
              </a:xfrm>
              <a:prstGeom prst="roundRect">
                <a:avLst>
                  <a:gd name="adj" fmla="val 0"/>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rPr>
                  <a:t>商品・サービス</a:t>
                </a:r>
              </a:p>
            </p:txBody>
          </p:sp>
        </p:grpSp>
        <p:sp>
          <p:nvSpPr>
            <p:cNvPr id="35" name="右矢印 31">
              <a:extLst>
                <a:ext uri="{FF2B5EF4-FFF2-40B4-BE49-F238E27FC236}">
                  <a16:creationId xmlns:a16="http://schemas.microsoft.com/office/drawing/2014/main" id="{C34ECF65-6C47-E3FB-E99E-E221D7E98998}"/>
                </a:ext>
              </a:extLst>
            </p:cNvPr>
            <p:cNvSpPr/>
            <p:nvPr/>
          </p:nvSpPr>
          <p:spPr>
            <a:xfrm>
              <a:off x="5900349" y="3001572"/>
              <a:ext cx="389714" cy="396989"/>
            </a:xfrm>
            <a:prstGeom prst="rightArrow">
              <a:avLst>
                <a:gd name="adj1" fmla="val 37683"/>
                <a:gd name="adj2" fmla="val 500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31">
              <a:extLst>
                <a:ext uri="{FF2B5EF4-FFF2-40B4-BE49-F238E27FC236}">
                  <a16:creationId xmlns:a16="http://schemas.microsoft.com/office/drawing/2014/main" id="{7EB31E82-5C1A-D55D-04CB-1E9EE0DA88B5}"/>
                </a:ext>
              </a:extLst>
            </p:cNvPr>
            <p:cNvSpPr/>
            <p:nvPr/>
          </p:nvSpPr>
          <p:spPr>
            <a:xfrm>
              <a:off x="5900349" y="3767031"/>
              <a:ext cx="389714" cy="396989"/>
            </a:xfrm>
            <a:prstGeom prst="rightArrow">
              <a:avLst>
                <a:gd name="adj1" fmla="val 37683"/>
                <a:gd name="adj2" fmla="val 500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1">
              <a:extLst>
                <a:ext uri="{FF2B5EF4-FFF2-40B4-BE49-F238E27FC236}">
                  <a16:creationId xmlns:a16="http://schemas.microsoft.com/office/drawing/2014/main" id="{6B90BA0E-D4B3-35CB-DA8F-2B707E42276D}"/>
                </a:ext>
              </a:extLst>
            </p:cNvPr>
            <p:cNvSpPr/>
            <p:nvPr/>
          </p:nvSpPr>
          <p:spPr>
            <a:xfrm>
              <a:off x="5901143" y="4541791"/>
              <a:ext cx="389714" cy="396989"/>
            </a:xfrm>
            <a:prstGeom prst="rightArrow">
              <a:avLst>
                <a:gd name="adj1" fmla="val 37683"/>
                <a:gd name="adj2" fmla="val 500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1">
              <a:extLst>
                <a:ext uri="{FF2B5EF4-FFF2-40B4-BE49-F238E27FC236}">
                  <a16:creationId xmlns:a16="http://schemas.microsoft.com/office/drawing/2014/main" id="{B234B08A-5914-52E8-CCDF-6B69DB7088A2}"/>
                </a:ext>
              </a:extLst>
            </p:cNvPr>
            <p:cNvSpPr/>
            <p:nvPr/>
          </p:nvSpPr>
          <p:spPr>
            <a:xfrm>
              <a:off x="5900349" y="5324188"/>
              <a:ext cx="389714" cy="396989"/>
            </a:xfrm>
            <a:prstGeom prst="rightArrow">
              <a:avLst>
                <a:gd name="adj1" fmla="val 37683"/>
                <a:gd name="adj2" fmla="val 500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08308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EFA17-FEDB-E52C-D5EB-15210333635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FA0D77B-439A-12BD-AB77-868320C1DF03}"/>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利用動機を考える</a:t>
            </a:r>
            <a:endParaRPr kumimoji="1" lang="ja-JP" altLang="en-US" dirty="0"/>
          </a:p>
        </p:txBody>
      </p:sp>
      <p:sp>
        <p:nvSpPr>
          <p:cNvPr id="7" name="テキスト ボックス 6">
            <a:extLst>
              <a:ext uri="{FF2B5EF4-FFF2-40B4-BE49-F238E27FC236}">
                <a16:creationId xmlns:a16="http://schemas.microsoft.com/office/drawing/2014/main" id="{CB683B75-5883-F7FB-6E48-D39B360F230F}"/>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商品・サービスを利用する顧客</a:t>
            </a:r>
            <a:r>
              <a:rPr lang="en-US" altLang="ja-JP" sz="2800" b="1" dirty="0">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ターゲット</a:t>
            </a:r>
            <a:r>
              <a:rPr lang="en-US" altLang="ja-JP" sz="2800" b="1" dirty="0">
                <a:latin typeface="MS PGothic" panose="020B0600070205080204" pitchFamily="34" charset="-128"/>
                <a:ea typeface="MS PGothic" panose="020B0600070205080204" pitchFamily="34" charset="-128"/>
              </a:rPr>
              <a:t>)</a:t>
            </a:r>
            <a:r>
              <a:rPr lang="ja-JP" altLang="en-US" sz="2800" b="1">
                <a:latin typeface="MS PGothic" panose="020B0600070205080204" pitchFamily="34" charset="-128"/>
                <a:ea typeface="MS PGothic" panose="020B0600070205080204" pitchFamily="34" charset="-128"/>
              </a:rPr>
              <a:t>の利用動機を考える。</a:t>
            </a:r>
            <a:endParaRPr lang="ja-JP" altLang="en-US" sz="2800" b="1" dirty="0">
              <a:latin typeface="MS PGothic" panose="020B0600070205080204" pitchFamily="34" charset="-128"/>
              <a:ea typeface="MS PGothic" panose="020B0600070205080204" pitchFamily="34" charset="-128"/>
            </a:endParaRPr>
          </a:p>
        </p:txBody>
      </p:sp>
      <p:sp>
        <p:nvSpPr>
          <p:cNvPr id="4" name="正方形/長方形 3">
            <a:extLst>
              <a:ext uri="{FF2B5EF4-FFF2-40B4-BE49-F238E27FC236}">
                <a16:creationId xmlns:a16="http://schemas.microsoft.com/office/drawing/2014/main" id="{44249E85-6375-B26F-1BFD-C4C1FC37D505}"/>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OP03-①-2</a:t>
            </a:r>
          </a:p>
        </p:txBody>
      </p:sp>
      <p:sp>
        <p:nvSpPr>
          <p:cNvPr id="6" name="テキスト ボックス 5">
            <a:extLst>
              <a:ext uri="{FF2B5EF4-FFF2-40B4-BE49-F238E27FC236}">
                <a16:creationId xmlns:a16="http://schemas.microsoft.com/office/drawing/2014/main" id="{40E612C2-3F4C-E05A-5153-07A443C60B10}"/>
              </a:ext>
            </a:extLst>
          </p:cNvPr>
          <p:cNvSpPr txBox="1"/>
          <p:nvPr/>
        </p:nvSpPr>
        <p:spPr>
          <a:xfrm>
            <a:off x="10761784" y="457575"/>
            <a:ext cx="945992" cy="381000"/>
          </a:xfrm>
          <a:prstGeom prst="rect">
            <a:avLst/>
          </a:prstGeom>
          <a:solidFill>
            <a:schemeClr val="bg1"/>
          </a:solidFill>
          <a:ln w="28575">
            <a:noFill/>
          </a:ln>
        </p:spPr>
        <p:txBody>
          <a:bodyPr wrap="square" anchor="ctr" anchorCtr="0">
            <a:noAutofit/>
          </a:bodyPr>
          <a:lstStyle/>
          <a:p>
            <a:pPr algn="ctr"/>
            <a:r>
              <a:rPr kumimoji="1" lang="ja-JP" altLang="en-US" sz="1600" b="1" dirty="0">
                <a:solidFill>
                  <a:schemeClr val="tx1"/>
                </a:solidFill>
                <a:latin typeface="MS PGothic" panose="020B0600070205080204" pitchFamily="34" charset="-128"/>
                <a:ea typeface="MS PGothic" panose="020B0600070205080204" pitchFamily="34" charset="-128"/>
              </a:rPr>
              <a:t>記入例</a:t>
            </a:r>
          </a:p>
        </p:txBody>
      </p:sp>
      <p:sp>
        <p:nvSpPr>
          <p:cNvPr id="8" name="正方形/長方形 7">
            <a:extLst>
              <a:ext uri="{FF2B5EF4-FFF2-40B4-BE49-F238E27FC236}">
                <a16:creationId xmlns:a16="http://schemas.microsoft.com/office/drawing/2014/main" id="{5D0FEBCE-7FA7-A8F4-C321-59772E8020BF}"/>
              </a:ext>
            </a:extLst>
          </p:cNvPr>
          <p:cNvSpPr/>
          <p:nvPr/>
        </p:nvSpPr>
        <p:spPr>
          <a:xfrm>
            <a:off x="838200" y="2372870"/>
            <a:ext cx="4998304" cy="3276000"/>
          </a:xfrm>
          <a:prstGeom prst="rect">
            <a:avLst/>
          </a:prstGeom>
          <a:solidFill>
            <a:schemeClr val="bg1"/>
          </a:solidFill>
          <a:ln>
            <a:solidFill>
              <a:schemeClr val="bg1">
                <a:lumMod val="6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600"/>
              </a:spcAft>
            </a:pPr>
            <a:r>
              <a:rPr kumimoji="1" lang="ja-JP" altLang="en-US" b="1" dirty="0">
                <a:solidFill>
                  <a:schemeClr val="tx1"/>
                </a:solidFill>
                <a:latin typeface="MS PGothic" panose="020B0600070205080204" pitchFamily="34" charset="-128"/>
                <a:ea typeface="MS PGothic" panose="020B0600070205080204" pitchFamily="34" charset="-128"/>
              </a:rPr>
              <a:t>①</a:t>
            </a:r>
            <a:r>
              <a:rPr kumimoji="1" lang="en-US" altLang="ja-JP" b="1" dirty="0">
                <a:solidFill>
                  <a:schemeClr val="tx1"/>
                </a:solidFill>
                <a:latin typeface="MS PGothic" panose="020B0600070205080204" pitchFamily="34" charset="-128"/>
                <a:ea typeface="MS PGothic" panose="020B0600070205080204" pitchFamily="34" charset="-128"/>
              </a:rPr>
              <a:t> </a:t>
            </a:r>
            <a:r>
              <a:rPr kumimoji="1" lang="ja-JP" altLang="en-US" b="1" dirty="0">
                <a:solidFill>
                  <a:schemeClr val="tx1"/>
                </a:solidFill>
                <a:latin typeface="MS PGothic" panose="020B0600070205080204" pitchFamily="34" charset="-128"/>
                <a:ea typeface="MS PGothic" panose="020B0600070205080204" pitchFamily="34" charset="-128"/>
              </a:rPr>
              <a:t>好きな映画やドラマを手軽に見たい。</a:t>
            </a:r>
          </a:p>
          <a:p>
            <a:pPr marL="90488">
              <a:spcAft>
                <a:spcPts val="600"/>
              </a:spcAft>
            </a:pPr>
            <a:r>
              <a:rPr kumimoji="1" lang="ja-JP" altLang="en-US" b="1" dirty="0">
                <a:solidFill>
                  <a:schemeClr val="tx1"/>
                </a:solidFill>
                <a:latin typeface="MS PGothic" panose="020B0600070205080204" pitchFamily="34" charset="-128"/>
                <a:ea typeface="MS PGothic" panose="020B0600070205080204" pitchFamily="34" charset="-128"/>
              </a:rPr>
              <a:t>②</a:t>
            </a:r>
            <a:r>
              <a:rPr kumimoji="1" lang="en-US" altLang="ja-JP" b="1" dirty="0">
                <a:solidFill>
                  <a:schemeClr val="tx1"/>
                </a:solidFill>
                <a:latin typeface="MS PGothic" panose="020B0600070205080204" pitchFamily="34" charset="-128"/>
                <a:ea typeface="MS PGothic" panose="020B0600070205080204" pitchFamily="34" charset="-128"/>
              </a:rPr>
              <a:t> </a:t>
            </a:r>
            <a:r>
              <a:rPr kumimoji="1" lang="ja-JP" altLang="en-US" b="1" dirty="0">
                <a:solidFill>
                  <a:schemeClr val="tx1"/>
                </a:solidFill>
                <a:latin typeface="MS PGothic" panose="020B0600070205080204" pitchFamily="34" charset="-128"/>
                <a:ea typeface="MS PGothic" panose="020B0600070205080204" pitchFamily="34" charset="-128"/>
              </a:rPr>
              <a:t>広告なしで快適に視聴したい。</a:t>
            </a:r>
          </a:p>
          <a:p>
            <a:pPr marL="90488">
              <a:spcAft>
                <a:spcPts val="600"/>
              </a:spcAft>
            </a:pPr>
            <a:r>
              <a:rPr kumimoji="1" lang="ja-JP" altLang="en-US" b="1" dirty="0">
                <a:solidFill>
                  <a:schemeClr val="tx1"/>
                </a:solidFill>
                <a:latin typeface="MS PGothic" panose="020B0600070205080204" pitchFamily="34" charset="-128"/>
                <a:ea typeface="MS PGothic" panose="020B0600070205080204" pitchFamily="34" charset="-128"/>
              </a:rPr>
              <a:t>③</a:t>
            </a:r>
            <a:r>
              <a:rPr kumimoji="1" lang="en-US" altLang="ja-JP" b="1" dirty="0">
                <a:solidFill>
                  <a:schemeClr val="tx1"/>
                </a:solidFill>
                <a:latin typeface="MS PGothic" panose="020B0600070205080204" pitchFamily="34" charset="-128"/>
                <a:ea typeface="MS PGothic" panose="020B0600070205080204" pitchFamily="34" charset="-128"/>
              </a:rPr>
              <a:t> </a:t>
            </a:r>
            <a:r>
              <a:rPr kumimoji="1" lang="ja-JP" altLang="en-US" b="1" dirty="0">
                <a:solidFill>
                  <a:schemeClr val="tx1"/>
                </a:solidFill>
                <a:latin typeface="MS PGothic" panose="020B0600070205080204" pitchFamily="34" charset="-128"/>
                <a:ea typeface="MS PGothic" panose="020B0600070205080204" pitchFamily="34" charset="-128"/>
              </a:rPr>
              <a:t>外出先でもコンテンツを楽しみたい。</a:t>
            </a:r>
          </a:p>
          <a:p>
            <a:pPr marL="90488">
              <a:spcAft>
                <a:spcPts val="600"/>
              </a:spcAft>
            </a:pPr>
            <a:r>
              <a:rPr kumimoji="1" lang="ja-JP" altLang="en-US" b="1" dirty="0">
                <a:solidFill>
                  <a:schemeClr val="tx1"/>
                </a:solidFill>
                <a:latin typeface="MS PGothic" panose="020B0600070205080204" pitchFamily="34" charset="-128"/>
                <a:ea typeface="MS PGothic" panose="020B0600070205080204" pitchFamily="34" charset="-128"/>
              </a:rPr>
              <a:t>④</a:t>
            </a:r>
            <a:r>
              <a:rPr kumimoji="1" lang="en-US" altLang="ja-JP" b="1" dirty="0">
                <a:solidFill>
                  <a:schemeClr val="tx1"/>
                </a:solidFill>
                <a:latin typeface="MS PGothic" panose="020B0600070205080204" pitchFamily="34" charset="-128"/>
                <a:ea typeface="MS PGothic" panose="020B0600070205080204" pitchFamily="34" charset="-128"/>
              </a:rPr>
              <a:t> </a:t>
            </a:r>
            <a:r>
              <a:rPr kumimoji="1" lang="ja-JP" altLang="en-US" b="1" dirty="0">
                <a:solidFill>
                  <a:schemeClr val="tx1"/>
                </a:solidFill>
                <a:latin typeface="MS PGothic" panose="020B0600070205080204" pitchFamily="34" charset="-128"/>
                <a:ea typeface="MS PGothic" panose="020B0600070205080204" pitchFamily="34" charset="-128"/>
              </a:rPr>
              <a:t>いつでも好きな時間に視聴したい。</a:t>
            </a:r>
          </a:p>
          <a:p>
            <a:pPr marL="90488">
              <a:spcAft>
                <a:spcPts val="600"/>
              </a:spcAft>
            </a:pPr>
            <a:r>
              <a:rPr kumimoji="1" lang="ja-JP" altLang="en-US" b="1" dirty="0">
                <a:solidFill>
                  <a:schemeClr val="tx1"/>
                </a:solidFill>
                <a:latin typeface="MS PGothic" panose="020B0600070205080204" pitchFamily="34" charset="-128"/>
                <a:ea typeface="MS PGothic" panose="020B0600070205080204" pitchFamily="34" charset="-128"/>
              </a:rPr>
              <a:t>⑤</a:t>
            </a:r>
            <a:r>
              <a:rPr kumimoji="1" lang="en-US" altLang="ja-JP" b="1" dirty="0">
                <a:solidFill>
                  <a:schemeClr val="tx1"/>
                </a:solidFill>
                <a:latin typeface="MS PGothic" panose="020B0600070205080204" pitchFamily="34" charset="-128"/>
                <a:ea typeface="MS PGothic" panose="020B0600070205080204" pitchFamily="34" charset="-128"/>
              </a:rPr>
              <a:t> </a:t>
            </a:r>
            <a:r>
              <a:rPr kumimoji="1" lang="ja-JP" altLang="en-US" b="1" dirty="0">
                <a:solidFill>
                  <a:schemeClr val="tx1"/>
                </a:solidFill>
                <a:latin typeface="MS PGothic" panose="020B0600070205080204" pitchFamily="34" charset="-128"/>
                <a:ea typeface="MS PGothic" panose="020B0600070205080204" pitchFamily="34" charset="-128"/>
              </a:rPr>
              <a:t>最新作をすぐにチェックしたい。</a:t>
            </a:r>
          </a:p>
          <a:p>
            <a:pPr marL="90488">
              <a:spcAft>
                <a:spcPts val="600"/>
              </a:spcAft>
            </a:pPr>
            <a:r>
              <a:rPr kumimoji="1" lang="ja-JP" altLang="en-US" b="1" dirty="0">
                <a:solidFill>
                  <a:schemeClr val="tx1"/>
                </a:solidFill>
                <a:latin typeface="MS PGothic" panose="020B0600070205080204" pitchFamily="34" charset="-128"/>
                <a:ea typeface="MS PGothic" panose="020B0600070205080204" pitchFamily="34" charset="-128"/>
              </a:rPr>
              <a:t>⑥</a:t>
            </a:r>
            <a:r>
              <a:rPr kumimoji="1" lang="en-US" altLang="ja-JP" b="1" dirty="0">
                <a:solidFill>
                  <a:schemeClr val="tx1"/>
                </a:solidFill>
                <a:latin typeface="MS PGothic" panose="020B0600070205080204" pitchFamily="34" charset="-128"/>
                <a:ea typeface="MS PGothic" panose="020B0600070205080204" pitchFamily="34" charset="-128"/>
              </a:rPr>
              <a:t> </a:t>
            </a:r>
            <a:r>
              <a:rPr kumimoji="1" lang="ja-JP" altLang="en-US" b="1" dirty="0">
                <a:solidFill>
                  <a:schemeClr val="tx1"/>
                </a:solidFill>
                <a:latin typeface="MS PGothic" panose="020B0600070205080204" pitchFamily="34" charset="-128"/>
                <a:ea typeface="MS PGothic" panose="020B0600070205080204" pitchFamily="34" charset="-128"/>
              </a:rPr>
              <a:t>豊富なバラエティのコンテンツを楽しみたい。</a:t>
            </a:r>
          </a:p>
          <a:p>
            <a:pPr marL="90488">
              <a:spcAft>
                <a:spcPts val="600"/>
              </a:spcAft>
            </a:pPr>
            <a:r>
              <a:rPr kumimoji="1" lang="ja-JP" altLang="en-US" b="1" dirty="0">
                <a:solidFill>
                  <a:schemeClr val="tx1"/>
                </a:solidFill>
                <a:latin typeface="MS PGothic" panose="020B0600070205080204" pitchFamily="34" charset="-128"/>
                <a:ea typeface="MS PGothic" panose="020B0600070205080204" pitchFamily="34" charset="-128"/>
              </a:rPr>
              <a:t>⑦</a:t>
            </a:r>
            <a:r>
              <a:rPr kumimoji="1" lang="en-US" altLang="ja-JP" b="1" dirty="0">
                <a:solidFill>
                  <a:schemeClr val="tx1"/>
                </a:solidFill>
                <a:latin typeface="MS PGothic" panose="020B0600070205080204" pitchFamily="34" charset="-128"/>
                <a:ea typeface="MS PGothic" panose="020B0600070205080204" pitchFamily="34" charset="-128"/>
              </a:rPr>
              <a:t> </a:t>
            </a:r>
            <a:r>
              <a:rPr kumimoji="1" lang="ja-JP" altLang="en-US" b="1" dirty="0">
                <a:solidFill>
                  <a:schemeClr val="tx1"/>
                </a:solidFill>
                <a:latin typeface="MS PGothic" panose="020B0600070205080204" pitchFamily="34" charset="-128"/>
                <a:ea typeface="MS PGothic" panose="020B0600070205080204" pitchFamily="34" charset="-128"/>
              </a:rPr>
              <a:t>料金が定額でお得に利用したい。</a:t>
            </a:r>
          </a:p>
          <a:p>
            <a:pPr marL="90488">
              <a:spcAft>
                <a:spcPts val="600"/>
              </a:spcAft>
            </a:pPr>
            <a:r>
              <a:rPr kumimoji="1" lang="ja-JP" altLang="en-US" b="1" dirty="0">
                <a:solidFill>
                  <a:schemeClr val="tx1"/>
                </a:solidFill>
                <a:latin typeface="MS PGothic" panose="020B0600070205080204" pitchFamily="34" charset="-128"/>
                <a:ea typeface="MS PGothic" panose="020B0600070205080204" pitchFamily="34" charset="-128"/>
              </a:rPr>
              <a:t>⑧</a:t>
            </a:r>
            <a:r>
              <a:rPr kumimoji="1" lang="en-US" altLang="ja-JP" b="1" dirty="0">
                <a:solidFill>
                  <a:schemeClr val="tx1"/>
                </a:solidFill>
                <a:latin typeface="MS PGothic" panose="020B0600070205080204" pitchFamily="34" charset="-128"/>
                <a:ea typeface="MS PGothic" panose="020B0600070205080204" pitchFamily="34" charset="-128"/>
              </a:rPr>
              <a:t> </a:t>
            </a:r>
            <a:r>
              <a:rPr kumimoji="1" lang="ja-JP" altLang="en-US" b="1" dirty="0">
                <a:solidFill>
                  <a:schemeClr val="tx1"/>
                </a:solidFill>
                <a:latin typeface="MS PGothic" panose="020B0600070205080204" pitchFamily="34" charset="-128"/>
                <a:ea typeface="MS PGothic" panose="020B0600070205080204" pitchFamily="34" charset="-128"/>
              </a:rPr>
              <a:t>気になる作品をまとめて一気に見たい。</a:t>
            </a:r>
          </a:p>
        </p:txBody>
      </p:sp>
      <p:sp>
        <p:nvSpPr>
          <p:cNvPr id="9" name="四角形: 角を丸くする 8">
            <a:extLst>
              <a:ext uri="{FF2B5EF4-FFF2-40B4-BE49-F238E27FC236}">
                <a16:creationId xmlns:a16="http://schemas.microsoft.com/office/drawing/2014/main" id="{F94EE829-147A-07E2-542F-CE9D914463A5}"/>
              </a:ext>
            </a:extLst>
          </p:cNvPr>
          <p:cNvSpPr/>
          <p:nvPr/>
        </p:nvSpPr>
        <p:spPr>
          <a:xfrm>
            <a:off x="838200" y="1801196"/>
            <a:ext cx="4998304" cy="452907"/>
          </a:xfrm>
          <a:prstGeom prst="roundRect">
            <a:avLst>
              <a:gd name="adj" fmla="val 0"/>
            </a:avLst>
          </a:prstGeom>
          <a:solidFill>
            <a:srgbClr val="E94520"/>
          </a:solidFill>
          <a:ln w="19050">
            <a:solidFill>
              <a:srgbClr val="E94520"/>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bg1"/>
                </a:solidFill>
              </a:rPr>
              <a:t>利用動機</a:t>
            </a:r>
          </a:p>
        </p:txBody>
      </p:sp>
      <p:sp>
        <p:nvSpPr>
          <p:cNvPr id="10" name="正方形/長方形 9">
            <a:extLst>
              <a:ext uri="{FF2B5EF4-FFF2-40B4-BE49-F238E27FC236}">
                <a16:creationId xmlns:a16="http://schemas.microsoft.com/office/drawing/2014/main" id="{DA3481DB-1228-5F06-898A-546C018DBD14}"/>
              </a:ext>
            </a:extLst>
          </p:cNvPr>
          <p:cNvSpPr/>
          <p:nvPr/>
        </p:nvSpPr>
        <p:spPr>
          <a:xfrm>
            <a:off x="6353909" y="2372871"/>
            <a:ext cx="4998304" cy="3276000"/>
          </a:xfrm>
          <a:prstGeom prst="rect">
            <a:avLst/>
          </a:prstGeom>
          <a:solidFill>
            <a:schemeClr val="bg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r>
              <a:rPr kumimoji="1" lang="ja-JP" altLang="en-US" sz="3200" b="1" dirty="0">
                <a:solidFill>
                  <a:schemeClr val="tx1"/>
                </a:solidFill>
                <a:latin typeface="MS PGothic" panose="020B0600070205080204" pitchFamily="34" charset="-128"/>
                <a:ea typeface="MS PGothic" panose="020B0600070205080204" pitchFamily="34" charset="-128"/>
              </a:rPr>
              <a:t>動画配信サービス</a:t>
            </a:r>
          </a:p>
        </p:txBody>
      </p:sp>
      <p:sp>
        <p:nvSpPr>
          <p:cNvPr id="11" name="四角形: 角を丸くする 10">
            <a:extLst>
              <a:ext uri="{FF2B5EF4-FFF2-40B4-BE49-F238E27FC236}">
                <a16:creationId xmlns:a16="http://schemas.microsoft.com/office/drawing/2014/main" id="{147C466D-72A1-5DBF-AAAF-5BD824E8501D}"/>
              </a:ext>
            </a:extLst>
          </p:cNvPr>
          <p:cNvSpPr/>
          <p:nvPr/>
        </p:nvSpPr>
        <p:spPr>
          <a:xfrm>
            <a:off x="6353909" y="1801196"/>
            <a:ext cx="4998304" cy="452907"/>
          </a:xfrm>
          <a:prstGeom prst="roundRect">
            <a:avLst>
              <a:gd name="adj" fmla="val 0"/>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rPr>
              <a:t>商品・サービス</a:t>
            </a:r>
          </a:p>
        </p:txBody>
      </p:sp>
      <p:sp>
        <p:nvSpPr>
          <p:cNvPr id="12" name="右矢印 31">
            <a:extLst>
              <a:ext uri="{FF2B5EF4-FFF2-40B4-BE49-F238E27FC236}">
                <a16:creationId xmlns:a16="http://schemas.microsoft.com/office/drawing/2014/main" id="{BC0F1607-1C3E-C3AF-8C00-CF0636BA82E0}"/>
              </a:ext>
            </a:extLst>
          </p:cNvPr>
          <p:cNvSpPr/>
          <p:nvPr/>
        </p:nvSpPr>
        <p:spPr>
          <a:xfrm>
            <a:off x="5900349" y="3793663"/>
            <a:ext cx="389714" cy="396989"/>
          </a:xfrm>
          <a:prstGeom prst="rightArrow">
            <a:avLst>
              <a:gd name="adj1" fmla="val 37683"/>
              <a:gd name="adj2" fmla="val 500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2768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F14A8-4943-C827-EF19-A293195317AE}"/>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2183082-E80A-47C0-F119-7B3183182F28}"/>
              </a:ext>
            </a:extLst>
          </p:cNvPr>
          <p:cNvSpPr/>
          <p:nvPr/>
        </p:nvSpPr>
        <p:spPr>
          <a:xfrm>
            <a:off x="619433" y="2217682"/>
            <a:ext cx="10953134" cy="3741683"/>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 name="タイトル 1">
            <a:extLst>
              <a:ext uri="{FF2B5EF4-FFF2-40B4-BE49-F238E27FC236}">
                <a16:creationId xmlns:a16="http://schemas.microsoft.com/office/drawing/2014/main" id="{35F70D8E-57F0-F650-905E-12899E28BF1E}"/>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商品・サービスにどんなメリット</a:t>
            </a:r>
            <a:r>
              <a:rPr lang="ja-JP" altLang="en-US">
                <a:effectLst/>
                <a:latin typeface="MS PGothic" panose="020B0600070205080204" pitchFamily="34" charset="-128"/>
                <a:ea typeface="MS PGothic" panose="020B0600070205080204" pitchFamily="34" charset="-128"/>
              </a:rPr>
              <a:t>を感じるかを考える</a:t>
            </a:r>
            <a:r>
              <a:rPr lang="ja-JP" altLang="en-US" dirty="0">
                <a:effectLst/>
                <a:latin typeface="MS PGothic" panose="020B0600070205080204" pitchFamily="34" charset="-128"/>
                <a:ea typeface="MS PGothic" panose="020B0600070205080204" pitchFamily="34" charset="-128"/>
              </a:rPr>
              <a:t>（５</a:t>
            </a:r>
            <a:r>
              <a:rPr lang="en-US" altLang="ja-JP" dirty="0">
                <a:effectLst/>
                <a:latin typeface="MS PGothic" panose="020B0600070205080204" pitchFamily="34" charset="-128"/>
                <a:ea typeface="MS PGothic" panose="020B0600070205080204" pitchFamily="34" charset="-128"/>
              </a:rPr>
              <a:t>W</a:t>
            </a:r>
            <a:r>
              <a:rPr lang="ja-JP" altLang="en-US" dirty="0">
                <a:effectLst/>
                <a:latin typeface="MS PGothic" panose="020B0600070205080204" pitchFamily="34" charset="-128"/>
                <a:ea typeface="MS PGothic" panose="020B0600070205080204" pitchFamily="34" charset="-128"/>
              </a:rPr>
              <a:t>２</a:t>
            </a:r>
            <a:r>
              <a:rPr lang="en-US" altLang="ja-JP" dirty="0">
                <a:effectLst/>
                <a:latin typeface="MS PGothic" panose="020B0600070205080204" pitchFamily="34" charset="-128"/>
                <a:ea typeface="MS PGothic" panose="020B0600070205080204" pitchFamily="34" charset="-128"/>
              </a:rPr>
              <a:t>H</a:t>
            </a:r>
            <a:r>
              <a:rPr lang="ja-JP" altLang="en-US" dirty="0">
                <a:effectLst/>
                <a:latin typeface="MS PGothic" panose="020B0600070205080204" pitchFamily="34" charset="-128"/>
                <a:ea typeface="MS PGothic" panose="020B0600070205080204" pitchFamily="34" charset="-128"/>
              </a:rPr>
              <a:t>）</a:t>
            </a:r>
            <a:endParaRPr kumimoji="1" lang="ja-JP" altLang="en-US" dirty="0"/>
          </a:p>
        </p:txBody>
      </p:sp>
      <p:sp>
        <p:nvSpPr>
          <p:cNvPr id="7" name="テキスト ボックス 6">
            <a:extLst>
              <a:ext uri="{FF2B5EF4-FFF2-40B4-BE49-F238E27FC236}">
                <a16:creationId xmlns:a16="http://schemas.microsoft.com/office/drawing/2014/main" id="{756DF25D-4951-1A03-C84F-D4216D2618E6}"/>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誰が、何を、いつ、どこで、なぜ、どうやって、いくらで、を考えることで</a:t>
            </a:r>
          </a:p>
          <a:p>
            <a:pPr algn="ctr"/>
            <a:r>
              <a:rPr lang="ja-JP" altLang="en-US" sz="2800" b="1" dirty="0">
                <a:latin typeface="MS PGothic" panose="020B0600070205080204" pitchFamily="34" charset="-128"/>
                <a:ea typeface="MS PGothic" panose="020B0600070205080204" pitchFamily="34" charset="-128"/>
              </a:rPr>
              <a:t>顧客のメリットを検討します。</a:t>
            </a:r>
          </a:p>
        </p:txBody>
      </p:sp>
      <p:sp>
        <p:nvSpPr>
          <p:cNvPr id="10" name="正方形/長方形 9">
            <a:extLst>
              <a:ext uri="{FF2B5EF4-FFF2-40B4-BE49-F238E27FC236}">
                <a16:creationId xmlns:a16="http://schemas.microsoft.com/office/drawing/2014/main" id="{758F2A8A-F6E8-E6EC-E170-A74A6719D597}"/>
              </a:ext>
            </a:extLst>
          </p:cNvPr>
          <p:cNvSpPr/>
          <p:nvPr/>
        </p:nvSpPr>
        <p:spPr>
          <a:xfrm>
            <a:off x="678425" y="2276675"/>
            <a:ext cx="5437246" cy="37416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Who</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誰が）</a:t>
            </a:r>
            <a:r>
              <a:rPr kumimoji="1" lang="ja-JP" altLang="en-US"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 この商品・サービスを使うのは誰か？</a:t>
            </a:r>
            <a:endParaRPr kumimoji="1" lang="en-US" altLang="ja-JP"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大学生やビジネスパーソンがターゲットで、</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忙しい日常の中</a:t>
            </a:r>
            <a:r>
              <a:rPr kumimoji="1" lang="ja-JP" altLang="en-US" sz="15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でスマホを</a:t>
            </a:r>
            <a:r>
              <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よく使う人。</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endParaRPr kumimoji="1" lang="en-US" altLang="ja-JP" sz="9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What</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何を）</a:t>
            </a:r>
            <a:r>
              <a:rPr kumimoji="1" lang="ja-JP" altLang="en-US"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 どのようなメリットを提供できるか？</a:t>
            </a:r>
            <a:endParaRPr kumimoji="1" lang="en-US" altLang="ja-JP"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endParaRPr lang="en-US" altLang="ja-JP" sz="300" b="1" dirty="0">
              <a:solidFill>
                <a:prstClr val="black"/>
              </a:solidFill>
              <a:latin typeface="MS PGothic" panose="020B0600070205080204" pitchFamily="34" charset="-128"/>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5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スマホが</a:t>
            </a:r>
            <a:r>
              <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急速充電できる充電器。</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endParaRPr kumimoji="1" lang="ja-JP" altLang="en-US" sz="9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When</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いつ）</a:t>
            </a:r>
            <a:r>
              <a:rPr kumimoji="1" lang="ja-JP" altLang="en-US"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 いつこの商品・サービスが役立つか？</a:t>
            </a:r>
            <a:endParaRPr kumimoji="1" lang="en-US" altLang="ja-JP"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endParaRPr lang="en-US" altLang="ja-JP" sz="300" b="1" dirty="0">
              <a:solidFill>
                <a:prstClr val="black"/>
              </a:solidFill>
              <a:latin typeface="MS PGothic" panose="020B0600070205080204" pitchFamily="34" charset="-128"/>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長時間の外出時や、カフェや図書館など</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充電設備</a:t>
            </a:r>
            <a:r>
              <a:rPr kumimoji="1" lang="ja-JP" altLang="en-US" sz="15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がない</a:t>
            </a:r>
            <a:r>
              <a:rPr lang="ja-JP" altLang="en-US" sz="1500" b="1">
                <a:solidFill>
                  <a:prstClr val="black"/>
                </a:solidFill>
                <a:latin typeface="MS PGothic" panose="020B0600070205080204" pitchFamily="34" charset="-128"/>
                <a:ea typeface="MS PGothic" panose="020B0600070205080204" pitchFamily="34" charset="-128"/>
              </a:rPr>
              <a:t>時</a:t>
            </a:r>
            <a:r>
              <a:rPr kumimoji="1" lang="ja-JP" altLang="en-US" sz="15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endPar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endParaRPr kumimoji="1" lang="en-US" altLang="ja-JP" sz="9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Where</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どこで） </a:t>
            </a:r>
            <a:r>
              <a:rPr kumimoji="1" lang="ja-JP" altLang="en-US"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どこで商品・サービスが利用されるか？</a:t>
            </a:r>
            <a:endParaRPr lang="en-US" altLang="ja-JP" sz="1400" b="1" dirty="0">
              <a:solidFill>
                <a:srgbClr val="E94520"/>
              </a:solidFill>
              <a:latin typeface="MS PGothic" panose="020B0600070205080204" pitchFamily="34" charset="-128"/>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endParaRPr kumimoji="1" lang="en-US" altLang="ja-JP" sz="3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通学・通勤中、外出先、旅行中など、コンセントがない場所</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でも使用可能。</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11" name="正方形/長方形 10">
            <a:extLst>
              <a:ext uri="{FF2B5EF4-FFF2-40B4-BE49-F238E27FC236}">
                <a16:creationId xmlns:a16="http://schemas.microsoft.com/office/drawing/2014/main" id="{ED1AEFFF-7B94-C40C-5FAA-7F16B3D8B117}"/>
              </a:ext>
            </a:extLst>
          </p:cNvPr>
          <p:cNvSpPr/>
          <p:nvPr/>
        </p:nvSpPr>
        <p:spPr>
          <a:xfrm>
            <a:off x="6174662" y="2276675"/>
            <a:ext cx="5338914" cy="37416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Why</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なぜ）</a:t>
            </a:r>
            <a:r>
              <a:rPr lang="ja-JP" altLang="en-US" sz="1400" b="1" dirty="0">
                <a:solidFill>
                  <a:srgbClr val="E94520"/>
                </a:solidFill>
                <a:latin typeface="MS PGothic" panose="020B0600070205080204" pitchFamily="34" charset="-128"/>
                <a:ea typeface="MS PGothic" panose="020B0600070205080204" pitchFamily="34" charset="-128"/>
              </a:rPr>
              <a:t> </a:t>
            </a:r>
            <a:r>
              <a:rPr kumimoji="1" lang="ja-JP" altLang="en-US"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→なぜその商品・サービスを選ぶのか？</a:t>
            </a:r>
            <a:endParaRPr kumimoji="1" lang="en-US" altLang="ja-JP"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他の充電器より軽くて持ち運びしやすく、</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デザインもおしゃれだから。</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endParaRPr kumimoji="1" lang="en-US" altLang="ja-JP" sz="9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en-US"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How</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（どうやって） </a:t>
            </a:r>
            <a:r>
              <a:rPr kumimoji="1" lang="ja-JP" altLang="en-US"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→どう商品・サービスを利用するか？</a:t>
            </a:r>
            <a:endParaRPr kumimoji="1" lang="en-US" altLang="ja-JP" sz="15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endParaRPr lang="en-US" altLang="ja-JP" sz="300" b="1" dirty="0">
              <a:solidFill>
                <a:prstClr val="black"/>
              </a:solidFill>
              <a:latin typeface="MS PGothic" panose="020B0600070205080204" pitchFamily="34" charset="-128"/>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スマホに簡単に接続でき、使いやすく直感的に操作できる。</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endParaRPr kumimoji="1" lang="ja-JP" altLang="en-US" sz="9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How much</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いくらで） </a:t>
            </a:r>
            <a:r>
              <a:rPr kumimoji="1" lang="ja-JP" altLang="en-US" sz="14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→コストパフォーマンスは？</a:t>
            </a:r>
            <a:endParaRPr kumimoji="1" lang="en-US" altLang="ja-JP" sz="15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endParaRPr lang="en-US" altLang="ja-JP" sz="300" b="1" dirty="0">
              <a:solidFill>
                <a:prstClr val="black"/>
              </a:solidFill>
              <a:latin typeface="MS PGothic" panose="020B0600070205080204" pitchFamily="34" charset="-128"/>
              <a:ea typeface="MS PGothic" panose="020B0600070205080204" pitchFamily="34" charset="-128"/>
            </a:endParaRPr>
          </a:p>
          <a:p>
            <a:pPr>
              <a:tabLst>
                <a:tab pos="444500" algn="l"/>
              </a:tabLst>
              <a:defRPr/>
            </a:pPr>
            <a:r>
              <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手頃な価格で、長期間</a:t>
            </a:r>
            <a:r>
              <a:rPr kumimoji="1" lang="ja-JP" altLang="en-US" sz="15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使えるのでコストパフォーマンスが</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a:tabLst>
                <a:tab pos="444500" algn="l"/>
              </a:tabLst>
              <a:defRPr/>
            </a:pPr>
            <a:r>
              <a:rPr lang="ja-JP" altLang="en-US" sz="1500" b="1">
                <a:solidFill>
                  <a:prstClr val="black"/>
                </a:solidFill>
                <a:latin typeface="MS PGothic" panose="020B0600070205080204" pitchFamily="34" charset="-128"/>
                <a:ea typeface="MS PGothic" panose="020B0600070205080204" pitchFamily="34" charset="-128"/>
              </a:rPr>
              <a:t>　　</a:t>
            </a:r>
            <a:r>
              <a:rPr kumimoji="1" lang="ja-JP" altLang="en-US" sz="15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よい</a:t>
            </a:r>
            <a:r>
              <a:rPr kumimoji="1" lang="ja-JP" altLang="en-US"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cxnSp>
        <p:nvCxnSpPr>
          <p:cNvPr id="14" name="直線コネクタ 13">
            <a:extLst>
              <a:ext uri="{FF2B5EF4-FFF2-40B4-BE49-F238E27FC236}">
                <a16:creationId xmlns:a16="http://schemas.microsoft.com/office/drawing/2014/main" id="{F035850F-73B2-BD00-728A-AF85D73E3403}"/>
              </a:ext>
            </a:extLst>
          </p:cNvPr>
          <p:cNvCxnSpPr/>
          <p:nvPr/>
        </p:nvCxnSpPr>
        <p:spPr>
          <a:xfrm>
            <a:off x="6096000" y="2369574"/>
            <a:ext cx="0" cy="3431458"/>
          </a:xfrm>
          <a:prstGeom prst="line">
            <a:avLst/>
          </a:prstGeom>
          <a:ln>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15" name="図 14">
            <a:extLst>
              <a:ext uri="{FF2B5EF4-FFF2-40B4-BE49-F238E27FC236}">
                <a16:creationId xmlns:a16="http://schemas.microsoft.com/office/drawing/2014/main" id="{123F784D-AF28-FE27-0726-DA075C5B1D59}"/>
              </a:ext>
            </a:extLst>
          </p:cNvPr>
          <p:cNvPicPr>
            <a:picLocks noChangeAspect="1"/>
          </p:cNvPicPr>
          <p:nvPr/>
        </p:nvPicPr>
        <p:blipFill>
          <a:blip r:embed="rId2"/>
          <a:stretch>
            <a:fillRect/>
          </a:stretch>
        </p:blipFill>
        <p:spPr>
          <a:xfrm>
            <a:off x="10128955" y="4746171"/>
            <a:ext cx="1329239" cy="1494411"/>
          </a:xfrm>
          <a:prstGeom prst="rect">
            <a:avLst/>
          </a:prstGeom>
        </p:spPr>
      </p:pic>
      <p:pic>
        <p:nvPicPr>
          <p:cNvPr id="16" name="図 15">
            <a:extLst>
              <a:ext uri="{FF2B5EF4-FFF2-40B4-BE49-F238E27FC236}">
                <a16:creationId xmlns:a16="http://schemas.microsoft.com/office/drawing/2014/main" id="{35B84384-FC6A-5693-8229-D5A27FB59D24}"/>
              </a:ext>
            </a:extLst>
          </p:cNvPr>
          <p:cNvPicPr>
            <a:picLocks noChangeAspect="1"/>
          </p:cNvPicPr>
          <p:nvPr/>
        </p:nvPicPr>
        <p:blipFill>
          <a:blip r:embed="rId3"/>
          <a:stretch>
            <a:fillRect/>
          </a:stretch>
        </p:blipFill>
        <p:spPr>
          <a:xfrm>
            <a:off x="9041290" y="4983005"/>
            <a:ext cx="1085606" cy="818027"/>
          </a:xfrm>
          <a:prstGeom prst="rect">
            <a:avLst/>
          </a:prstGeom>
        </p:spPr>
      </p:pic>
      <p:sp>
        <p:nvSpPr>
          <p:cNvPr id="17" name="四角形: 角を丸くする 16">
            <a:extLst>
              <a:ext uri="{FF2B5EF4-FFF2-40B4-BE49-F238E27FC236}">
                <a16:creationId xmlns:a16="http://schemas.microsoft.com/office/drawing/2014/main" id="{02CDC92E-651B-DE7D-F9C6-E5CF542C1DBC}"/>
              </a:ext>
            </a:extLst>
          </p:cNvPr>
          <p:cNvSpPr/>
          <p:nvPr/>
        </p:nvSpPr>
        <p:spPr>
          <a:xfrm>
            <a:off x="6847114" y="5215166"/>
            <a:ext cx="1997005" cy="353703"/>
          </a:xfrm>
          <a:prstGeom prst="roundRect">
            <a:avLst>
              <a:gd name="adj" fmla="val 13025"/>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モバイルバッテリー</a:t>
            </a:r>
          </a:p>
        </p:txBody>
      </p:sp>
    </p:spTree>
    <p:extLst>
      <p:ext uri="{BB962C8B-B14F-4D97-AF65-F5344CB8AC3E}">
        <p14:creationId xmlns:p14="http://schemas.microsoft.com/office/powerpoint/2010/main" val="46450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2E6D1-EBE2-DF6A-70E3-8E938E3DC9E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EECC103-82BF-C68C-F29E-332232A0268B}"/>
              </a:ext>
            </a:extLst>
          </p:cNvPr>
          <p:cNvSpPr>
            <a:spLocks noGrp="1"/>
          </p:cNvSpPr>
          <p:nvPr>
            <p:ph type="title"/>
          </p:nvPr>
        </p:nvSpPr>
        <p:spPr/>
        <p:txBody>
          <a:bodyPr/>
          <a:lstStyle/>
          <a:p>
            <a:r>
              <a:rPr lang="ja-JP" altLang="en-US">
                <a:effectLst/>
                <a:latin typeface="MS PGothic" panose="020B0600070205080204" pitchFamily="34" charset="-128"/>
                <a:ea typeface="MS PGothic" panose="020B0600070205080204" pitchFamily="34" charset="-128"/>
              </a:rPr>
              <a:t>商品・サービスにどんなメリットを感じるか</a:t>
            </a:r>
            <a:endParaRPr kumimoji="1" lang="ja-JP" altLang="en-US" dirty="0"/>
          </a:p>
        </p:txBody>
      </p:sp>
      <p:sp>
        <p:nvSpPr>
          <p:cNvPr id="4" name="正方形/長方形 3">
            <a:extLst>
              <a:ext uri="{FF2B5EF4-FFF2-40B4-BE49-F238E27FC236}">
                <a16:creationId xmlns:a16="http://schemas.microsoft.com/office/drawing/2014/main" id="{8EC812DA-3E58-562D-814B-83ED5CBD29BB}"/>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OP03-①-3</a:t>
            </a:r>
          </a:p>
        </p:txBody>
      </p:sp>
      <p:sp>
        <p:nvSpPr>
          <p:cNvPr id="5" name="テキスト ボックス 4">
            <a:extLst>
              <a:ext uri="{FF2B5EF4-FFF2-40B4-BE49-F238E27FC236}">
                <a16:creationId xmlns:a16="http://schemas.microsoft.com/office/drawing/2014/main" id="{5A5D6FA6-0D94-6831-4587-430A3B514B67}"/>
              </a:ext>
            </a:extLst>
          </p:cNvPr>
          <p:cNvSpPr txBox="1"/>
          <p:nvPr/>
        </p:nvSpPr>
        <p:spPr>
          <a:xfrm>
            <a:off x="10761784" y="457575"/>
            <a:ext cx="945992" cy="381000"/>
          </a:xfrm>
          <a:prstGeom prst="rect">
            <a:avLst/>
          </a:prstGeom>
          <a:solidFill>
            <a:schemeClr val="bg1"/>
          </a:solidFill>
          <a:ln w="28575">
            <a:noFill/>
          </a:ln>
        </p:spPr>
        <p:txBody>
          <a:bodyPr wrap="square" anchor="ctr" anchorCtr="0">
            <a:noAutofit/>
          </a:bodyPr>
          <a:lstStyle/>
          <a:p>
            <a:pPr algn="ctr"/>
            <a:r>
              <a:rPr kumimoji="1" lang="ja-JP" altLang="en-US" sz="1600" b="1" dirty="0">
                <a:solidFill>
                  <a:schemeClr val="tx1"/>
                </a:solidFill>
                <a:latin typeface="MS PGothic" panose="020B0600070205080204" pitchFamily="34" charset="-128"/>
                <a:ea typeface="MS PGothic" panose="020B0600070205080204" pitchFamily="34" charset="-128"/>
              </a:rPr>
              <a:t>記入例</a:t>
            </a:r>
          </a:p>
        </p:txBody>
      </p:sp>
      <p:grpSp>
        <p:nvGrpSpPr>
          <p:cNvPr id="22" name="グループ化 21">
            <a:extLst>
              <a:ext uri="{FF2B5EF4-FFF2-40B4-BE49-F238E27FC236}">
                <a16:creationId xmlns:a16="http://schemas.microsoft.com/office/drawing/2014/main" id="{60EB9950-6F48-3865-54B6-5EBF1567A68D}"/>
              </a:ext>
            </a:extLst>
          </p:cNvPr>
          <p:cNvGrpSpPr/>
          <p:nvPr/>
        </p:nvGrpSpPr>
        <p:grpSpPr>
          <a:xfrm>
            <a:off x="566413" y="1166833"/>
            <a:ext cx="5391936" cy="4887462"/>
            <a:chOff x="566413" y="1166833"/>
            <a:chExt cx="5391936" cy="4887462"/>
          </a:xfrm>
        </p:grpSpPr>
        <p:sp>
          <p:nvSpPr>
            <p:cNvPr id="6" name="正方形/長方形 5">
              <a:extLst>
                <a:ext uri="{FF2B5EF4-FFF2-40B4-BE49-F238E27FC236}">
                  <a16:creationId xmlns:a16="http://schemas.microsoft.com/office/drawing/2014/main" id="{80EFAF8C-7FB7-0ED7-BDE2-A63596AC09D7}"/>
                </a:ext>
              </a:extLst>
            </p:cNvPr>
            <p:cNvSpPr/>
            <p:nvPr/>
          </p:nvSpPr>
          <p:spPr>
            <a:xfrm>
              <a:off x="566413" y="1166833"/>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Who</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誰が）</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8" name="正方形/長方形 7">
              <a:extLst>
                <a:ext uri="{FF2B5EF4-FFF2-40B4-BE49-F238E27FC236}">
                  <a16:creationId xmlns:a16="http://schemas.microsoft.com/office/drawing/2014/main" id="{28040AD2-EF18-88C4-72BF-C5CEE3997D2C}"/>
                </a:ext>
              </a:extLst>
            </p:cNvPr>
            <p:cNvSpPr/>
            <p:nvPr/>
          </p:nvSpPr>
          <p:spPr>
            <a:xfrm>
              <a:off x="700549" y="1531960"/>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r>
                <a:rPr kumimoji="1" lang="ja-JP" altLang="en-US" sz="1600" b="1" dirty="0">
                  <a:solidFill>
                    <a:schemeClr val="tx1"/>
                  </a:solidFill>
                  <a:latin typeface="MS PGothic" panose="020B0600070205080204" pitchFamily="34" charset="-128"/>
                  <a:ea typeface="MS PGothic" panose="020B0600070205080204" pitchFamily="34" charset="-128"/>
                </a:rPr>
                <a:t>大学生やビジネスパーソンがターゲットで、</a:t>
              </a:r>
            </a:p>
            <a:p>
              <a:pPr marL="90488">
                <a:spcAft>
                  <a:spcPts val="300"/>
                </a:spcAft>
              </a:pPr>
              <a:r>
                <a:rPr kumimoji="1" lang="ja-JP" altLang="en-US" sz="1600" b="1" dirty="0">
                  <a:solidFill>
                    <a:schemeClr val="tx1"/>
                  </a:solidFill>
                  <a:latin typeface="MS PGothic" panose="020B0600070205080204" pitchFamily="34" charset="-128"/>
                  <a:ea typeface="MS PGothic" panose="020B0600070205080204" pitchFamily="34" charset="-128"/>
                </a:rPr>
                <a:t>忙しい日常の中でスマホをよく使う人。</a:t>
              </a:r>
            </a:p>
          </p:txBody>
        </p:sp>
        <p:sp>
          <p:nvSpPr>
            <p:cNvPr id="9" name="正方形/長方形 8">
              <a:extLst>
                <a:ext uri="{FF2B5EF4-FFF2-40B4-BE49-F238E27FC236}">
                  <a16:creationId xmlns:a16="http://schemas.microsoft.com/office/drawing/2014/main" id="{393D24AD-D4DA-ED4E-EC29-EDED226DA817}"/>
                </a:ext>
              </a:extLst>
            </p:cNvPr>
            <p:cNvSpPr/>
            <p:nvPr/>
          </p:nvSpPr>
          <p:spPr>
            <a:xfrm>
              <a:off x="566413" y="2410278"/>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What</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何を）</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13" name="正方形/長方形 12">
              <a:extLst>
                <a:ext uri="{FF2B5EF4-FFF2-40B4-BE49-F238E27FC236}">
                  <a16:creationId xmlns:a16="http://schemas.microsoft.com/office/drawing/2014/main" id="{60D68FF5-D4B7-1F0E-AB7D-3CF44475895D}"/>
                </a:ext>
              </a:extLst>
            </p:cNvPr>
            <p:cNvSpPr/>
            <p:nvPr/>
          </p:nvSpPr>
          <p:spPr>
            <a:xfrm>
              <a:off x="700549" y="2775405"/>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lang="ja-JP" altLang="en-US" sz="1600" b="1">
                  <a:solidFill>
                    <a:prstClr val="black"/>
                  </a:solidFill>
                  <a:latin typeface="MS PGothic" panose="020B0600070205080204" pitchFamily="34" charset="-128"/>
                  <a:ea typeface="MS PGothic" panose="020B0600070205080204" pitchFamily="34" charset="-128"/>
                </a:rPr>
                <a:t>　</a:t>
              </a:r>
              <a:r>
                <a:rPr kumimoji="1" lang="ja-JP" altLang="en-US" sz="1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スマホが急速充電できる充電器。</a:t>
              </a:r>
              <a:endParaRPr kumimoji="1" lang="en-US" altLang="ja-JP" sz="1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18" name="正方形/長方形 17">
              <a:extLst>
                <a:ext uri="{FF2B5EF4-FFF2-40B4-BE49-F238E27FC236}">
                  <a16:creationId xmlns:a16="http://schemas.microsoft.com/office/drawing/2014/main" id="{312C247D-F03A-BBE3-B8B3-24870FF68DA2}"/>
                </a:ext>
              </a:extLst>
            </p:cNvPr>
            <p:cNvSpPr/>
            <p:nvPr/>
          </p:nvSpPr>
          <p:spPr>
            <a:xfrm>
              <a:off x="566413" y="3653723"/>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When</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いつ）</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19" name="正方形/長方形 18">
              <a:extLst>
                <a:ext uri="{FF2B5EF4-FFF2-40B4-BE49-F238E27FC236}">
                  <a16:creationId xmlns:a16="http://schemas.microsoft.com/office/drawing/2014/main" id="{7D97BD4C-E251-784A-E89C-5D10393D4D4B}"/>
                </a:ext>
              </a:extLst>
            </p:cNvPr>
            <p:cNvSpPr/>
            <p:nvPr/>
          </p:nvSpPr>
          <p:spPr>
            <a:xfrm>
              <a:off x="700549" y="4018850"/>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長時間の外出時や、カフェや図書館など</a:t>
              </a:r>
              <a:endParaRPr kumimoji="1" lang="en-US" altLang="ja-JP" sz="1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充電設備がない</a:t>
              </a:r>
              <a:r>
                <a:rPr lang="ja-JP" altLang="en-US" sz="1600" b="1">
                  <a:solidFill>
                    <a:prstClr val="black"/>
                  </a:solidFill>
                  <a:latin typeface="MS PGothic" panose="020B0600070205080204" pitchFamily="34" charset="-128"/>
                  <a:ea typeface="MS PGothic" panose="020B0600070205080204" pitchFamily="34" charset="-128"/>
                </a:rPr>
                <a:t>時</a:t>
              </a:r>
              <a:r>
                <a:rPr kumimoji="1" lang="ja-JP" altLang="en-US" sz="1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endParaRPr kumimoji="1" lang="ja-JP" altLang="en-US" sz="1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0" name="正方形/長方形 19">
              <a:extLst>
                <a:ext uri="{FF2B5EF4-FFF2-40B4-BE49-F238E27FC236}">
                  <a16:creationId xmlns:a16="http://schemas.microsoft.com/office/drawing/2014/main" id="{E45E6501-1A5A-96CC-1ED3-FC212C2107DD}"/>
                </a:ext>
              </a:extLst>
            </p:cNvPr>
            <p:cNvSpPr/>
            <p:nvPr/>
          </p:nvSpPr>
          <p:spPr>
            <a:xfrm>
              <a:off x="566413" y="4897168"/>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Where</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どこで）</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1" name="正方形/長方形 20">
              <a:extLst>
                <a:ext uri="{FF2B5EF4-FFF2-40B4-BE49-F238E27FC236}">
                  <a16:creationId xmlns:a16="http://schemas.microsoft.com/office/drawing/2014/main" id="{AF32F2F6-1D51-BED0-E17A-633344A616B3}"/>
                </a:ext>
              </a:extLst>
            </p:cNvPr>
            <p:cNvSpPr/>
            <p:nvPr/>
          </p:nvSpPr>
          <p:spPr>
            <a:xfrm>
              <a:off x="700549" y="5262295"/>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kumimoji="1" lang="ja-JP" altLang="en-US" sz="1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通学・通勤中、外出先、旅行中など、コンセントがない</a:t>
              </a:r>
              <a:endParaRPr kumimoji="1" lang="en-US" altLang="ja-JP" sz="1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44500" algn="l"/>
                </a:tabLst>
                <a:defRPr/>
              </a:pPr>
              <a:r>
                <a:rPr lang="ja-JP" altLang="en-US" sz="1600" b="1">
                  <a:solidFill>
                    <a:prstClr val="black"/>
                  </a:solidFill>
                  <a:latin typeface="MS PGothic" panose="020B0600070205080204" pitchFamily="34" charset="-128"/>
                  <a:ea typeface="MS PGothic" panose="020B0600070205080204" pitchFamily="34" charset="-128"/>
                </a:rPr>
                <a:t>　</a:t>
              </a:r>
              <a:r>
                <a:rPr kumimoji="1" lang="ja-JP" altLang="en-US" sz="16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場所でも使用可能。</a:t>
              </a:r>
              <a:endParaRPr kumimoji="1" lang="en-US" altLang="ja-JP" sz="16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grpSp>
      <p:grpSp>
        <p:nvGrpSpPr>
          <p:cNvPr id="23" name="グループ化 22">
            <a:extLst>
              <a:ext uri="{FF2B5EF4-FFF2-40B4-BE49-F238E27FC236}">
                <a16:creationId xmlns:a16="http://schemas.microsoft.com/office/drawing/2014/main" id="{09BAFBF0-E741-A7CA-8DA2-A839DDCFA8C4}"/>
              </a:ext>
            </a:extLst>
          </p:cNvPr>
          <p:cNvGrpSpPr/>
          <p:nvPr/>
        </p:nvGrpSpPr>
        <p:grpSpPr>
          <a:xfrm>
            <a:off x="6099515" y="1166833"/>
            <a:ext cx="5391936" cy="3644017"/>
            <a:chOff x="566413" y="1166833"/>
            <a:chExt cx="5391936" cy="3644017"/>
          </a:xfrm>
        </p:grpSpPr>
        <p:sp>
          <p:nvSpPr>
            <p:cNvPr id="24" name="正方形/長方形 23">
              <a:extLst>
                <a:ext uri="{FF2B5EF4-FFF2-40B4-BE49-F238E27FC236}">
                  <a16:creationId xmlns:a16="http://schemas.microsoft.com/office/drawing/2014/main" id="{F40144C3-3FDE-C5CA-7424-C4C5FCECC82E}"/>
                </a:ext>
              </a:extLst>
            </p:cNvPr>
            <p:cNvSpPr/>
            <p:nvPr/>
          </p:nvSpPr>
          <p:spPr>
            <a:xfrm>
              <a:off x="566413" y="1166833"/>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Why</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なぜ）</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5" name="正方形/長方形 24">
              <a:extLst>
                <a:ext uri="{FF2B5EF4-FFF2-40B4-BE49-F238E27FC236}">
                  <a16:creationId xmlns:a16="http://schemas.microsoft.com/office/drawing/2014/main" id="{97CFB320-DE4D-D8B6-3702-49BB51B05363}"/>
                </a:ext>
              </a:extLst>
            </p:cNvPr>
            <p:cNvSpPr/>
            <p:nvPr/>
          </p:nvSpPr>
          <p:spPr>
            <a:xfrm>
              <a:off x="700549" y="1531960"/>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r>
                <a:rPr kumimoji="1" lang="ja-JP" altLang="en-US" sz="1600" b="1" dirty="0">
                  <a:solidFill>
                    <a:schemeClr val="tx1"/>
                  </a:solidFill>
                  <a:latin typeface="MS PGothic" panose="020B0600070205080204" pitchFamily="34" charset="-128"/>
                  <a:ea typeface="MS PGothic" panose="020B0600070205080204" pitchFamily="34" charset="-128"/>
                </a:rPr>
                <a:t>他の充電器より軽くて持ち運びしやすく、</a:t>
              </a:r>
            </a:p>
            <a:p>
              <a:pPr marL="90488">
                <a:spcAft>
                  <a:spcPts val="300"/>
                </a:spcAft>
              </a:pPr>
              <a:r>
                <a:rPr kumimoji="1" lang="ja-JP" altLang="en-US" sz="1600" b="1" dirty="0">
                  <a:solidFill>
                    <a:schemeClr val="tx1"/>
                  </a:solidFill>
                  <a:latin typeface="MS PGothic" panose="020B0600070205080204" pitchFamily="34" charset="-128"/>
                  <a:ea typeface="MS PGothic" panose="020B0600070205080204" pitchFamily="34" charset="-128"/>
                </a:rPr>
                <a:t>デザインもおしゃれだから。</a:t>
              </a:r>
            </a:p>
          </p:txBody>
        </p:sp>
        <p:sp>
          <p:nvSpPr>
            <p:cNvPr id="26" name="正方形/長方形 25">
              <a:extLst>
                <a:ext uri="{FF2B5EF4-FFF2-40B4-BE49-F238E27FC236}">
                  <a16:creationId xmlns:a16="http://schemas.microsoft.com/office/drawing/2014/main" id="{8649ABB0-F87E-4737-6F09-8F53BDEA9B8C}"/>
                </a:ext>
              </a:extLst>
            </p:cNvPr>
            <p:cNvSpPr/>
            <p:nvPr/>
          </p:nvSpPr>
          <p:spPr>
            <a:xfrm>
              <a:off x="566413" y="2410278"/>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en-US"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How</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（どうやって）</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7" name="正方形/長方形 26">
              <a:extLst>
                <a:ext uri="{FF2B5EF4-FFF2-40B4-BE49-F238E27FC236}">
                  <a16:creationId xmlns:a16="http://schemas.microsoft.com/office/drawing/2014/main" id="{D0A58B3F-39CA-6C02-8F21-458C6F6D38A2}"/>
                </a:ext>
              </a:extLst>
            </p:cNvPr>
            <p:cNvSpPr/>
            <p:nvPr/>
          </p:nvSpPr>
          <p:spPr>
            <a:xfrm>
              <a:off x="700549" y="2775405"/>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r>
                <a:rPr kumimoji="1" lang="ja-JP" altLang="en-US" sz="1600" b="1" dirty="0">
                  <a:solidFill>
                    <a:schemeClr val="tx1"/>
                  </a:solidFill>
                  <a:latin typeface="MS PGothic" panose="020B0600070205080204" pitchFamily="34" charset="-128"/>
                  <a:ea typeface="MS PGothic" panose="020B0600070205080204" pitchFamily="34" charset="-128"/>
                </a:rPr>
                <a:t>スマホに簡単に接続でき、使いやすく直感的</a:t>
              </a:r>
              <a:r>
                <a:rPr kumimoji="1" lang="ja-JP" altLang="en-US" sz="1600" b="1">
                  <a:solidFill>
                    <a:schemeClr val="tx1"/>
                  </a:solidFill>
                  <a:latin typeface="MS PGothic" panose="020B0600070205080204" pitchFamily="34" charset="-128"/>
                  <a:ea typeface="MS PGothic" panose="020B0600070205080204" pitchFamily="34" charset="-128"/>
                </a:rPr>
                <a:t>に操作　　</a:t>
              </a:r>
            </a:p>
            <a:p>
              <a:pPr marL="90488">
                <a:spcAft>
                  <a:spcPts val="300"/>
                </a:spcAft>
              </a:pPr>
              <a:r>
                <a:rPr kumimoji="1" lang="ja-JP" altLang="en-US" sz="1600" b="1">
                  <a:solidFill>
                    <a:schemeClr val="tx1"/>
                  </a:solidFill>
                  <a:latin typeface="MS PGothic" panose="020B0600070205080204" pitchFamily="34" charset="-128"/>
                  <a:ea typeface="MS PGothic" panose="020B0600070205080204" pitchFamily="34" charset="-128"/>
                </a:rPr>
                <a:t>できる。</a:t>
              </a: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id="{20DB3312-4EBE-20D7-1F7E-AAE5B2FFF0BD}"/>
                </a:ext>
              </a:extLst>
            </p:cNvPr>
            <p:cNvSpPr/>
            <p:nvPr/>
          </p:nvSpPr>
          <p:spPr>
            <a:xfrm>
              <a:off x="566413" y="3653723"/>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How much</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いくらで）</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9" name="正方形/長方形 28">
              <a:extLst>
                <a:ext uri="{FF2B5EF4-FFF2-40B4-BE49-F238E27FC236}">
                  <a16:creationId xmlns:a16="http://schemas.microsoft.com/office/drawing/2014/main" id="{B56BFD74-3EF4-43DB-3693-89DD50EE9A99}"/>
                </a:ext>
              </a:extLst>
            </p:cNvPr>
            <p:cNvSpPr/>
            <p:nvPr/>
          </p:nvSpPr>
          <p:spPr>
            <a:xfrm>
              <a:off x="700549" y="4018850"/>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r>
                <a:rPr kumimoji="1" lang="ja-JP" altLang="en-US" sz="1600" b="1">
                  <a:solidFill>
                    <a:schemeClr val="tx1"/>
                  </a:solidFill>
                  <a:latin typeface="MS PGothic" panose="020B0600070205080204" pitchFamily="34" charset="-128"/>
                  <a:ea typeface="MS PGothic" panose="020B0600070205080204" pitchFamily="34" charset="-128"/>
                </a:rPr>
                <a:t>手頃な価格で、長期間使えるのでコストパフォーマンスが</a:t>
              </a:r>
            </a:p>
            <a:p>
              <a:pPr marL="90488">
                <a:spcAft>
                  <a:spcPts val="300"/>
                </a:spcAft>
              </a:pPr>
              <a:r>
                <a:rPr kumimoji="1" lang="ja-JP" altLang="en-US" sz="1600" b="1">
                  <a:solidFill>
                    <a:schemeClr val="tx1"/>
                  </a:solidFill>
                  <a:latin typeface="MS PGothic" panose="020B0600070205080204" pitchFamily="34" charset="-128"/>
                  <a:ea typeface="MS PGothic" panose="020B0600070205080204" pitchFamily="34" charset="-128"/>
                </a:rPr>
                <a:t>よい。</a:t>
              </a:r>
            </a:p>
          </p:txBody>
        </p:sp>
      </p:grpSp>
    </p:spTree>
    <p:extLst>
      <p:ext uri="{BB962C8B-B14F-4D97-AF65-F5344CB8AC3E}">
        <p14:creationId xmlns:p14="http://schemas.microsoft.com/office/powerpoint/2010/main" val="2275121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E404E-8815-1DB6-CC93-DB615B0E9206}"/>
            </a:ext>
          </a:extLst>
        </p:cNvPr>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C30C5E26-90C8-FA76-3CD2-A8D46BF68BF8}"/>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商品・サービス</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を利用する</a:t>
            </a:r>
            <a:b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b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顧客</a:t>
            </a:r>
            <a:r>
              <a:rPr kumimoji="1" lang="ja-JP" altLang="en-US" sz="4000" b="1" i="0" u="none" strike="noStrike" kern="1200" cap="none" spc="0" normalizeH="0" baseline="0" noProof="0">
                <a:ln>
                  <a:noFill/>
                </a:ln>
                <a:solidFill>
                  <a:schemeClr val="tx1"/>
                </a:solidFill>
                <a:effectLst/>
                <a:uLnTx/>
                <a:uFillTx/>
                <a:latin typeface="MS PGothic" panose="020B0600070205080204" pitchFamily="34" charset="-128"/>
                <a:ea typeface="MS PGothic" panose="020B0600070205080204" pitchFamily="34" charset="-128"/>
                <a:cs typeface="+mj-cs"/>
              </a:rPr>
              <a:t>の利用</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動機</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を考える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2" name="グループ化 11">
            <a:extLst>
              <a:ext uri="{FF2B5EF4-FFF2-40B4-BE49-F238E27FC236}">
                <a16:creationId xmlns:a16="http://schemas.microsoft.com/office/drawing/2014/main" id="{B664AC5B-D3FE-4669-F297-84F803C8532F}"/>
              </a:ext>
            </a:extLst>
          </p:cNvPr>
          <p:cNvGrpSpPr/>
          <p:nvPr/>
        </p:nvGrpSpPr>
        <p:grpSpPr>
          <a:xfrm>
            <a:off x="3042888" y="1119672"/>
            <a:ext cx="2129353" cy="648000"/>
            <a:chOff x="3447535" y="814871"/>
            <a:chExt cx="2129353" cy="648000"/>
          </a:xfrm>
        </p:grpSpPr>
        <p:sp>
          <p:nvSpPr>
            <p:cNvPr id="13" name="四角形: 角を丸くする 10">
              <a:extLst>
                <a:ext uri="{FF2B5EF4-FFF2-40B4-BE49-F238E27FC236}">
                  <a16:creationId xmlns:a16="http://schemas.microsoft.com/office/drawing/2014/main" id="{790669C4-F31C-0D46-7E0E-CDF333F99D3E}"/>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10</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4" name="グラフィックス 13" descr="砂時計: 終了 単色塗りつぶし">
              <a:extLst>
                <a:ext uri="{FF2B5EF4-FFF2-40B4-BE49-F238E27FC236}">
                  <a16:creationId xmlns:a16="http://schemas.microsoft.com/office/drawing/2014/main" id="{EF681A72-E9F9-8D0A-3737-8381AAA31B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grpSp>
        <p:nvGrpSpPr>
          <p:cNvPr id="15" name="グループ化 14">
            <a:extLst>
              <a:ext uri="{FF2B5EF4-FFF2-40B4-BE49-F238E27FC236}">
                <a16:creationId xmlns:a16="http://schemas.microsoft.com/office/drawing/2014/main" id="{044F22F0-269E-7242-48F4-C7ED0C3974DD}"/>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86666806-D9A4-2599-6BA5-9103C6C29C80}"/>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[2]</a:t>
              </a:r>
            </a:p>
          </p:txBody>
        </p:sp>
        <p:pic>
          <p:nvPicPr>
            <p:cNvPr id="17" name="グラフィックス 16" descr="鉛筆 単色塗りつぶし">
              <a:extLst>
                <a:ext uri="{FF2B5EF4-FFF2-40B4-BE49-F238E27FC236}">
                  <a16:creationId xmlns:a16="http://schemas.microsoft.com/office/drawing/2014/main" id="{B0215230-DDBB-3C42-6605-AE6260A173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168178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A47E3-C7BD-C6CD-804C-710F62ADFB0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D1AB384-0DAE-2A5D-F457-EADC45840830}"/>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[2] </a:t>
            </a:r>
            <a:r>
              <a:rPr lang="ja-JP" altLang="en-US">
                <a:latin typeface="MS PGothic" panose="020B0600070205080204" pitchFamily="34" charset="-128"/>
                <a:ea typeface="MS PGothic" panose="020B0600070205080204" pitchFamily="34" charset="-128"/>
              </a:rPr>
              <a:t>利用</a:t>
            </a:r>
            <a:r>
              <a:rPr lang="ja-JP" altLang="en-US" dirty="0">
                <a:latin typeface="MS PGothic" panose="020B0600070205080204" pitchFamily="34" charset="-128"/>
                <a:ea typeface="MS PGothic" panose="020B0600070205080204" pitchFamily="34" charset="-128"/>
              </a:rPr>
              <a:t>動機を考える </a:t>
            </a:r>
            <a:r>
              <a:rPr lang="en-US" altLang="ja-JP" dirty="0">
                <a:latin typeface="MS PGothic" panose="020B0600070205080204" pitchFamily="34" charset="-128"/>
                <a:ea typeface="MS PGothic" panose="020B0600070205080204" pitchFamily="34" charset="-128"/>
              </a:rPr>
              <a:t>(10</a:t>
            </a:r>
            <a:r>
              <a:rPr lang="ja-JP" altLang="en-US">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4" name="角丸四角形 3">
            <a:extLst>
              <a:ext uri="{FF2B5EF4-FFF2-40B4-BE49-F238E27FC236}">
                <a16:creationId xmlns:a16="http://schemas.microsoft.com/office/drawing/2014/main" id="{BAF8E82C-0E9D-92AA-34AF-6010F21143D9}"/>
              </a:ext>
            </a:extLst>
          </p:cNvPr>
          <p:cNvSpPr/>
          <p:nvPr/>
        </p:nvSpPr>
        <p:spPr>
          <a:xfrm>
            <a:off x="1416000" y="1880534"/>
            <a:ext cx="9360000" cy="3103448"/>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商品・サービスを利用する</a:t>
            </a:r>
            <a:br>
              <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b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顧客</a:t>
            </a:r>
            <a:r>
              <a:rPr kumimoji="1" lang="ja-JP" altLang="en-US" sz="4000" b="1" i="0" u="none" strike="noStrike" kern="1200" cap="none" spc="0" normalizeH="0" baseline="0" noProof="0">
                <a:ln>
                  <a:noFill/>
                </a:ln>
                <a:solidFill>
                  <a:schemeClr val="tx1"/>
                </a:solidFill>
                <a:effectLst/>
                <a:uLnTx/>
                <a:uFillTx/>
                <a:latin typeface="MS PGothic" panose="020B0600070205080204" pitchFamily="34" charset="-128"/>
                <a:ea typeface="MS PGothic" panose="020B0600070205080204" pitchFamily="34" charset="-128"/>
                <a:cs typeface="+mj-cs"/>
              </a:rPr>
              <a:t>の利用</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動機を考える</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5" name="図 4" descr="ランプ, 光 が含まれている画像&#10;&#10;自動的に生成された説明">
            <a:extLst>
              <a:ext uri="{FF2B5EF4-FFF2-40B4-BE49-F238E27FC236}">
                <a16:creationId xmlns:a16="http://schemas.microsoft.com/office/drawing/2014/main" id="{E400F416-1D6E-1C26-E222-25D2F1EE950B}"/>
              </a:ext>
            </a:extLst>
          </p:cNvPr>
          <p:cNvPicPr>
            <a:picLocks noChangeAspect="1"/>
          </p:cNvPicPr>
          <p:nvPr/>
        </p:nvPicPr>
        <p:blipFill>
          <a:blip r:embed="rId2"/>
          <a:srcRect l="30676" t="29565" r="30290" b="26184"/>
          <a:stretch/>
        </p:blipFill>
        <p:spPr>
          <a:xfrm>
            <a:off x="9301983" y="3432258"/>
            <a:ext cx="2457865" cy="2786390"/>
          </a:xfrm>
          <a:prstGeom prst="rect">
            <a:avLst/>
          </a:prstGeom>
        </p:spPr>
      </p:pic>
    </p:spTree>
    <p:extLst>
      <p:ext uri="{BB962C8B-B14F-4D97-AF65-F5344CB8AC3E}">
        <p14:creationId xmlns:p14="http://schemas.microsoft.com/office/powerpoint/2010/main" val="184018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AB8B1-0A73-BE9A-3AD2-F5A142E4288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5F5CFC-E790-962B-6FFF-71755AECE3B4}"/>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ワーク </a:t>
            </a:r>
            <a:r>
              <a:rPr lang="en-US" altLang="ja-JP" dirty="0">
                <a:effectLst/>
                <a:latin typeface="MS PGothic" panose="020B0600070205080204" pitchFamily="34" charset="-128"/>
                <a:ea typeface="MS PGothic" panose="020B0600070205080204" pitchFamily="34" charset="-128"/>
              </a:rPr>
              <a:t>[2]</a:t>
            </a:r>
            <a:r>
              <a:rPr lang="en-US" altLang="ja-JP" dirty="0">
                <a:latin typeface="MS PGothic" panose="020B0600070205080204" pitchFamily="34" charset="-128"/>
                <a:ea typeface="MS PGothic" panose="020B0600070205080204" pitchFamily="34" charset="-128"/>
              </a:rPr>
              <a:t> </a:t>
            </a:r>
            <a:r>
              <a:rPr lang="ja-JP" altLang="en-US">
                <a:effectLst/>
                <a:latin typeface="MS PGothic" panose="020B0600070205080204" pitchFamily="34" charset="-128"/>
                <a:ea typeface="MS PGothic" panose="020B0600070205080204" pitchFamily="34" charset="-128"/>
              </a:rPr>
              <a:t>利用</a:t>
            </a:r>
            <a:r>
              <a:rPr lang="ja-JP" altLang="en-US" dirty="0">
                <a:effectLst/>
                <a:latin typeface="MS PGothic" panose="020B0600070205080204" pitchFamily="34" charset="-128"/>
                <a:ea typeface="MS PGothic" panose="020B0600070205080204" pitchFamily="34" charset="-128"/>
              </a:rPr>
              <a:t>動機を考える </a:t>
            </a:r>
            <a:r>
              <a:rPr lang="en-US" altLang="ja-JP" dirty="0">
                <a:effectLst/>
                <a:latin typeface="MS PGothic" panose="020B0600070205080204" pitchFamily="34" charset="-128"/>
                <a:ea typeface="MS PGothic" panose="020B0600070205080204" pitchFamily="34" charset="-128"/>
              </a:rPr>
              <a:t>(10</a:t>
            </a:r>
            <a:r>
              <a:rPr lang="ja-JP" altLang="en-US">
                <a:effectLst/>
                <a:latin typeface="MS PGothic" panose="020B0600070205080204" pitchFamily="34" charset="-128"/>
                <a:ea typeface="MS PGothic" panose="020B0600070205080204" pitchFamily="34" charset="-128"/>
              </a:rPr>
              <a:t>分</a:t>
            </a:r>
            <a:r>
              <a:rPr lang="en-US" altLang="ja-JP" dirty="0">
                <a:effectLst/>
                <a:latin typeface="MS PGothic" panose="020B0600070205080204" pitchFamily="34" charset="-128"/>
                <a:ea typeface="MS PGothic" panose="020B0600070205080204" pitchFamily="34" charset="-128"/>
              </a:rPr>
              <a:t>)</a:t>
            </a:r>
            <a:endParaRPr kumimoji="1" lang="ja-JP" altLang="en-US" dirty="0"/>
          </a:p>
        </p:txBody>
      </p:sp>
      <p:sp>
        <p:nvSpPr>
          <p:cNvPr id="7" name="テキスト ボックス 6">
            <a:extLst>
              <a:ext uri="{FF2B5EF4-FFF2-40B4-BE49-F238E27FC236}">
                <a16:creationId xmlns:a16="http://schemas.microsoft.com/office/drawing/2014/main" id="{F67B5F8B-1323-BC2E-3027-14A842D22B1E}"/>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商品・サービスを利用する顧客の利用動機を考える。</a:t>
            </a:r>
            <a:endParaRPr lang="ja-JP" altLang="en-US" sz="2800" b="1" dirty="0">
              <a:latin typeface="MS PGothic" panose="020B0600070205080204" pitchFamily="34" charset="-128"/>
              <a:ea typeface="MS PGothic" panose="020B0600070205080204" pitchFamily="34" charset="-128"/>
            </a:endParaRPr>
          </a:p>
        </p:txBody>
      </p:sp>
      <p:sp>
        <p:nvSpPr>
          <p:cNvPr id="4" name="正方形/長方形 3">
            <a:extLst>
              <a:ext uri="{FF2B5EF4-FFF2-40B4-BE49-F238E27FC236}">
                <a16:creationId xmlns:a16="http://schemas.microsoft.com/office/drawing/2014/main" id="{DFCF62F8-39EA-54FC-61F6-EBA4FB1BD512}"/>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OP03-①-2</a:t>
            </a:r>
          </a:p>
        </p:txBody>
      </p:sp>
      <p:sp>
        <p:nvSpPr>
          <p:cNvPr id="8" name="正方形/長方形 7">
            <a:extLst>
              <a:ext uri="{FF2B5EF4-FFF2-40B4-BE49-F238E27FC236}">
                <a16:creationId xmlns:a16="http://schemas.microsoft.com/office/drawing/2014/main" id="{36A8A1C6-2D3F-FAEA-A4E0-BDF45222BE2C}"/>
              </a:ext>
            </a:extLst>
          </p:cNvPr>
          <p:cNvSpPr/>
          <p:nvPr/>
        </p:nvSpPr>
        <p:spPr>
          <a:xfrm>
            <a:off x="838200" y="2372872"/>
            <a:ext cx="4998304" cy="3276000"/>
          </a:xfrm>
          <a:prstGeom prst="rect">
            <a:avLst/>
          </a:prstGeom>
          <a:solidFill>
            <a:schemeClr val="bg1"/>
          </a:solidFill>
          <a:ln>
            <a:solidFill>
              <a:schemeClr val="bg1">
                <a:lumMod val="65000"/>
              </a:schemeClr>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b="1" dirty="0">
              <a:solidFill>
                <a:schemeClr val="tx1"/>
              </a:solidFill>
              <a:latin typeface="MS PGothic" panose="020B0600070205080204" pitchFamily="34" charset="-128"/>
              <a:ea typeface="MS PGothic" panose="020B0600070205080204" pitchFamily="34" charset="-128"/>
            </a:endParaRPr>
          </a:p>
        </p:txBody>
      </p:sp>
      <p:sp>
        <p:nvSpPr>
          <p:cNvPr id="9" name="四角形: 角を丸くする 8">
            <a:extLst>
              <a:ext uri="{FF2B5EF4-FFF2-40B4-BE49-F238E27FC236}">
                <a16:creationId xmlns:a16="http://schemas.microsoft.com/office/drawing/2014/main" id="{971C58DF-FDC5-8933-B185-2FEBE8982577}"/>
              </a:ext>
            </a:extLst>
          </p:cNvPr>
          <p:cNvSpPr/>
          <p:nvPr/>
        </p:nvSpPr>
        <p:spPr>
          <a:xfrm>
            <a:off x="838200" y="1801196"/>
            <a:ext cx="4998304" cy="452907"/>
          </a:xfrm>
          <a:prstGeom prst="roundRect">
            <a:avLst>
              <a:gd name="adj" fmla="val 0"/>
            </a:avLst>
          </a:prstGeom>
          <a:solidFill>
            <a:srgbClr val="E94520"/>
          </a:solidFill>
          <a:ln w="19050">
            <a:solidFill>
              <a:srgbClr val="E94520"/>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rPr>
              <a:t>利用動機</a:t>
            </a:r>
          </a:p>
        </p:txBody>
      </p:sp>
      <p:sp>
        <p:nvSpPr>
          <p:cNvPr id="10" name="正方形/長方形 9">
            <a:extLst>
              <a:ext uri="{FF2B5EF4-FFF2-40B4-BE49-F238E27FC236}">
                <a16:creationId xmlns:a16="http://schemas.microsoft.com/office/drawing/2014/main" id="{4F4C31F6-EF44-128E-0AA1-CA8E517A9299}"/>
              </a:ext>
            </a:extLst>
          </p:cNvPr>
          <p:cNvSpPr/>
          <p:nvPr/>
        </p:nvSpPr>
        <p:spPr>
          <a:xfrm>
            <a:off x="6353909" y="2372872"/>
            <a:ext cx="4998304" cy="3276000"/>
          </a:xfrm>
          <a:prstGeom prst="rect">
            <a:avLst/>
          </a:prstGeom>
          <a:solidFill>
            <a:schemeClr val="bg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endParaRPr kumimoji="1" lang="ja-JP" altLang="en-US" sz="3200" b="1" dirty="0">
              <a:solidFill>
                <a:schemeClr val="tx1"/>
              </a:solidFill>
              <a:latin typeface="MS PGothic" panose="020B0600070205080204" pitchFamily="34" charset="-128"/>
              <a:ea typeface="MS PGothic" panose="020B0600070205080204" pitchFamily="34" charset="-128"/>
            </a:endParaRPr>
          </a:p>
        </p:txBody>
      </p:sp>
      <p:sp>
        <p:nvSpPr>
          <p:cNvPr id="11" name="四角形: 角を丸くする 10">
            <a:extLst>
              <a:ext uri="{FF2B5EF4-FFF2-40B4-BE49-F238E27FC236}">
                <a16:creationId xmlns:a16="http://schemas.microsoft.com/office/drawing/2014/main" id="{BB346AA0-CD38-DBDE-39D2-5222405A2339}"/>
              </a:ext>
            </a:extLst>
          </p:cNvPr>
          <p:cNvSpPr/>
          <p:nvPr/>
        </p:nvSpPr>
        <p:spPr>
          <a:xfrm>
            <a:off x="6353909" y="1801196"/>
            <a:ext cx="4998304" cy="452907"/>
          </a:xfrm>
          <a:prstGeom prst="roundRect">
            <a:avLst>
              <a:gd name="adj" fmla="val 0"/>
            </a:avLst>
          </a:prstGeom>
          <a:solidFill>
            <a:schemeClr val="tx1"/>
          </a:solidFill>
          <a:ln w="1905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rPr>
              <a:t>商品・サービス</a:t>
            </a:r>
          </a:p>
        </p:txBody>
      </p:sp>
      <p:sp>
        <p:nvSpPr>
          <p:cNvPr id="12" name="右矢印 31">
            <a:extLst>
              <a:ext uri="{FF2B5EF4-FFF2-40B4-BE49-F238E27FC236}">
                <a16:creationId xmlns:a16="http://schemas.microsoft.com/office/drawing/2014/main" id="{4C986724-3034-5A32-FF05-249682D18250}"/>
              </a:ext>
            </a:extLst>
          </p:cNvPr>
          <p:cNvSpPr/>
          <p:nvPr/>
        </p:nvSpPr>
        <p:spPr>
          <a:xfrm>
            <a:off x="5900349" y="3812378"/>
            <a:ext cx="389714" cy="396989"/>
          </a:xfrm>
          <a:prstGeom prst="rightArrow">
            <a:avLst>
              <a:gd name="adj1" fmla="val 37683"/>
              <a:gd name="adj2" fmla="val 500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575814E-1A60-0C39-6E6D-D6378129A731}"/>
              </a:ext>
            </a:extLst>
          </p:cNvPr>
          <p:cNvSpPr txBox="1"/>
          <p:nvPr/>
        </p:nvSpPr>
        <p:spPr>
          <a:xfrm>
            <a:off x="839788" y="5723986"/>
            <a:ext cx="4996716" cy="338554"/>
          </a:xfrm>
          <a:prstGeom prst="rect">
            <a:avLst/>
          </a:prstGeom>
          <a:noFill/>
        </p:spPr>
        <p:txBody>
          <a:bodyPr wrap="square" rtlCol="0">
            <a:spAutoFit/>
          </a:bodyPr>
          <a:lstStyle/>
          <a:p>
            <a:pPr algn="ctr"/>
            <a:r>
              <a:rPr lang="ja-JP" altLang="en-US" sz="1600" dirty="0">
                <a:latin typeface="MS PGothic" panose="020B0600070205080204" pitchFamily="34" charset="-128"/>
                <a:ea typeface="MS PGothic" panose="020B0600070205080204" pitchFamily="34" charset="-128"/>
              </a:rPr>
              <a:t>商品・サービスの利用動機を書きましょう。</a:t>
            </a:r>
          </a:p>
        </p:txBody>
      </p:sp>
      <p:sp>
        <p:nvSpPr>
          <p:cNvPr id="14" name="テキスト ボックス 13">
            <a:extLst>
              <a:ext uri="{FF2B5EF4-FFF2-40B4-BE49-F238E27FC236}">
                <a16:creationId xmlns:a16="http://schemas.microsoft.com/office/drawing/2014/main" id="{18418070-1ACD-2261-D670-B7EA4E0A4D4C}"/>
              </a:ext>
            </a:extLst>
          </p:cNvPr>
          <p:cNvSpPr txBox="1"/>
          <p:nvPr/>
        </p:nvSpPr>
        <p:spPr>
          <a:xfrm>
            <a:off x="6353909" y="5722973"/>
            <a:ext cx="4998304" cy="338553"/>
          </a:xfrm>
          <a:prstGeom prst="rect">
            <a:avLst/>
          </a:prstGeom>
          <a:noFill/>
        </p:spPr>
        <p:txBody>
          <a:bodyPr wrap="square" lIns="0" rtlCol="0">
            <a:spAutoFit/>
          </a:bodyPr>
          <a:lstStyle/>
          <a:p>
            <a:pPr algn="ctr"/>
            <a:r>
              <a:rPr lang="ja-JP" altLang="en-US" sz="1600" dirty="0">
                <a:latin typeface="MS PGothic" panose="020B0600070205080204" pitchFamily="34" charset="-128"/>
                <a:ea typeface="MS PGothic" panose="020B0600070205080204" pitchFamily="34" charset="-128"/>
              </a:rPr>
              <a:t>現在考案中の商品・サービスを書きましょう。</a:t>
            </a:r>
            <a:endParaRPr lang="ja-JP" altLang="en-US" sz="1600" strike="sngStrike"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557114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B4E54-E9E7-6191-23A7-D810586A0E2D}"/>
            </a:ext>
          </a:extLst>
        </p:cNvPr>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2B233504-0B19-36B3-2BB1-FCCDDD3EA8AA}"/>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顧客</a:t>
            </a:r>
            <a:r>
              <a:rPr kumimoji="1" lang="ja-JP" altLang="en-US" sz="4000" b="1" i="0" u="none" strike="noStrike" kern="1200" cap="none" spc="0" normalizeH="0" baseline="0" noProof="0">
                <a:ln>
                  <a:noFill/>
                </a:ln>
                <a:solidFill>
                  <a:schemeClr val="tx1"/>
                </a:solidFill>
                <a:effectLst/>
                <a:uLnTx/>
                <a:uFillTx/>
                <a:latin typeface="MS PGothic" panose="020B0600070205080204" pitchFamily="34" charset="-128"/>
                <a:ea typeface="MS PGothic" panose="020B0600070205080204" pitchFamily="34" charset="-128"/>
                <a:cs typeface="+mj-cs"/>
              </a:rPr>
              <a:t>の</a:t>
            </a:r>
            <a:r>
              <a:rPr lang="ja-JP" altLang="en-US" sz="4000" b="1">
                <a:solidFill>
                  <a:schemeClr val="tx1"/>
                </a:solidFill>
                <a:latin typeface="MS PGothic" panose="020B0600070205080204" pitchFamily="34" charset="-128"/>
                <a:ea typeface="MS PGothic" panose="020B0600070205080204" pitchFamily="34" charset="-128"/>
                <a:cs typeface="+mj-cs"/>
              </a:rPr>
              <a:t>メリット</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を</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考える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3" name="グループ化 2">
            <a:extLst>
              <a:ext uri="{FF2B5EF4-FFF2-40B4-BE49-F238E27FC236}">
                <a16:creationId xmlns:a16="http://schemas.microsoft.com/office/drawing/2014/main" id="{4711FC72-8ED1-40C0-C56B-7232BF126328}"/>
              </a:ext>
            </a:extLst>
          </p:cNvPr>
          <p:cNvGrpSpPr/>
          <p:nvPr/>
        </p:nvGrpSpPr>
        <p:grpSpPr>
          <a:xfrm>
            <a:off x="3042888" y="1119672"/>
            <a:ext cx="2129353" cy="648000"/>
            <a:chOff x="3447535" y="814871"/>
            <a:chExt cx="2129353" cy="648000"/>
          </a:xfrm>
        </p:grpSpPr>
        <p:sp>
          <p:nvSpPr>
            <p:cNvPr id="4" name="四角形: 角を丸くする 10">
              <a:extLst>
                <a:ext uri="{FF2B5EF4-FFF2-40B4-BE49-F238E27FC236}">
                  <a16:creationId xmlns:a16="http://schemas.microsoft.com/office/drawing/2014/main" id="{3D2E50C9-EC7D-77E4-2336-E73ADE9F5911}"/>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5</a:t>
              </a:r>
              <a:r>
                <a:rPr lang="ja-JP" altLang="en-US" sz="2400" b="1">
                  <a:solidFill>
                    <a:schemeClr val="bg1"/>
                  </a:solidFill>
                  <a:latin typeface="MS PGothic" panose="020B0600070205080204" pitchFamily="34" charset="-128"/>
                  <a:ea typeface="MS PGothic" panose="020B0600070205080204" pitchFamily="34" charset="-128"/>
                </a:rPr>
                <a:t>分</a:t>
              </a:r>
              <a:endParaRPr lang="ja-JP" altLang="en-US" sz="2400" b="1" dirty="0">
                <a:solidFill>
                  <a:schemeClr val="bg1"/>
                </a:solidFill>
                <a:latin typeface="MS PGothic" panose="020B0600070205080204" pitchFamily="34" charset="-128"/>
                <a:ea typeface="MS PGothic" panose="020B0600070205080204" pitchFamily="34" charset="-128"/>
              </a:endParaRPr>
            </a:p>
          </p:txBody>
        </p:sp>
        <p:pic>
          <p:nvPicPr>
            <p:cNvPr id="11" name="グラフィックス 10" descr="砂時計: 終了 単色塗りつぶし">
              <a:extLst>
                <a:ext uri="{FF2B5EF4-FFF2-40B4-BE49-F238E27FC236}">
                  <a16:creationId xmlns:a16="http://schemas.microsoft.com/office/drawing/2014/main" id="{D641C7F5-6A53-A850-FCB1-A650802CDF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grpSp>
        <p:nvGrpSpPr>
          <p:cNvPr id="12" name="グループ化 11">
            <a:extLst>
              <a:ext uri="{FF2B5EF4-FFF2-40B4-BE49-F238E27FC236}">
                <a16:creationId xmlns:a16="http://schemas.microsoft.com/office/drawing/2014/main" id="{21DFA4D0-5E1C-75AD-8A45-451683025AE4}"/>
              </a:ext>
            </a:extLst>
          </p:cNvPr>
          <p:cNvGrpSpPr/>
          <p:nvPr/>
        </p:nvGrpSpPr>
        <p:grpSpPr>
          <a:xfrm>
            <a:off x="609602" y="1119672"/>
            <a:ext cx="2304000" cy="648000"/>
            <a:chOff x="1031630" y="1201733"/>
            <a:chExt cx="2304000" cy="648000"/>
          </a:xfrm>
        </p:grpSpPr>
        <p:sp>
          <p:nvSpPr>
            <p:cNvPr id="13" name="四角形: 角を丸くする 15">
              <a:extLst>
                <a:ext uri="{FF2B5EF4-FFF2-40B4-BE49-F238E27FC236}">
                  <a16:creationId xmlns:a16="http://schemas.microsoft.com/office/drawing/2014/main" id="{7FCE63C7-938C-BEBF-8565-FA247708917B}"/>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[3]</a:t>
              </a:r>
            </a:p>
          </p:txBody>
        </p:sp>
        <p:pic>
          <p:nvPicPr>
            <p:cNvPr id="14" name="グラフィックス 13" descr="鉛筆 単色塗りつぶし">
              <a:extLst>
                <a:ext uri="{FF2B5EF4-FFF2-40B4-BE49-F238E27FC236}">
                  <a16:creationId xmlns:a16="http://schemas.microsoft.com/office/drawing/2014/main" id="{9F3C072F-1899-4087-32F7-18302C35C6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3983966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C0DBA-0E17-7AEC-732E-54CDF7D7AF4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605BE1C-8F4C-D396-FF84-5527FC63B399}"/>
              </a:ext>
            </a:extLst>
          </p:cNvPr>
          <p:cNvSpPr>
            <a:spLocks noGrp="1"/>
          </p:cNvSpPr>
          <p:nvPr>
            <p:ph type="title"/>
          </p:nvPr>
        </p:nvSpPr>
        <p:spPr/>
        <p:txBody>
          <a:bodyPr/>
          <a:lstStyle/>
          <a:p>
            <a:r>
              <a:rPr lang="ja-JP" altLang="en-US">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[3] </a:t>
            </a:r>
            <a:r>
              <a:rPr lang="ja-JP" altLang="en-US">
                <a:latin typeface="MS PGothic" panose="020B0600070205080204" pitchFamily="34" charset="-128"/>
                <a:ea typeface="MS PGothic" panose="020B0600070205080204" pitchFamily="34" charset="-128"/>
              </a:rPr>
              <a:t>顧客のメリットを考える </a:t>
            </a:r>
            <a:r>
              <a:rPr lang="en-US" altLang="ja-JP" dirty="0">
                <a:latin typeface="MS PGothic" panose="020B0600070205080204" pitchFamily="34" charset="-128"/>
                <a:ea typeface="MS PGothic" panose="020B0600070205080204" pitchFamily="34" charset="-128"/>
              </a:rPr>
              <a:t>(5</a:t>
            </a:r>
            <a:r>
              <a:rPr lang="ja-JP" altLang="en-US">
                <a:latin typeface="MS PGothic" panose="020B0600070205080204" pitchFamily="34" charset="-128"/>
                <a:ea typeface="MS PGothic" panose="020B0600070205080204" pitchFamily="34" charset="-128"/>
              </a:rPr>
              <a:t>分</a:t>
            </a:r>
            <a:r>
              <a:rPr lang="en-US" altLang="ja-JP" dirty="0">
                <a:latin typeface="MS PGothic" panose="020B0600070205080204" pitchFamily="34" charset="-128"/>
                <a:ea typeface="MS PGothic" panose="020B0600070205080204" pitchFamily="34" charset="-128"/>
              </a:rPr>
              <a:t>)</a:t>
            </a:r>
            <a:endParaRPr kumimoji="1" lang="ja-JP" altLang="en-US" dirty="0"/>
          </a:p>
        </p:txBody>
      </p:sp>
      <p:sp>
        <p:nvSpPr>
          <p:cNvPr id="4" name="角丸四角形 3">
            <a:extLst>
              <a:ext uri="{FF2B5EF4-FFF2-40B4-BE49-F238E27FC236}">
                <a16:creationId xmlns:a16="http://schemas.microsoft.com/office/drawing/2014/main" id="{F73BAC82-561C-0807-93E9-133D9246BCE7}"/>
              </a:ext>
            </a:extLst>
          </p:cNvPr>
          <p:cNvSpPr/>
          <p:nvPr/>
        </p:nvSpPr>
        <p:spPr>
          <a:xfrm>
            <a:off x="1416000" y="1880534"/>
            <a:ext cx="9360000" cy="3103448"/>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顧客</a:t>
            </a:r>
            <a:r>
              <a:rPr kumimoji="1" lang="ja-JP" altLang="en-US" sz="4000" b="1" i="0" u="none" strike="noStrike" kern="1200" cap="none" spc="0" normalizeH="0" baseline="0" noProof="0">
                <a:ln>
                  <a:noFill/>
                </a:ln>
                <a:solidFill>
                  <a:schemeClr val="tx1"/>
                </a:solidFill>
                <a:effectLst/>
                <a:uLnTx/>
                <a:uFillTx/>
                <a:latin typeface="MS PGothic" panose="020B0600070205080204" pitchFamily="34" charset="-128"/>
                <a:ea typeface="MS PGothic" panose="020B0600070205080204" pitchFamily="34" charset="-128"/>
                <a:cs typeface="+mj-cs"/>
              </a:rPr>
              <a:t>の</a:t>
            </a:r>
            <a:r>
              <a:rPr lang="ja-JP" altLang="en-US" sz="4000" b="1">
                <a:solidFill>
                  <a:schemeClr val="tx1"/>
                </a:solidFill>
                <a:latin typeface="MS PGothic" panose="020B0600070205080204" pitchFamily="34" charset="-128"/>
                <a:ea typeface="MS PGothic" panose="020B0600070205080204" pitchFamily="34" charset="-128"/>
                <a:cs typeface="+mj-cs"/>
              </a:rPr>
              <a:t>メリット</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を考える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5" name="図 4" descr="ランプ, 光 が含まれている画像&#10;&#10;自動的に生成された説明">
            <a:extLst>
              <a:ext uri="{FF2B5EF4-FFF2-40B4-BE49-F238E27FC236}">
                <a16:creationId xmlns:a16="http://schemas.microsoft.com/office/drawing/2014/main" id="{37ADCE34-9912-A999-31CD-88146ECAD060}"/>
              </a:ext>
            </a:extLst>
          </p:cNvPr>
          <p:cNvPicPr>
            <a:picLocks noChangeAspect="1"/>
          </p:cNvPicPr>
          <p:nvPr/>
        </p:nvPicPr>
        <p:blipFill>
          <a:blip r:embed="rId2"/>
          <a:srcRect l="30676" t="29565" r="30290" b="26184"/>
          <a:stretch/>
        </p:blipFill>
        <p:spPr>
          <a:xfrm>
            <a:off x="9301983" y="3432258"/>
            <a:ext cx="2457865" cy="2786390"/>
          </a:xfrm>
          <a:prstGeom prst="rect">
            <a:avLst/>
          </a:prstGeom>
        </p:spPr>
      </p:pic>
    </p:spTree>
    <p:extLst>
      <p:ext uri="{BB962C8B-B14F-4D97-AF65-F5344CB8AC3E}">
        <p14:creationId xmlns:p14="http://schemas.microsoft.com/office/powerpoint/2010/main" val="378028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80C32-5C37-97BA-351D-91F1A51DB533}"/>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22CD1AC-AB1A-66FF-192B-9858B6E38D2E}"/>
              </a:ext>
            </a:extLst>
          </p:cNvPr>
          <p:cNvGrpSpPr/>
          <p:nvPr/>
        </p:nvGrpSpPr>
        <p:grpSpPr>
          <a:xfrm>
            <a:off x="3042888" y="1119672"/>
            <a:ext cx="2129353" cy="648000"/>
            <a:chOff x="3447535" y="814871"/>
            <a:chExt cx="2129353" cy="648000"/>
          </a:xfrm>
        </p:grpSpPr>
        <p:sp>
          <p:nvSpPr>
            <p:cNvPr id="3" name="四角形: 角を丸くする 2">
              <a:extLst>
                <a:ext uri="{FF2B5EF4-FFF2-40B4-BE49-F238E27FC236}">
                  <a16:creationId xmlns:a16="http://schemas.microsoft.com/office/drawing/2014/main" id="{C8772D4B-3C4D-2669-488C-088D3A706F3C}"/>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9</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4" name="グラフィックス 3" descr="砂時計: 終了 単色塗りつぶし">
              <a:extLst>
                <a:ext uri="{FF2B5EF4-FFF2-40B4-BE49-F238E27FC236}">
                  <a16:creationId xmlns:a16="http://schemas.microsoft.com/office/drawing/2014/main" id="{830358AE-2D55-7366-EE02-B99FDF82BA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5" name="正方形/長方形 4">
            <a:extLst>
              <a:ext uri="{FF2B5EF4-FFF2-40B4-BE49-F238E27FC236}">
                <a16:creationId xmlns:a16="http://schemas.microsoft.com/office/drawing/2014/main" id="{B511B26D-9C74-43A6-A4CF-25AE6113FD01}"/>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顧客について理解を深める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F1959649-966E-1891-0FA5-881B5B1B3B71}"/>
              </a:ext>
            </a:extLst>
          </p:cNvPr>
          <p:cNvGrpSpPr/>
          <p:nvPr/>
        </p:nvGrpSpPr>
        <p:grpSpPr>
          <a:xfrm>
            <a:off x="609602" y="1119672"/>
            <a:ext cx="2304000" cy="648000"/>
            <a:chOff x="609602" y="1119672"/>
            <a:chExt cx="2304000" cy="648000"/>
          </a:xfrm>
        </p:grpSpPr>
        <p:sp>
          <p:nvSpPr>
            <p:cNvPr id="7" name="四角形: 角を丸くする 6">
              <a:extLst>
                <a:ext uri="{FF2B5EF4-FFF2-40B4-BE49-F238E27FC236}">
                  <a16:creationId xmlns:a16="http://schemas.microsoft.com/office/drawing/2014/main" id="{BC17AF85-9B1F-EEE6-97C2-69304C1B24F7}"/>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授業 </a:t>
              </a:r>
              <a:r>
                <a:rPr lang="en-US" altLang="ja-JP" sz="2400" b="1" dirty="0">
                  <a:solidFill>
                    <a:schemeClr val="bg1"/>
                  </a:solidFill>
                  <a:latin typeface="MS PGothic" panose="020B0600070205080204" pitchFamily="34" charset="-128"/>
                  <a:ea typeface="MS PGothic" panose="020B0600070205080204" pitchFamily="34" charset="-128"/>
                </a:rPr>
                <a:t>[1]</a:t>
              </a:r>
            </a:p>
          </p:txBody>
        </p:sp>
        <p:pic>
          <p:nvPicPr>
            <p:cNvPr id="9" name="図 8">
              <a:extLst>
                <a:ext uri="{FF2B5EF4-FFF2-40B4-BE49-F238E27FC236}">
                  <a16:creationId xmlns:a16="http://schemas.microsoft.com/office/drawing/2014/main" id="{91C003CA-45CC-CE00-A752-46767D2369A8}"/>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Tree>
    <p:extLst>
      <p:ext uri="{BB962C8B-B14F-4D97-AF65-F5344CB8AC3E}">
        <p14:creationId xmlns:p14="http://schemas.microsoft.com/office/powerpoint/2010/main" val="1440198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7F75D-47F4-6EF4-474C-09E36A1962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D422D8-AF8A-3E70-5DEF-DF6B7AB5D176}"/>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ワーク </a:t>
            </a:r>
            <a:r>
              <a:rPr lang="en-US" altLang="ja-JP" dirty="0">
                <a:effectLst/>
                <a:latin typeface="MS PGothic" panose="020B0600070205080204" pitchFamily="34" charset="-128"/>
                <a:ea typeface="MS PGothic" panose="020B0600070205080204" pitchFamily="34" charset="-128"/>
              </a:rPr>
              <a:t>[3] </a:t>
            </a:r>
            <a:r>
              <a:rPr lang="ja-JP" altLang="en-US">
                <a:effectLst/>
                <a:latin typeface="MS PGothic" panose="020B0600070205080204" pitchFamily="34" charset="-128"/>
                <a:ea typeface="MS PGothic" panose="020B0600070205080204" pitchFamily="34" charset="-128"/>
              </a:rPr>
              <a:t>顧客のメリット</a:t>
            </a:r>
            <a:r>
              <a:rPr lang="ja-JP" altLang="en-US" dirty="0">
                <a:effectLst/>
                <a:latin typeface="MS PGothic" panose="020B0600070205080204" pitchFamily="34" charset="-128"/>
                <a:ea typeface="MS PGothic" panose="020B0600070205080204" pitchFamily="34" charset="-128"/>
              </a:rPr>
              <a:t>を考える </a:t>
            </a:r>
            <a:r>
              <a:rPr lang="en-US" altLang="ja-JP" dirty="0">
                <a:effectLst/>
                <a:latin typeface="MS PGothic" panose="020B0600070205080204" pitchFamily="34" charset="-128"/>
                <a:ea typeface="MS PGothic" panose="020B0600070205080204" pitchFamily="34" charset="-128"/>
              </a:rPr>
              <a:t>(5</a:t>
            </a:r>
            <a:r>
              <a:rPr lang="ja-JP" altLang="en-US" dirty="0">
                <a:effectLst/>
                <a:latin typeface="MS PGothic" panose="020B0600070205080204" pitchFamily="34" charset="-128"/>
                <a:ea typeface="MS PGothic" panose="020B0600070205080204" pitchFamily="34" charset="-128"/>
              </a:rPr>
              <a:t>分</a:t>
            </a:r>
            <a:r>
              <a:rPr lang="en-US" altLang="ja-JP" dirty="0">
                <a:effectLst/>
                <a:latin typeface="MS PGothic" panose="020B0600070205080204" pitchFamily="34" charset="-128"/>
                <a:ea typeface="MS PGothic" panose="020B0600070205080204" pitchFamily="34" charset="-128"/>
              </a:rPr>
              <a:t>)</a:t>
            </a:r>
            <a:endParaRPr kumimoji="1" lang="ja-JP" altLang="en-US" dirty="0"/>
          </a:p>
        </p:txBody>
      </p:sp>
      <p:sp>
        <p:nvSpPr>
          <p:cNvPr id="4" name="正方形/長方形 3">
            <a:extLst>
              <a:ext uri="{FF2B5EF4-FFF2-40B4-BE49-F238E27FC236}">
                <a16:creationId xmlns:a16="http://schemas.microsoft.com/office/drawing/2014/main" id="{A529A48E-B1A9-44EF-71AF-D476E8448F11}"/>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p>
          <a:p>
            <a:pPr algn="ctr"/>
            <a:r>
              <a:rPr lang="en-US" altLang="ja-JP" sz="1400" b="1" dirty="0">
                <a:solidFill>
                  <a:schemeClr val="bg1"/>
                </a:solidFill>
                <a:latin typeface="MS PGothic" panose="020B0600070205080204" pitchFamily="34" charset="-128"/>
                <a:ea typeface="MS PGothic" panose="020B0600070205080204" pitchFamily="34" charset="-128"/>
              </a:rPr>
              <a:t>OP03-①-3</a:t>
            </a:r>
          </a:p>
        </p:txBody>
      </p:sp>
      <p:grpSp>
        <p:nvGrpSpPr>
          <p:cNvPr id="22" name="グループ化 21">
            <a:extLst>
              <a:ext uri="{FF2B5EF4-FFF2-40B4-BE49-F238E27FC236}">
                <a16:creationId xmlns:a16="http://schemas.microsoft.com/office/drawing/2014/main" id="{B0A15725-1FA9-E825-12A9-BA5508FF57CC}"/>
              </a:ext>
            </a:extLst>
          </p:cNvPr>
          <p:cNvGrpSpPr/>
          <p:nvPr/>
        </p:nvGrpSpPr>
        <p:grpSpPr>
          <a:xfrm>
            <a:off x="566413" y="1166833"/>
            <a:ext cx="5391936" cy="4887462"/>
            <a:chOff x="566413" y="1166833"/>
            <a:chExt cx="5391936" cy="4887462"/>
          </a:xfrm>
        </p:grpSpPr>
        <p:sp>
          <p:nvSpPr>
            <p:cNvPr id="6" name="正方形/長方形 5">
              <a:extLst>
                <a:ext uri="{FF2B5EF4-FFF2-40B4-BE49-F238E27FC236}">
                  <a16:creationId xmlns:a16="http://schemas.microsoft.com/office/drawing/2014/main" id="{0230D061-58B9-61A3-0C53-644DD62C82EC}"/>
                </a:ext>
              </a:extLst>
            </p:cNvPr>
            <p:cNvSpPr/>
            <p:nvPr/>
          </p:nvSpPr>
          <p:spPr>
            <a:xfrm>
              <a:off x="566413" y="1166833"/>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Who</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誰が）</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8" name="正方形/長方形 7">
              <a:extLst>
                <a:ext uri="{FF2B5EF4-FFF2-40B4-BE49-F238E27FC236}">
                  <a16:creationId xmlns:a16="http://schemas.microsoft.com/office/drawing/2014/main" id="{6737A349-9A44-679F-0CB0-3507DDA464B0}"/>
                </a:ext>
              </a:extLst>
            </p:cNvPr>
            <p:cNvSpPr/>
            <p:nvPr/>
          </p:nvSpPr>
          <p:spPr>
            <a:xfrm>
              <a:off x="700549" y="1531960"/>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9" name="正方形/長方形 8">
              <a:extLst>
                <a:ext uri="{FF2B5EF4-FFF2-40B4-BE49-F238E27FC236}">
                  <a16:creationId xmlns:a16="http://schemas.microsoft.com/office/drawing/2014/main" id="{BD482001-4C0E-6CFA-31E6-D23FCB2F8E7B}"/>
                </a:ext>
              </a:extLst>
            </p:cNvPr>
            <p:cNvSpPr/>
            <p:nvPr/>
          </p:nvSpPr>
          <p:spPr>
            <a:xfrm>
              <a:off x="566413" y="2410278"/>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What</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何を）</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13" name="正方形/長方形 12">
              <a:extLst>
                <a:ext uri="{FF2B5EF4-FFF2-40B4-BE49-F238E27FC236}">
                  <a16:creationId xmlns:a16="http://schemas.microsoft.com/office/drawing/2014/main" id="{2A2EE694-DACF-4A42-CBAB-C37320C27761}"/>
                </a:ext>
              </a:extLst>
            </p:cNvPr>
            <p:cNvSpPr/>
            <p:nvPr/>
          </p:nvSpPr>
          <p:spPr>
            <a:xfrm>
              <a:off x="700549" y="2775405"/>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18" name="正方形/長方形 17">
              <a:extLst>
                <a:ext uri="{FF2B5EF4-FFF2-40B4-BE49-F238E27FC236}">
                  <a16:creationId xmlns:a16="http://schemas.microsoft.com/office/drawing/2014/main" id="{09DDAE47-1A64-49EA-D9DD-9E66EF7F223E}"/>
                </a:ext>
              </a:extLst>
            </p:cNvPr>
            <p:cNvSpPr/>
            <p:nvPr/>
          </p:nvSpPr>
          <p:spPr>
            <a:xfrm>
              <a:off x="566413" y="3653723"/>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When</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いつ）</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19" name="正方形/長方形 18">
              <a:extLst>
                <a:ext uri="{FF2B5EF4-FFF2-40B4-BE49-F238E27FC236}">
                  <a16:creationId xmlns:a16="http://schemas.microsoft.com/office/drawing/2014/main" id="{C98F0CF5-3BAF-22B3-FFDD-3B0D3B081804}"/>
                </a:ext>
              </a:extLst>
            </p:cNvPr>
            <p:cNvSpPr/>
            <p:nvPr/>
          </p:nvSpPr>
          <p:spPr>
            <a:xfrm>
              <a:off x="700549" y="4018850"/>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20" name="正方形/長方形 19">
              <a:extLst>
                <a:ext uri="{FF2B5EF4-FFF2-40B4-BE49-F238E27FC236}">
                  <a16:creationId xmlns:a16="http://schemas.microsoft.com/office/drawing/2014/main" id="{F1CC6054-3865-7CDA-53BC-B9816DD38F25}"/>
                </a:ext>
              </a:extLst>
            </p:cNvPr>
            <p:cNvSpPr/>
            <p:nvPr/>
          </p:nvSpPr>
          <p:spPr>
            <a:xfrm>
              <a:off x="566413" y="4897168"/>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Where</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どこで）</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1" name="正方形/長方形 20">
              <a:extLst>
                <a:ext uri="{FF2B5EF4-FFF2-40B4-BE49-F238E27FC236}">
                  <a16:creationId xmlns:a16="http://schemas.microsoft.com/office/drawing/2014/main" id="{3065BD4C-2B64-D62D-89D8-04052296489B}"/>
                </a:ext>
              </a:extLst>
            </p:cNvPr>
            <p:cNvSpPr/>
            <p:nvPr/>
          </p:nvSpPr>
          <p:spPr>
            <a:xfrm>
              <a:off x="700549" y="5262295"/>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grpSp>
      <p:grpSp>
        <p:nvGrpSpPr>
          <p:cNvPr id="23" name="グループ化 22">
            <a:extLst>
              <a:ext uri="{FF2B5EF4-FFF2-40B4-BE49-F238E27FC236}">
                <a16:creationId xmlns:a16="http://schemas.microsoft.com/office/drawing/2014/main" id="{5EFC66E1-AE90-F448-AE83-214DDDC07F3C}"/>
              </a:ext>
            </a:extLst>
          </p:cNvPr>
          <p:cNvGrpSpPr/>
          <p:nvPr/>
        </p:nvGrpSpPr>
        <p:grpSpPr>
          <a:xfrm>
            <a:off x="6099515" y="1166833"/>
            <a:ext cx="5391936" cy="3644017"/>
            <a:chOff x="566413" y="1166833"/>
            <a:chExt cx="5391936" cy="3644017"/>
          </a:xfrm>
        </p:grpSpPr>
        <p:sp>
          <p:nvSpPr>
            <p:cNvPr id="24" name="正方形/長方形 23">
              <a:extLst>
                <a:ext uri="{FF2B5EF4-FFF2-40B4-BE49-F238E27FC236}">
                  <a16:creationId xmlns:a16="http://schemas.microsoft.com/office/drawing/2014/main" id="{5B2EB248-2469-4844-77AC-12E58DE44FC0}"/>
                </a:ext>
              </a:extLst>
            </p:cNvPr>
            <p:cNvSpPr/>
            <p:nvPr/>
          </p:nvSpPr>
          <p:spPr>
            <a:xfrm>
              <a:off x="566413" y="1166833"/>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Why</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なぜ）</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5" name="正方形/長方形 24">
              <a:extLst>
                <a:ext uri="{FF2B5EF4-FFF2-40B4-BE49-F238E27FC236}">
                  <a16:creationId xmlns:a16="http://schemas.microsoft.com/office/drawing/2014/main" id="{ED4CAC59-F638-7E28-9D0F-75209236F81D}"/>
                </a:ext>
              </a:extLst>
            </p:cNvPr>
            <p:cNvSpPr/>
            <p:nvPr/>
          </p:nvSpPr>
          <p:spPr>
            <a:xfrm>
              <a:off x="700549" y="1531960"/>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26" name="正方形/長方形 25">
              <a:extLst>
                <a:ext uri="{FF2B5EF4-FFF2-40B4-BE49-F238E27FC236}">
                  <a16:creationId xmlns:a16="http://schemas.microsoft.com/office/drawing/2014/main" id="{F4B24508-4BBE-5401-B6EE-2E630DD04BA1}"/>
                </a:ext>
              </a:extLst>
            </p:cNvPr>
            <p:cNvSpPr/>
            <p:nvPr/>
          </p:nvSpPr>
          <p:spPr>
            <a:xfrm>
              <a:off x="566413" y="2410278"/>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en-US"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How</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（どうやって）</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7" name="正方形/長方形 26">
              <a:extLst>
                <a:ext uri="{FF2B5EF4-FFF2-40B4-BE49-F238E27FC236}">
                  <a16:creationId xmlns:a16="http://schemas.microsoft.com/office/drawing/2014/main" id="{156C08FE-3F7B-770C-CCC7-4B8851870DD5}"/>
                </a:ext>
              </a:extLst>
            </p:cNvPr>
            <p:cNvSpPr/>
            <p:nvPr/>
          </p:nvSpPr>
          <p:spPr>
            <a:xfrm>
              <a:off x="700549" y="2775405"/>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id="{67E16446-4923-C64D-806F-44B3E0D55825}"/>
                </a:ext>
              </a:extLst>
            </p:cNvPr>
            <p:cNvSpPr/>
            <p:nvPr/>
          </p:nvSpPr>
          <p:spPr>
            <a:xfrm>
              <a:off x="566413" y="3653723"/>
              <a:ext cx="5132440" cy="365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1" lang="pt-PT" altLang="ja-JP"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How much</a:t>
              </a:r>
              <a:r>
                <a:rPr kumimoji="1" lang="ja-JP" altLang="pt-PT"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a:t>
              </a:r>
              <a:r>
                <a:rPr kumimoji="1" lang="ja-JP" altLang="en-US" sz="2000" b="1"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いくらで）</a:t>
              </a:r>
              <a:endParaRPr kumimoji="1" lang="en-US" altLang="ja-JP" sz="15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29" name="正方形/長方形 28">
              <a:extLst>
                <a:ext uri="{FF2B5EF4-FFF2-40B4-BE49-F238E27FC236}">
                  <a16:creationId xmlns:a16="http://schemas.microsoft.com/office/drawing/2014/main" id="{C4EB4E84-61B3-E3D6-8F7F-9307CE989FA8}"/>
                </a:ext>
              </a:extLst>
            </p:cNvPr>
            <p:cNvSpPr/>
            <p:nvPr/>
          </p:nvSpPr>
          <p:spPr>
            <a:xfrm>
              <a:off x="700549" y="4018850"/>
              <a:ext cx="5257800" cy="792000"/>
            </a:xfrm>
            <a:prstGeom prst="rect">
              <a:avLst/>
            </a:prstGeom>
            <a:solidFill>
              <a:schemeClr val="bg1"/>
            </a:solidFill>
            <a:ln w="12700">
              <a:solidFill>
                <a:schemeClr val="tx1"/>
              </a:solidFill>
            </a:ln>
            <a:effectLst>
              <a:outerShdw dist="88900" dir="2700000" algn="ctr" rotWithShape="0">
                <a:schemeClr val="bg2">
                  <a:lumMod val="9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spcAft>
                  <a:spcPts val="300"/>
                </a:spcAft>
              </a:pP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2851937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8066C-9642-F48D-3A11-F5AF557AE853}"/>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279960C4-008D-9C07-3A98-64544E9EE175}"/>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0FCE06D5-B4E1-4844-2234-2204AF26E674}"/>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5</a:t>
              </a:r>
              <a:r>
                <a:rPr lang="ja-JP" altLang="en-US" sz="2400" b="1">
                  <a:solidFill>
                    <a:schemeClr val="bg1"/>
                  </a:solidFill>
                  <a:latin typeface="MS PGothic" panose="020B0600070205080204" pitchFamily="34" charset="-128"/>
                  <a:ea typeface="MS PGothic" panose="020B0600070205080204" pitchFamily="34" charset="-128"/>
                </a:rPr>
                <a:t>分</a:t>
              </a:r>
              <a:endParaRPr lang="ja-JP" altLang="en-US" sz="2400" b="1" dirty="0">
                <a:solidFill>
                  <a:schemeClr val="bg1"/>
                </a:solidFill>
                <a:latin typeface="MS PGothic" panose="020B0600070205080204" pitchFamily="34" charset="-128"/>
                <a:ea typeface="MS PGothic" panose="020B0600070205080204" pitchFamily="34" charset="-128"/>
              </a:endParaRPr>
            </a:p>
          </p:txBody>
        </p:sp>
        <p:pic>
          <p:nvPicPr>
            <p:cNvPr id="13" name="グラフィックス 12" descr="砂時計: 終了 単色塗りつぶし">
              <a:extLst>
                <a:ext uri="{FF2B5EF4-FFF2-40B4-BE49-F238E27FC236}">
                  <a16:creationId xmlns:a16="http://schemas.microsoft.com/office/drawing/2014/main" id="{94F5EF81-1945-9A31-4078-D7B47DBDB0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grpSp>
        <p:nvGrpSpPr>
          <p:cNvPr id="4" name="グループ化 3">
            <a:extLst>
              <a:ext uri="{FF2B5EF4-FFF2-40B4-BE49-F238E27FC236}">
                <a16:creationId xmlns:a16="http://schemas.microsoft.com/office/drawing/2014/main" id="{C4FD1746-5DA3-DAE9-9FB5-B1E990996BD0}"/>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D2555FDA-42B7-FA17-7D6D-A26EC0633F47}"/>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[4]</a:t>
              </a:r>
            </a:p>
          </p:txBody>
        </p:sp>
        <p:pic>
          <p:nvPicPr>
            <p:cNvPr id="3" name="グラフィックス 2" descr="鉛筆 単色塗りつぶし">
              <a:extLst>
                <a:ext uri="{FF2B5EF4-FFF2-40B4-BE49-F238E27FC236}">
                  <a16:creationId xmlns:a16="http://schemas.microsoft.com/office/drawing/2014/main" id="{3C23D653-6726-4A2C-7C9A-8056B51D1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
        <p:nvSpPr>
          <p:cNvPr id="2" name="正方形/長方形 1">
            <a:extLst>
              <a:ext uri="{FF2B5EF4-FFF2-40B4-BE49-F238E27FC236}">
                <a16:creationId xmlns:a16="http://schemas.microsoft.com/office/drawing/2014/main" id="{C05260C4-47D7-B5C6-7F87-547A3451E889}"/>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j-cs"/>
              </a:rPr>
              <a:t>ビジネスプランを改善する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43788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56B91-B597-C270-4D18-E9D033E8703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9F6AE4-0C0C-2ABD-0F8C-6ED38D549AAA}"/>
              </a:ext>
            </a:extLst>
          </p:cNvPr>
          <p:cNvSpPr>
            <a:spLocks noGrp="1"/>
          </p:cNvSpPr>
          <p:nvPr>
            <p:ph type="title"/>
          </p:nvPr>
        </p:nvSpPr>
        <p:spPr/>
        <p:txBody>
          <a:bodyPr/>
          <a:lstStyle/>
          <a:p>
            <a:r>
              <a:rPr lang="ja-JP" altLang="en-US">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[4] </a:t>
            </a:r>
            <a:r>
              <a:rPr lang="ja-JP" altLang="en-US">
                <a:latin typeface="MS PGothic" panose="020B0600070205080204" pitchFamily="34" charset="-128"/>
                <a:ea typeface="MS PGothic" panose="020B0600070205080204" pitchFamily="34" charset="-128"/>
              </a:rPr>
              <a:t>ビジネスプランを</a:t>
            </a:r>
            <a:r>
              <a:rPr lang="ja-JP" altLang="en-US" dirty="0">
                <a:latin typeface="MS PGothic" panose="020B0600070205080204" pitchFamily="34" charset="-128"/>
                <a:ea typeface="MS PGothic" panose="020B0600070205080204" pitchFamily="34" charset="-128"/>
              </a:rPr>
              <a:t>改善する</a:t>
            </a:r>
            <a:endParaRPr kumimoji="1" lang="ja-JP" altLang="en-US" dirty="0"/>
          </a:p>
        </p:txBody>
      </p:sp>
      <p:sp>
        <p:nvSpPr>
          <p:cNvPr id="5" name="テキスト ボックス 4">
            <a:extLst>
              <a:ext uri="{FF2B5EF4-FFF2-40B4-BE49-F238E27FC236}">
                <a16:creationId xmlns:a16="http://schemas.microsoft.com/office/drawing/2014/main" id="{12301FCE-2769-FA14-8094-725F30E9564F}"/>
              </a:ext>
            </a:extLst>
          </p:cNvPr>
          <p:cNvSpPr txBox="1"/>
          <p:nvPr/>
        </p:nvSpPr>
        <p:spPr>
          <a:xfrm>
            <a:off x="7307532" y="2002347"/>
            <a:ext cx="4549688"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ビジネスプランシートの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見直しや改善を行う。</a:t>
            </a:r>
            <a:br>
              <a:rPr kumimoji="1" lang="ja-JP" altLang="en-US" sz="28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8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en-US" altLang="ja-JP"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5</a:t>
            </a:r>
            <a:r>
              <a:rPr kumimoji="1" lang="ja-JP" altLang="en-US"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分程度）</a:t>
            </a:r>
            <a:endParaRPr kumimoji="1" lang="en-US" altLang="ja-JP"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a:defRPr/>
            </a:pPr>
            <a:r>
              <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修正した場合は、チームごとに</a:t>
            </a:r>
            <a:endPar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a:defRPr/>
            </a:pP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a:t>
            </a: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代表生徒</a:t>
            </a:r>
            <a:r>
              <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a:t>
            </a: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名のビジネスプラン</a:t>
            </a:r>
            <a:endParaRPr kumimoji="1" lang="en-US" altLang="ja-JP"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a:defRPr/>
            </a:pPr>
            <a:r>
              <a:rPr lang="en-US" altLang="ja-JP" sz="2000" dirty="0">
                <a:solidFill>
                  <a:prstClr val="black"/>
                </a:solidFill>
                <a:latin typeface="MS PGothic" panose="020B0600070205080204" pitchFamily="34" charset="-128"/>
                <a:ea typeface="MS PGothic" panose="020B0600070205080204" pitchFamily="34" charset="-128"/>
              </a:rPr>
              <a:t>   </a:t>
            </a:r>
            <a:r>
              <a:rPr kumimoji="1" lang="ja-JP" altLang="en-US" sz="2000"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シートを提出します。</a:t>
            </a:r>
            <a:endParaRPr kumimoji="1" lang="ja-JP" altLang="en-US" sz="200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pic>
        <p:nvPicPr>
          <p:cNvPr id="6" name="図 5">
            <a:extLst>
              <a:ext uri="{FF2B5EF4-FFF2-40B4-BE49-F238E27FC236}">
                <a16:creationId xmlns:a16="http://schemas.microsoft.com/office/drawing/2014/main" id="{280A1909-E538-1066-840E-2CE83FA71B4A}"/>
              </a:ext>
            </a:extLst>
          </p:cNvPr>
          <p:cNvPicPr>
            <a:picLocks noChangeAspect="1"/>
          </p:cNvPicPr>
          <p:nvPr/>
        </p:nvPicPr>
        <p:blipFill>
          <a:blip r:embed="rId2"/>
          <a:srcRect/>
          <a:stretch/>
        </p:blipFill>
        <p:spPr>
          <a:xfrm>
            <a:off x="855086" y="1440000"/>
            <a:ext cx="6113343" cy="4320000"/>
          </a:xfrm>
          <a:prstGeom prst="rect">
            <a:avLst/>
          </a:prstGeom>
          <a:ln>
            <a:solidFill>
              <a:schemeClr val="bg1">
                <a:lumMod val="75000"/>
              </a:schemeClr>
            </a:solidFill>
          </a:ln>
        </p:spPr>
      </p:pic>
    </p:spTree>
    <p:extLst>
      <p:ext uri="{BB962C8B-B14F-4D97-AF65-F5344CB8AC3E}">
        <p14:creationId xmlns:p14="http://schemas.microsoft.com/office/powerpoint/2010/main" val="2690908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2489E-C7FF-B715-9ACC-65DD1B919CE9}"/>
            </a:ext>
          </a:extLst>
        </p:cNvPr>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49A9717C-D45A-1001-A6C2-54E8037180C6}"/>
              </a:ext>
            </a:extLst>
          </p:cNvPr>
          <p:cNvGrpSpPr/>
          <p:nvPr/>
        </p:nvGrpSpPr>
        <p:grpSpPr>
          <a:xfrm>
            <a:off x="3042888" y="1119672"/>
            <a:ext cx="2129353" cy="648000"/>
            <a:chOff x="3447535" y="814871"/>
            <a:chExt cx="2129353" cy="648000"/>
          </a:xfrm>
        </p:grpSpPr>
        <p:sp>
          <p:nvSpPr>
            <p:cNvPr id="16" name="四角形: 角を丸くする 15">
              <a:extLst>
                <a:ext uri="{FF2B5EF4-FFF2-40B4-BE49-F238E27FC236}">
                  <a16:creationId xmlns:a16="http://schemas.microsoft.com/office/drawing/2014/main" id="{D37B5EE7-DA0B-9DE9-74BE-912B83BF5E00}"/>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5</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7" name="グラフィックス 16" descr="砂時計: 終了 単色塗りつぶし">
              <a:extLst>
                <a:ext uri="{FF2B5EF4-FFF2-40B4-BE49-F238E27FC236}">
                  <a16:creationId xmlns:a16="http://schemas.microsoft.com/office/drawing/2014/main" id="{3B5664A7-89F0-48D6-CF30-09B74E611A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grpSp>
        <p:nvGrpSpPr>
          <p:cNvPr id="18" name="グループ化 17">
            <a:extLst>
              <a:ext uri="{FF2B5EF4-FFF2-40B4-BE49-F238E27FC236}">
                <a16:creationId xmlns:a16="http://schemas.microsoft.com/office/drawing/2014/main" id="{8ECDDC3D-599B-23FD-BBC1-88DA071CF327}"/>
              </a:ext>
            </a:extLst>
          </p:cNvPr>
          <p:cNvGrpSpPr/>
          <p:nvPr/>
        </p:nvGrpSpPr>
        <p:grpSpPr>
          <a:xfrm>
            <a:off x="609602" y="1119672"/>
            <a:ext cx="2304000" cy="648000"/>
            <a:chOff x="609602" y="1119672"/>
            <a:chExt cx="2304000" cy="648000"/>
          </a:xfrm>
        </p:grpSpPr>
        <p:sp>
          <p:nvSpPr>
            <p:cNvPr id="19" name="四角形: 角を丸くする 18">
              <a:extLst>
                <a:ext uri="{FF2B5EF4-FFF2-40B4-BE49-F238E27FC236}">
                  <a16:creationId xmlns:a16="http://schemas.microsoft.com/office/drawing/2014/main" id="{E63DE3B7-B0AC-2262-7BD4-6E94C8A29058}"/>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まとめ</a:t>
              </a:r>
              <a:endParaRPr lang="en-US" altLang="ja-JP" sz="2400" b="1" dirty="0">
                <a:solidFill>
                  <a:schemeClr val="bg1"/>
                </a:solidFill>
                <a:latin typeface="MS PGothic" panose="020B0600070205080204" pitchFamily="34" charset="-128"/>
                <a:ea typeface="MS PGothic" panose="020B0600070205080204" pitchFamily="34" charset="-128"/>
              </a:endParaRPr>
            </a:p>
          </p:txBody>
        </p:sp>
        <p:pic>
          <p:nvPicPr>
            <p:cNvPr id="20" name="図 19">
              <a:extLst>
                <a:ext uri="{FF2B5EF4-FFF2-40B4-BE49-F238E27FC236}">
                  <a16:creationId xmlns:a16="http://schemas.microsoft.com/office/drawing/2014/main" id="{EBDDE12D-E2BC-70B4-E70B-3CFA9E62E05A}"/>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
        <p:nvSpPr>
          <p:cNvPr id="22" name="正方形/長方形 21">
            <a:extLst>
              <a:ext uri="{FF2B5EF4-FFF2-40B4-BE49-F238E27FC236}">
                <a16:creationId xmlns:a16="http://schemas.microsoft.com/office/drawing/2014/main" id="{9C8C0D8B-A3A1-9F4C-2659-AA8D2CB989C4}"/>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授業のまとめ</a:t>
            </a:r>
          </a:p>
        </p:txBody>
      </p:sp>
    </p:spTree>
    <p:extLst>
      <p:ext uri="{BB962C8B-B14F-4D97-AF65-F5344CB8AC3E}">
        <p14:creationId xmlns:p14="http://schemas.microsoft.com/office/powerpoint/2010/main" val="2610300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FB2A1-4CA1-5DB2-7151-88ADC06FC44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F451D68-3C0C-B99D-948A-08A24AD0C41F}"/>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授業のまとめ</a:t>
            </a:r>
            <a:endParaRPr kumimoji="1" lang="ja-JP" altLang="en-US" sz="2400" dirty="0"/>
          </a:p>
        </p:txBody>
      </p:sp>
      <p:graphicFrame>
        <p:nvGraphicFramePr>
          <p:cNvPr id="3" name="表 2">
            <a:extLst>
              <a:ext uri="{FF2B5EF4-FFF2-40B4-BE49-F238E27FC236}">
                <a16:creationId xmlns:a16="http://schemas.microsoft.com/office/drawing/2014/main" id="{9B0DEDAE-8C34-A171-8EF2-CBAF092CEFCB}"/>
              </a:ext>
            </a:extLst>
          </p:cNvPr>
          <p:cNvGraphicFramePr>
            <a:graphicFrameLocks noGrp="1"/>
          </p:cNvGraphicFramePr>
          <p:nvPr>
            <p:extLst>
              <p:ext uri="{D42A27DB-BD31-4B8C-83A1-F6EECF244321}">
                <p14:modId xmlns:p14="http://schemas.microsoft.com/office/powerpoint/2010/main" val="690877056"/>
              </p:ext>
            </p:extLst>
          </p:nvPr>
        </p:nvGraphicFramePr>
        <p:xfrm>
          <a:off x="1043354" y="1383321"/>
          <a:ext cx="10105292" cy="4428000"/>
        </p:xfrm>
        <a:graphic>
          <a:graphicData uri="http://schemas.openxmlformats.org/drawingml/2006/table">
            <a:tbl>
              <a:tblPr firstRow="1" bandRow="1">
                <a:tableStyleId>{5940675A-B579-460E-94D1-54222C63F5DA}</a:tableStyleId>
              </a:tblPr>
              <a:tblGrid>
                <a:gridCol w="621323">
                  <a:extLst>
                    <a:ext uri="{9D8B030D-6E8A-4147-A177-3AD203B41FA5}">
                      <a16:colId xmlns:a16="http://schemas.microsoft.com/office/drawing/2014/main" val="2199603475"/>
                    </a:ext>
                  </a:extLst>
                </a:gridCol>
                <a:gridCol w="9483969">
                  <a:extLst>
                    <a:ext uri="{9D8B030D-6E8A-4147-A177-3AD203B41FA5}">
                      <a16:colId xmlns:a16="http://schemas.microsoft.com/office/drawing/2014/main" val="3329428891"/>
                    </a:ext>
                  </a:extLst>
                </a:gridCol>
              </a:tblGrid>
              <a:tr h="147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①</a:t>
                      </a:r>
                      <a:endPar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顧客（ターゲット）とは</a:t>
                      </a:r>
                      <a:r>
                        <a:rPr kumimoji="0" lang="ja-JP" altLang="en-US" sz="24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、商品・サービス</a:t>
                      </a: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を利用する可能性が高い、</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具体的なニーズや関心を持つ人々</a:t>
                      </a:r>
                      <a:r>
                        <a:rPr kumimoji="0" lang="ja-JP" altLang="en-US" sz="24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のこと。</a:t>
                      </a:r>
                      <a:endPar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4614"/>
                  </a:ext>
                </a:extLst>
              </a:tr>
              <a:tr h="147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black"/>
                          </a:solidFill>
                          <a:latin typeface="MS PGothic" panose="020B0600070205080204" pitchFamily="34" charset="-128"/>
                          <a:ea typeface="MS PGothic" panose="020B0600070205080204" pitchFamily="34" charset="-128"/>
                        </a:rPr>
                        <a:t>②</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kern="0">
                          <a:solidFill>
                            <a:prstClr val="black"/>
                          </a:solidFill>
                          <a:latin typeface="MS PGothic" panose="020B0600070205080204" pitchFamily="34" charset="-128"/>
                          <a:ea typeface="MS PGothic" panose="020B0600070205080204" pitchFamily="34" charset="-128"/>
                        </a:rPr>
                        <a:t>顧客</a:t>
                      </a:r>
                      <a:r>
                        <a:rPr kumimoji="0" lang="en-US" altLang="ja-JP" sz="2400" b="1" kern="0" dirty="0">
                          <a:solidFill>
                            <a:prstClr val="black"/>
                          </a:solidFill>
                          <a:latin typeface="MS PGothic" panose="020B0600070205080204" pitchFamily="34" charset="-128"/>
                          <a:ea typeface="MS PGothic" panose="020B0600070205080204" pitchFamily="34" charset="-128"/>
                        </a:rPr>
                        <a:t>(</a:t>
                      </a:r>
                      <a:r>
                        <a:rPr kumimoji="0" lang="ja-JP" altLang="en-US" sz="2400" b="1" kern="0">
                          <a:solidFill>
                            <a:prstClr val="black"/>
                          </a:solidFill>
                          <a:latin typeface="MS PGothic" panose="020B0600070205080204" pitchFamily="34" charset="-128"/>
                          <a:ea typeface="MS PGothic" panose="020B0600070205080204" pitchFamily="34" charset="-128"/>
                        </a:rPr>
                        <a:t>ターゲット</a:t>
                      </a:r>
                      <a:r>
                        <a:rPr kumimoji="0" lang="en-US" altLang="ja-JP" sz="2400" b="1" kern="0" dirty="0">
                          <a:solidFill>
                            <a:prstClr val="black"/>
                          </a:solidFill>
                          <a:latin typeface="MS PGothic" panose="020B0600070205080204" pitchFamily="34" charset="-128"/>
                          <a:ea typeface="MS PGothic" panose="020B0600070205080204" pitchFamily="34" charset="-128"/>
                        </a:rPr>
                        <a:t>)</a:t>
                      </a:r>
                      <a:r>
                        <a:rPr kumimoji="0" lang="ja-JP" altLang="en-US" sz="2400" b="1" kern="0">
                          <a:solidFill>
                            <a:prstClr val="black"/>
                          </a:solidFill>
                          <a:latin typeface="MS PGothic" panose="020B0600070205080204" pitchFamily="34" charset="-128"/>
                          <a:ea typeface="MS PGothic" panose="020B0600070205080204" pitchFamily="34" charset="-128"/>
                        </a:rPr>
                        <a:t>の視点でものごとを考えると、商品・サービスについて深く考えることができる。</a:t>
                      </a:r>
                      <a:endParaRPr kumimoji="0" lang="ja-JP" altLang="en-US" sz="2400" b="1" kern="0" dirty="0">
                        <a:solidFill>
                          <a:prstClr val="black"/>
                        </a:solidFill>
                        <a:latin typeface="MS PGothic" panose="020B0600070205080204" pitchFamily="34" charset="-128"/>
                        <a:ea typeface="MS PGothic" panose="020B0600070205080204" pitchFamily="34" charset="-128"/>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9849691"/>
                  </a:ext>
                </a:extLst>
              </a:tr>
              <a:tr h="147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black"/>
                          </a:solidFill>
                          <a:latin typeface="MS PGothic" panose="020B0600070205080204" pitchFamily="34" charset="-128"/>
                          <a:ea typeface="MS PGothic" panose="020B0600070205080204" pitchFamily="34" charset="-128"/>
                        </a:rPr>
                        <a:t>③</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商品・サービスを利用すると顧客</a:t>
                      </a:r>
                      <a:r>
                        <a:rPr kumimoji="0" lang="en-US" altLang="ja-JP" sz="2400" b="1" kern="0" dirty="0">
                          <a:solidFill>
                            <a:prstClr val="black"/>
                          </a:solidFill>
                          <a:latin typeface="MS PGothic" panose="020B0600070205080204" pitchFamily="34" charset="-128"/>
                          <a:ea typeface="MS PGothic" panose="020B0600070205080204" pitchFamily="34" charset="-128"/>
                        </a:rPr>
                        <a:t>(</a:t>
                      </a:r>
                      <a:r>
                        <a:rPr kumimoji="0" lang="ja-JP" altLang="en-US" sz="2400" b="1" kern="0">
                          <a:solidFill>
                            <a:prstClr val="black"/>
                          </a:solidFill>
                          <a:latin typeface="MS PGothic" panose="020B0600070205080204" pitchFamily="34" charset="-128"/>
                          <a:ea typeface="MS PGothic" panose="020B0600070205080204" pitchFamily="34" charset="-128"/>
                        </a:rPr>
                        <a:t>ターゲット</a:t>
                      </a:r>
                      <a:r>
                        <a:rPr kumimoji="0" lang="en-US" altLang="ja-JP" sz="2400" b="1" kern="0" dirty="0">
                          <a:solidFill>
                            <a:prstClr val="black"/>
                          </a:solidFill>
                          <a:latin typeface="MS PGothic" panose="020B0600070205080204" pitchFamily="34" charset="-128"/>
                          <a:ea typeface="MS PGothic" panose="020B0600070205080204" pitchFamily="34" charset="-128"/>
                        </a:rPr>
                        <a:t>)</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にとってメリットがある場合、お金を払ってくれる。</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665179"/>
                  </a:ext>
                </a:extLst>
              </a:tr>
            </a:tbl>
          </a:graphicData>
        </a:graphic>
      </p:graphicFrame>
    </p:spTree>
    <p:extLst>
      <p:ext uri="{BB962C8B-B14F-4D97-AF65-F5344CB8AC3E}">
        <p14:creationId xmlns:p14="http://schemas.microsoft.com/office/powerpoint/2010/main" val="181371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1DBEA-423A-EFAA-C8A6-F0C3916D37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AC2FAED-88A7-1B82-EE12-6DA090DF770E}"/>
              </a:ext>
            </a:extLst>
          </p:cNvPr>
          <p:cNvSpPr>
            <a:spLocks noGrp="1"/>
          </p:cNvSpPr>
          <p:nvPr>
            <p:ph type="title"/>
          </p:nvPr>
        </p:nvSpPr>
        <p:spPr/>
        <p:txBody>
          <a:bodyPr/>
          <a:lstStyle/>
          <a:p>
            <a:r>
              <a:rPr lang="ja-JP" altLang="en-US" dirty="0">
                <a:solidFill>
                  <a:prstClr val="white"/>
                </a:solidFill>
                <a:latin typeface="MS PGothic" panose="020B0600070205080204" pitchFamily="34" charset="-128"/>
                <a:ea typeface="MS PGothic" panose="020B0600070205080204" pitchFamily="34" charset="-128"/>
              </a:rPr>
              <a:t>ビジネスで課題を解決する</a:t>
            </a:r>
            <a:endParaRPr kumimoji="1" lang="ja-JP" altLang="en-US" dirty="0"/>
          </a:p>
        </p:txBody>
      </p:sp>
      <p:sp>
        <p:nvSpPr>
          <p:cNvPr id="7" name="テキスト ボックス 6">
            <a:extLst>
              <a:ext uri="{FF2B5EF4-FFF2-40B4-BE49-F238E27FC236}">
                <a16:creationId xmlns:a16="http://schemas.microsoft.com/office/drawing/2014/main" id="{5CF4B7AD-A9E0-2AB9-8D0D-4B2D66EED4AD}"/>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ビジネスとは、ユーザーの欲しいもの（ニーズ）を満たす</a:t>
            </a:r>
            <a:endParaRPr lang="en-US" altLang="ja-JP" sz="2800" b="1" dirty="0">
              <a:latin typeface="MS PGothic" panose="020B0600070205080204" pitchFamily="34" charset="-128"/>
              <a:ea typeface="MS PGothic" panose="020B0600070205080204" pitchFamily="34" charset="-128"/>
            </a:endParaRPr>
          </a:p>
          <a:p>
            <a:pPr algn="ctr"/>
            <a:r>
              <a:rPr lang="ja-JP" altLang="en-US" sz="2800" b="1" dirty="0">
                <a:latin typeface="MS PGothic" panose="020B0600070205080204" pitchFamily="34" charset="-128"/>
                <a:ea typeface="MS PGothic" panose="020B0600070205080204" pitchFamily="34" charset="-128"/>
              </a:rPr>
              <a:t>商品・サービスを提供してお金を受け取ること。</a:t>
            </a:r>
          </a:p>
        </p:txBody>
      </p:sp>
      <p:sp>
        <p:nvSpPr>
          <p:cNvPr id="4" name="テキスト ボックス 3">
            <a:extLst>
              <a:ext uri="{FF2B5EF4-FFF2-40B4-BE49-F238E27FC236}">
                <a16:creationId xmlns:a16="http://schemas.microsoft.com/office/drawing/2014/main" id="{2BA64C67-0D94-B8D5-E389-3ECEBCB7965B}"/>
              </a:ext>
            </a:extLst>
          </p:cNvPr>
          <p:cNvSpPr txBox="1"/>
          <p:nvPr/>
        </p:nvSpPr>
        <p:spPr>
          <a:xfrm>
            <a:off x="327083" y="5631400"/>
            <a:ext cx="11542643" cy="430887"/>
          </a:xfrm>
          <a:prstGeom prst="rect">
            <a:avLst/>
          </a:prstGeom>
          <a:noFill/>
        </p:spPr>
        <p:txBody>
          <a:bodyPr wrap="square" rtlCol="0">
            <a:spAutoFit/>
          </a:bodyPr>
          <a:lstStyle/>
          <a:p>
            <a:pPr algn="ctr"/>
            <a:r>
              <a:rPr lang="ja-JP" altLang="en-US" sz="2200" b="1" dirty="0">
                <a:solidFill>
                  <a:srgbClr val="E94520"/>
                </a:solidFill>
                <a:latin typeface="MS PGothic" panose="020B0600070205080204" pitchFamily="34" charset="-128"/>
                <a:ea typeface="MS PGothic" panose="020B0600070205080204" pitchFamily="34" charset="-128"/>
              </a:rPr>
              <a:t>ニーズを満たすことがビジネスの重要なポイントです。</a:t>
            </a:r>
          </a:p>
        </p:txBody>
      </p:sp>
      <p:sp>
        <p:nvSpPr>
          <p:cNvPr id="9" name="タイトル 4">
            <a:extLst>
              <a:ext uri="{FF2B5EF4-FFF2-40B4-BE49-F238E27FC236}">
                <a16:creationId xmlns:a16="http://schemas.microsoft.com/office/drawing/2014/main" id="{1EFA378A-C57D-1363-4B1C-85753503B953}"/>
              </a:ext>
            </a:extLst>
          </p:cNvPr>
          <p:cNvSpPr txBox="1">
            <a:spLocks/>
          </p:cNvSpPr>
          <p:nvPr/>
        </p:nvSpPr>
        <p:spPr>
          <a:xfrm>
            <a:off x="3087411" y="3704776"/>
            <a:ext cx="1427322" cy="840230"/>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pPr algn="l"/>
            <a:r>
              <a:rPr lang="ja-JP" altLang="en-US" sz="1800" b="0" dirty="0">
                <a:solidFill>
                  <a:schemeClr val="tx1"/>
                </a:solidFill>
                <a:latin typeface="MS PGothic" panose="020B0600070205080204" pitchFamily="34" charset="-128"/>
                <a:ea typeface="MS PGothic" panose="020B0600070205080204" pitchFamily="34" charset="-128"/>
              </a:rPr>
              <a:t>不便だな</a:t>
            </a:r>
            <a:r>
              <a:rPr lang="en-US" altLang="ja-JP" sz="1800" b="0" dirty="0">
                <a:solidFill>
                  <a:schemeClr val="tx1"/>
                </a:solidFill>
                <a:latin typeface="MS PGothic" panose="020B0600070205080204" pitchFamily="34" charset="-128"/>
                <a:ea typeface="MS PGothic" panose="020B0600070205080204" pitchFamily="34" charset="-128"/>
              </a:rPr>
              <a:t>…</a:t>
            </a:r>
          </a:p>
          <a:p>
            <a:pPr algn="l"/>
            <a:endParaRPr lang="en-US" altLang="ja-JP" sz="1800" b="0" dirty="0">
              <a:solidFill>
                <a:schemeClr val="tx1"/>
              </a:solidFill>
              <a:latin typeface="MS PGothic" panose="020B0600070205080204" pitchFamily="34" charset="-128"/>
              <a:ea typeface="MS PGothic" panose="020B0600070205080204" pitchFamily="34" charset="-128"/>
            </a:endParaRPr>
          </a:p>
          <a:p>
            <a:pPr algn="l"/>
            <a:r>
              <a:rPr lang="ja-JP" altLang="en-US" sz="1800" b="0" dirty="0">
                <a:solidFill>
                  <a:schemeClr val="tx1"/>
                </a:solidFill>
                <a:latin typeface="MS PGothic" panose="020B0600070205080204" pitchFamily="34" charset="-128"/>
                <a:ea typeface="MS PGothic" panose="020B0600070205080204" pitchFamily="34" charset="-128"/>
              </a:rPr>
              <a:t>欲しい</a:t>
            </a:r>
            <a:r>
              <a:rPr lang="en-US" altLang="ja-JP" sz="1800" b="0" dirty="0">
                <a:solidFill>
                  <a:schemeClr val="tx1"/>
                </a:solidFill>
                <a:latin typeface="MS PGothic" panose="020B0600070205080204" pitchFamily="34" charset="-128"/>
                <a:ea typeface="MS PGothic" panose="020B0600070205080204" pitchFamily="34" charset="-128"/>
              </a:rPr>
              <a:t>…</a:t>
            </a:r>
            <a:endParaRPr lang="ja-JP" altLang="en-US" sz="1800" b="0" dirty="0">
              <a:solidFill>
                <a:schemeClr val="tx1"/>
              </a:solidFill>
              <a:latin typeface="MS PGothic" panose="020B0600070205080204" pitchFamily="34" charset="-128"/>
              <a:ea typeface="MS PGothic" panose="020B0600070205080204" pitchFamily="34" charset="-128"/>
            </a:endParaRPr>
          </a:p>
        </p:txBody>
      </p:sp>
      <p:pic>
        <p:nvPicPr>
          <p:cNvPr id="11" name="図 10">
            <a:extLst>
              <a:ext uri="{FF2B5EF4-FFF2-40B4-BE49-F238E27FC236}">
                <a16:creationId xmlns:a16="http://schemas.microsoft.com/office/drawing/2014/main" id="{B84CA515-D9DF-0B6E-3AE7-D1B03E89F2EC}"/>
              </a:ext>
            </a:extLst>
          </p:cNvPr>
          <p:cNvPicPr>
            <a:picLocks noChangeAspect="1"/>
          </p:cNvPicPr>
          <p:nvPr/>
        </p:nvPicPr>
        <p:blipFill>
          <a:blip r:embed="rId3"/>
          <a:stretch>
            <a:fillRect/>
          </a:stretch>
        </p:blipFill>
        <p:spPr>
          <a:xfrm>
            <a:off x="1276999" y="3218727"/>
            <a:ext cx="1895352" cy="2160650"/>
          </a:xfrm>
          <a:prstGeom prst="rect">
            <a:avLst/>
          </a:prstGeom>
        </p:spPr>
      </p:pic>
      <p:grpSp>
        <p:nvGrpSpPr>
          <p:cNvPr id="12" name="グループ化 11">
            <a:extLst>
              <a:ext uri="{FF2B5EF4-FFF2-40B4-BE49-F238E27FC236}">
                <a16:creationId xmlns:a16="http://schemas.microsoft.com/office/drawing/2014/main" id="{9970A31C-4E59-99EE-5536-474759C44C51}"/>
              </a:ext>
            </a:extLst>
          </p:cNvPr>
          <p:cNvGrpSpPr/>
          <p:nvPr/>
        </p:nvGrpSpPr>
        <p:grpSpPr>
          <a:xfrm>
            <a:off x="843517" y="2201284"/>
            <a:ext cx="3973562" cy="3312000"/>
            <a:chOff x="833007" y="2160000"/>
            <a:chExt cx="3973562" cy="3312000"/>
          </a:xfrm>
        </p:grpSpPr>
        <p:sp>
          <p:nvSpPr>
            <p:cNvPr id="5" name="正方形/長方形 4">
              <a:extLst>
                <a:ext uri="{FF2B5EF4-FFF2-40B4-BE49-F238E27FC236}">
                  <a16:creationId xmlns:a16="http://schemas.microsoft.com/office/drawing/2014/main" id="{43DF5A95-67F3-36BC-6187-9D3A819C1C29}"/>
                </a:ext>
              </a:extLst>
            </p:cNvPr>
            <p:cNvSpPr/>
            <p:nvPr/>
          </p:nvSpPr>
          <p:spPr>
            <a:xfrm>
              <a:off x="839788" y="2160000"/>
              <a:ext cx="3960000" cy="3312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4">
              <a:extLst>
                <a:ext uri="{FF2B5EF4-FFF2-40B4-BE49-F238E27FC236}">
                  <a16:creationId xmlns:a16="http://schemas.microsoft.com/office/drawing/2014/main" id="{79A9D9F0-8F37-2F5D-C5CD-91EA170EA3F8}"/>
                </a:ext>
              </a:extLst>
            </p:cNvPr>
            <p:cNvSpPr txBox="1">
              <a:spLocks/>
            </p:cNvSpPr>
            <p:nvPr/>
          </p:nvSpPr>
          <p:spPr>
            <a:xfrm>
              <a:off x="839788" y="2160000"/>
              <a:ext cx="3960000" cy="504000"/>
            </a:xfrm>
            <a:prstGeom prst="rect">
              <a:avLst/>
            </a:prstGeom>
            <a:solidFill>
              <a:schemeClr val="tx1"/>
            </a:solidFill>
            <a:ln w="19050">
              <a:solidFill>
                <a:schemeClr val="tx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2200" dirty="0">
                  <a:latin typeface="MS PGothic" panose="020B0600070205080204" pitchFamily="34" charset="-128"/>
                  <a:ea typeface="MS PGothic" panose="020B0600070205080204" pitchFamily="34" charset="-128"/>
                </a:rPr>
                <a:t>ニーズ</a:t>
              </a:r>
            </a:p>
          </p:txBody>
        </p:sp>
        <p:sp>
          <p:nvSpPr>
            <p:cNvPr id="8" name="タイトル 4">
              <a:extLst>
                <a:ext uri="{FF2B5EF4-FFF2-40B4-BE49-F238E27FC236}">
                  <a16:creationId xmlns:a16="http://schemas.microsoft.com/office/drawing/2014/main" id="{1EB9AE8F-C404-8247-8424-574BCB838F63}"/>
                </a:ext>
              </a:extLst>
            </p:cNvPr>
            <p:cNvSpPr txBox="1">
              <a:spLocks/>
            </p:cNvSpPr>
            <p:nvPr/>
          </p:nvSpPr>
          <p:spPr>
            <a:xfrm>
              <a:off x="850472" y="2732621"/>
              <a:ext cx="3938632" cy="369332"/>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2000" u="sng" dirty="0">
                  <a:solidFill>
                    <a:schemeClr val="tx1"/>
                  </a:solidFill>
                  <a:latin typeface="MS PGothic" panose="020B0600070205080204" pitchFamily="34" charset="-128"/>
                  <a:ea typeface="MS PGothic" panose="020B0600070205080204" pitchFamily="34" charset="-128"/>
                </a:rPr>
                <a:t>もっと〇〇だったら</a:t>
              </a:r>
              <a:r>
                <a:rPr lang="ja-JP" altLang="en-US" sz="2000" u="sng">
                  <a:solidFill>
                    <a:schemeClr val="tx1"/>
                  </a:solidFill>
                  <a:latin typeface="MS PGothic" panose="020B0600070205080204" pitchFamily="34" charset="-128"/>
                  <a:ea typeface="MS PGothic" panose="020B0600070205080204" pitchFamily="34" charset="-128"/>
                </a:rPr>
                <a:t>いいのにな</a:t>
              </a:r>
              <a:r>
                <a:rPr lang="en-US" altLang="ja-JP" sz="2000" u="sng" dirty="0">
                  <a:solidFill>
                    <a:schemeClr val="tx1"/>
                  </a:solidFill>
                  <a:latin typeface="MS PGothic" panose="020B0600070205080204" pitchFamily="34" charset="-128"/>
                  <a:ea typeface="MS PGothic" panose="020B0600070205080204" pitchFamily="34" charset="-128"/>
                </a:rPr>
                <a:t>…</a:t>
              </a:r>
            </a:p>
          </p:txBody>
        </p:sp>
        <p:sp>
          <p:nvSpPr>
            <p:cNvPr id="10" name="タイトル 4">
              <a:extLst>
                <a:ext uri="{FF2B5EF4-FFF2-40B4-BE49-F238E27FC236}">
                  <a16:creationId xmlns:a16="http://schemas.microsoft.com/office/drawing/2014/main" id="{0C31DC6A-3781-A989-DB0C-5F88788E11D1}"/>
                </a:ext>
              </a:extLst>
            </p:cNvPr>
            <p:cNvSpPr txBox="1">
              <a:spLocks/>
            </p:cNvSpPr>
            <p:nvPr/>
          </p:nvSpPr>
          <p:spPr>
            <a:xfrm>
              <a:off x="833007" y="5040000"/>
              <a:ext cx="3973562" cy="313932"/>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1600" b="0" dirty="0">
                  <a:solidFill>
                    <a:schemeClr val="tx1"/>
                  </a:solidFill>
                  <a:latin typeface="MS PGothic" panose="020B0600070205080204" pitchFamily="34" charset="-128"/>
                  <a:ea typeface="MS PGothic" panose="020B0600070205080204" pitchFamily="34" charset="-128"/>
                </a:rPr>
                <a:t>例</a:t>
              </a:r>
              <a:r>
                <a:rPr lang="en-US" altLang="ja-JP" sz="1600" b="0" dirty="0">
                  <a:solidFill>
                    <a:schemeClr val="tx1"/>
                  </a:solidFill>
                  <a:latin typeface="MS PGothic" panose="020B0600070205080204" pitchFamily="34" charset="-128"/>
                  <a:ea typeface="MS PGothic" panose="020B0600070205080204" pitchFamily="34" charset="-128"/>
                </a:rPr>
                <a:t>)</a:t>
              </a:r>
              <a:r>
                <a:rPr lang="ja-JP" altLang="en-US" sz="1600" b="0" dirty="0">
                  <a:solidFill>
                    <a:schemeClr val="tx1"/>
                  </a:solidFill>
                  <a:latin typeface="MS PGothic" panose="020B0600070205080204" pitchFamily="34" charset="-128"/>
                  <a:ea typeface="MS PGothic" panose="020B0600070205080204" pitchFamily="34" charset="-128"/>
                </a:rPr>
                <a:t> 近くにお店がなくて買い物に行けない</a:t>
              </a:r>
              <a:r>
                <a:rPr lang="en-US" altLang="ja-JP" sz="1600" b="0" dirty="0">
                  <a:solidFill>
                    <a:schemeClr val="tx1"/>
                  </a:solidFill>
                  <a:latin typeface="MS PGothic" panose="020B0600070205080204" pitchFamily="34" charset="-128"/>
                  <a:ea typeface="MS PGothic" panose="020B0600070205080204" pitchFamily="34" charset="-128"/>
                </a:rPr>
                <a:t>…</a:t>
              </a:r>
              <a:endParaRPr lang="ja-JP" altLang="en-US" sz="1600" b="0" dirty="0">
                <a:solidFill>
                  <a:schemeClr val="tx1"/>
                </a:solidFill>
                <a:latin typeface="MS PGothic" panose="020B0600070205080204" pitchFamily="34" charset="-128"/>
                <a:ea typeface="MS PGothic" panose="020B0600070205080204" pitchFamily="34" charset="-128"/>
              </a:endParaRPr>
            </a:p>
          </p:txBody>
        </p:sp>
      </p:grpSp>
      <p:grpSp>
        <p:nvGrpSpPr>
          <p:cNvPr id="22" name="グループ化 21">
            <a:extLst>
              <a:ext uri="{FF2B5EF4-FFF2-40B4-BE49-F238E27FC236}">
                <a16:creationId xmlns:a16="http://schemas.microsoft.com/office/drawing/2014/main" id="{4438935A-FE14-BFD1-323D-270C6B4E1B63}"/>
              </a:ext>
            </a:extLst>
          </p:cNvPr>
          <p:cNvGrpSpPr/>
          <p:nvPr/>
        </p:nvGrpSpPr>
        <p:grpSpPr>
          <a:xfrm>
            <a:off x="7378476" y="2200644"/>
            <a:ext cx="3973562" cy="3312000"/>
            <a:chOff x="833007" y="2160000"/>
            <a:chExt cx="3973562" cy="3312000"/>
          </a:xfrm>
        </p:grpSpPr>
        <p:sp>
          <p:nvSpPr>
            <p:cNvPr id="23" name="正方形/長方形 22">
              <a:extLst>
                <a:ext uri="{FF2B5EF4-FFF2-40B4-BE49-F238E27FC236}">
                  <a16:creationId xmlns:a16="http://schemas.microsoft.com/office/drawing/2014/main" id="{FE3689A7-E2BC-7CCD-4DAA-6E5226D23B7D}"/>
                </a:ext>
              </a:extLst>
            </p:cNvPr>
            <p:cNvSpPr/>
            <p:nvPr/>
          </p:nvSpPr>
          <p:spPr>
            <a:xfrm>
              <a:off x="839788" y="2160000"/>
              <a:ext cx="3960000" cy="3312000"/>
            </a:xfrm>
            <a:prstGeom prst="rect">
              <a:avLst/>
            </a:prstGeom>
            <a:noFill/>
            <a:ln>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4">
              <a:extLst>
                <a:ext uri="{FF2B5EF4-FFF2-40B4-BE49-F238E27FC236}">
                  <a16:creationId xmlns:a16="http://schemas.microsoft.com/office/drawing/2014/main" id="{3941A948-C794-572B-EEBD-BA76357ACAFD}"/>
                </a:ext>
              </a:extLst>
            </p:cNvPr>
            <p:cNvSpPr txBox="1">
              <a:spLocks/>
            </p:cNvSpPr>
            <p:nvPr/>
          </p:nvSpPr>
          <p:spPr>
            <a:xfrm>
              <a:off x="839788" y="2160000"/>
              <a:ext cx="3960000" cy="504000"/>
            </a:xfrm>
            <a:prstGeom prst="rect">
              <a:avLst/>
            </a:prstGeom>
            <a:solidFill>
              <a:srgbClr val="E94520"/>
            </a:solidFill>
            <a:ln w="19050">
              <a:solidFill>
                <a:srgbClr val="E94520"/>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2200" dirty="0">
                  <a:latin typeface="MS PGothic" panose="020B0600070205080204" pitchFamily="34" charset="-128"/>
                  <a:ea typeface="MS PGothic" panose="020B0600070205080204" pitchFamily="34" charset="-128"/>
                </a:rPr>
                <a:t>ニーズを満たす</a:t>
              </a:r>
            </a:p>
          </p:txBody>
        </p:sp>
        <p:sp>
          <p:nvSpPr>
            <p:cNvPr id="25" name="タイトル 4">
              <a:extLst>
                <a:ext uri="{FF2B5EF4-FFF2-40B4-BE49-F238E27FC236}">
                  <a16:creationId xmlns:a16="http://schemas.microsoft.com/office/drawing/2014/main" id="{D15C9910-C842-41E1-ECAA-437F2C8EC7CD}"/>
                </a:ext>
              </a:extLst>
            </p:cNvPr>
            <p:cNvSpPr txBox="1">
              <a:spLocks/>
            </p:cNvSpPr>
            <p:nvPr/>
          </p:nvSpPr>
          <p:spPr>
            <a:xfrm>
              <a:off x="850472" y="2732621"/>
              <a:ext cx="3938632" cy="646331"/>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2000" u="sng" dirty="0">
                  <a:solidFill>
                    <a:schemeClr val="tx1"/>
                  </a:solidFill>
                  <a:latin typeface="MS PGothic" panose="020B0600070205080204" pitchFamily="34" charset="-128"/>
                  <a:ea typeface="MS PGothic" panose="020B0600070205080204" pitchFamily="34" charset="-128"/>
                </a:rPr>
                <a:t>商品・サービスで、</a:t>
              </a:r>
            </a:p>
            <a:p>
              <a:r>
                <a:rPr lang="ja-JP" altLang="en-US" sz="2000" u="sng" dirty="0">
                  <a:solidFill>
                    <a:schemeClr val="tx1"/>
                  </a:solidFill>
                  <a:latin typeface="MS PGothic" panose="020B0600070205080204" pitchFamily="34" charset="-128"/>
                  <a:ea typeface="MS PGothic" panose="020B0600070205080204" pitchFamily="34" charset="-128"/>
                </a:rPr>
                <a:t>現状と理想のギャップを埋める！</a:t>
              </a:r>
            </a:p>
          </p:txBody>
        </p:sp>
        <p:sp>
          <p:nvSpPr>
            <p:cNvPr id="26" name="タイトル 4">
              <a:extLst>
                <a:ext uri="{FF2B5EF4-FFF2-40B4-BE49-F238E27FC236}">
                  <a16:creationId xmlns:a16="http://schemas.microsoft.com/office/drawing/2014/main" id="{84675930-78B4-B1E4-30B9-FB196FE73775}"/>
                </a:ext>
              </a:extLst>
            </p:cNvPr>
            <p:cNvSpPr txBox="1">
              <a:spLocks/>
            </p:cNvSpPr>
            <p:nvPr/>
          </p:nvSpPr>
          <p:spPr>
            <a:xfrm>
              <a:off x="833007" y="5040000"/>
              <a:ext cx="3973562" cy="313932"/>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1600" b="0" dirty="0">
                  <a:solidFill>
                    <a:schemeClr val="tx1"/>
                  </a:solidFill>
                  <a:latin typeface="MS PGothic" panose="020B0600070205080204" pitchFamily="34" charset="-128"/>
                  <a:ea typeface="MS PGothic" panose="020B0600070205080204" pitchFamily="34" charset="-128"/>
                </a:rPr>
                <a:t>例</a:t>
              </a:r>
              <a:r>
                <a:rPr lang="en-US" altLang="ja-JP" sz="1600" b="0" dirty="0">
                  <a:solidFill>
                    <a:schemeClr val="tx1"/>
                  </a:solidFill>
                  <a:latin typeface="MS PGothic" panose="020B0600070205080204" pitchFamily="34" charset="-128"/>
                  <a:ea typeface="MS PGothic" panose="020B0600070205080204" pitchFamily="34" charset="-128"/>
                </a:rPr>
                <a:t>)</a:t>
              </a:r>
              <a:r>
                <a:rPr lang="ja-JP" altLang="en-US" sz="1600" b="0" dirty="0">
                  <a:solidFill>
                    <a:schemeClr val="tx1"/>
                  </a:solidFill>
                  <a:latin typeface="MS PGothic" panose="020B0600070205080204" pitchFamily="34" charset="-128"/>
                  <a:ea typeface="MS PGothic" panose="020B0600070205080204" pitchFamily="34" charset="-128"/>
                </a:rPr>
                <a:t>　ネットショップで購入して次の日に届く！</a:t>
              </a:r>
            </a:p>
          </p:txBody>
        </p:sp>
      </p:grpSp>
      <p:sp>
        <p:nvSpPr>
          <p:cNvPr id="27" name="タイトル 4">
            <a:extLst>
              <a:ext uri="{FF2B5EF4-FFF2-40B4-BE49-F238E27FC236}">
                <a16:creationId xmlns:a16="http://schemas.microsoft.com/office/drawing/2014/main" id="{5B89BB6E-9EF9-FE82-4FD0-539C8B60F112}"/>
              </a:ext>
            </a:extLst>
          </p:cNvPr>
          <p:cNvSpPr txBox="1">
            <a:spLocks/>
          </p:cNvSpPr>
          <p:nvPr/>
        </p:nvSpPr>
        <p:spPr>
          <a:xfrm>
            <a:off x="9333750" y="3713531"/>
            <a:ext cx="1693096" cy="1089529"/>
          </a:xfrm>
          <a:prstGeom prst="rect">
            <a:avLst/>
          </a:prstGeom>
          <a:noFill/>
          <a:ln>
            <a:noFill/>
          </a:ln>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pPr algn="l"/>
            <a:r>
              <a:rPr lang="ja-JP" altLang="en-US" sz="1800" b="0" dirty="0">
                <a:solidFill>
                  <a:schemeClr val="tx1"/>
                </a:solidFill>
                <a:latin typeface="MS PGothic" panose="020B0600070205080204" pitchFamily="34" charset="-128"/>
                <a:ea typeface="MS PGothic" panose="020B0600070205080204" pitchFamily="34" charset="-128"/>
              </a:rPr>
              <a:t>便利になった！</a:t>
            </a:r>
            <a:endParaRPr lang="en-US" altLang="ja-JP" sz="1800" b="0" dirty="0">
              <a:solidFill>
                <a:schemeClr val="tx1"/>
              </a:solidFill>
              <a:latin typeface="MS PGothic" panose="020B0600070205080204" pitchFamily="34" charset="-128"/>
              <a:ea typeface="MS PGothic" panose="020B0600070205080204" pitchFamily="34" charset="-128"/>
            </a:endParaRPr>
          </a:p>
          <a:p>
            <a:pPr algn="l"/>
            <a:endParaRPr lang="en-US" altLang="ja-JP" sz="1800" b="0" dirty="0">
              <a:solidFill>
                <a:schemeClr val="tx1"/>
              </a:solidFill>
              <a:latin typeface="MS PGothic" panose="020B0600070205080204" pitchFamily="34" charset="-128"/>
              <a:ea typeface="MS PGothic" panose="020B0600070205080204" pitchFamily="34" charset="-128"/>
            </a:endParaRPr>
          </a:p>
          <a:p>
            <a:pPr algn="l"/>
            <a:r>
              <a:rPr lang="ja-JP" altLang="en-US" sz="1800" b="0" dirty="0">
                <a:solidFill>
                  <a:schemeClr val="tx1"/>
                </a:solidFill>
                <a:latin typeface="MS PGothic" panose="020B0600070205080204" pitchFamily="34" charset="-128"/>
                <a:ea typeface="MS PGothic" panose="020B0600070205080204" pitchFamily="34" charset="-128"/>
              </a:rPr>
              <a:t>困りごとが</a:t>
            </a:r>
            <a:endParaRPr lang="en-US" altLang="ja-JP" sz="1800" b="0" dirty="0">
              <a:solidFill>
                <a:schemeClr val="tx1"/>
              </a:solidFill>
              <a:latin typeface="MS PGothic" panose="020B0600070205080204" pitchFamily="34" charset="-128"/>
              <a:ea typeface="MS PGothic" panose="020B0600070205080204" pitchFamily="34" charset="-128"/>
            </a:endParaRPr>
          </a:p>
          <a:p>
            <a:pPr algn="l"/>
            <a:r>
              <a:rPr lang="ja-JP" altLang="en-US" sz="1800" b="0" dirty="0">
                <a:solidFill>
                  <a:schemeClr val="tx1"/>
                </a:solidFill>
                <a:latin typeface="MS PGothic" panose="020B0600070205080204" pitchFamily="34" charset="-128"/>
                <a:ea typeface="MS PGothic" panose="020B0600070205080204" pitchFamily="34" charset="-128"/>
              </a:rPr>
              <a:t>解決できた！</a:t>
            </a:r>
            <a:endParaRPr lang="en-US" altLang="ja-JP" sz="1800" b="0" dirty="0">
              <a:solidFill>
                <a:schemeClr val="tx1"/>
              </a:solidFill>
              <a:latin typeface="MS PGothic" panose="020B0600070205080204" pitchFamily="34" charset="-128"/>
              <a:ea typeface="MS PGothic" panose="020B0600070205080204" pitchFamily="34" charset="-128"/>
            </a:endParaRPr>
          </a:p>
        </p:txBody>
      </p:sp>
      <p:pic>
        <p:nvPicPr>
          <p:cNvPr id="28" name="図 27">
            <a:extLst>
              <a:ext uri="{FF2B5EF4-FFF2-40B4-BE49-F238E27FC236}">
                <a16:creationId xmlns:a16="http://schemas.microsoft.com/office/drawing/2014/main" id="{208B1B14-60A3-6379-41DC-C214F06F6BBA}"/>
              </a:ext>
            </a:extLst>
          </p:cNvPr>
          <p:cNvPicPr>
            <a:picLocks noChangeAspect="1"/>
          </p:cNvPicPr>
          <p:nvPr/>
        </p:nvPicPr>
        <p:blipFill>
          <a:blip r:embed="rId4"/>
          <a:stretch>
            <a:fillRect/>
          </a:stretch>
        </p:blipFill>
        <p:spPr>
          <a:xfrm>
            <a:off x="7838556" y="3395958"/>
            <a:ext cx="1495194" cy="1991125"/>
          </a:xfrm>
          <a:prstGeom prst="rect">
            <a:avLst/>
          </a:prstGeom>
        </p:spPr>
      </p:pic>
      <p:sp>
        <p:nvSpPr>
          <p:cNvPr id="32" name="上下矢印 19">
            <a:extLst>
              <a:ext uri="{FF2B5EF4-FFF2-40B4-BE49-F238E27FC236}">
                <a16:creationId xmlns:a16="http://schemas.microsoft.com/office/drawing/2014/main" id="{950D835F-3B5F-8F9F-B46B-5035C9BD20B9}"/>
              </a:ext>
            </a:extLst>
          </p:cNvPr>
          <p:cNvSpPr/>
          <p:nvPr/>
        </p:nvSpPr>
        <p:spPr>
          <a:xfrm>
            <a:off x="5890870" y="2835075"/>
            <a:ext cx="396000" cy="2046362"/>
          </a:xfrm>
          <a:prstGeom prst="upDownArrow">
            <a:avLst/>
          </a:prstGeom>
          <a:solidFill>
            <a:srgbClr val="E94520"/>
          </a:solidFill>
          <a:ln>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27D55721-51EE-0060-5DCB-08B0F272EC2E}"/>
              </a:ext>
            </a:extLst>
          </p:cNvPr>
          <p:cNvSpPr/>
          <p:nvPr/>
        </p:nvSpPr>
        <p:spPr>
          <a:xfrm>
            <a:off x="5019655" y="4911107"/>
            <a:ext cx="2154868" cy="602177"/>
          </a:xfrm>
          <a:prstGeom prst="rect">
            <a:avLst/>
          </a:prstGeom>
          <a:solidFill>
            <a:srgbClr val="E6E6E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800" b="0" dirty="0">
                <a:solidFill>
                  <a:schemeClr val="tx1"/>
                </a:solidFill>
                <a:latin typeface="MS PGothic" panose="020B0600070205080204" pitchFamily="34" charset="-128"/>
                <a:ea typeface="MS PGothic" panose="020B0600070205080204" pitchFamily="34" charset="-128"/>
              </a:rPr>
              <a:t>現状</a:t>
            </a:r>
          </a:p>
        </p:txBody>
      </p:sp>
      <p:sp>
        <p:nvSpPr>
          <p:cNvPr id="19" name="正方形/長方形 18">
            <a:extLst>
              <a:ext uri="{FF2B5EF4-FFF2-40B4-BE49-F238E27FC236}">
                <a16:creationId xmlns:a16="http://schemas.microsoft.com/office/drawing/2014/main" id="{1E3986F2-8D75-98F9-3469-DB6754181445}"/>
              </a:ext>
            </a:extLst>
          </p:cNvPr>
          <p:cNvSpPr/>
          <p:nvPr/>
        </p:nvSpPr>
        <p:spPr>
          <a:xfrm>
            <a:off x="5019655" y="2200644"/>
            <a:ext cx="2154868" cy="573261"/>
          </a:xfrm>
          <a:prstGeom prst="rect">
            <a:avLst/>
          </a:prstGeom>
          <a:solidFill>
            <a:srgbClr val="FCE8E8"/>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800" b="0" dirty="0">
                <a:solidFill>
                  <a:srgbClr val="E94520"/>
                </a:solidFill>
                <a:latin typeface="MS PGothic" panose="020B0600070205080204" pitchFamily="34" charset="-128"/>
                <a:ea typeface="MS PGothic" panose="020B0600070205080204" pitchFamily="34" charset="-128"/>
              </a:rPr>
              <a:t>理想</a:t>
            </a:r>
          </a:p>
        </p:txBody>
      </p:sp>
      <p:sp>
        <p:nvSpPr>
          <p:cNvPr id="21" name="テキスト ボックス 20">
            <a:extLst>
              <a:ext uri="{FF2B5EF4-FFF2-40B4-BE49-F238E27FC236}">
                <a16:creationId xmlns:a16="http://schemas.microsoft.com/office/drawing/2014/main" id="{C9595E06-0DD0-B4D8-40EC-8E97D3FF9ACC}"/>
              </a:ext>
            </a:extLst>
          </p:cNvPr>
          <p:cNvSpPr txBox="1"/>
          <p:nvPr/>
        </p:nvSpPr>
        <p:spPr>
          <a:xfrm>
            <a:off x="6038215" y="3750534"/>
            <a:ext cx="1289256" cy="215444"/>
          </a:xfrm>
          <a:prstGeom prst="rect">
            <a:avLst/>
          </a:prstGeom>
          <a:noFill/>
        </p:spPr>
        <p:txBody>
          <a:bodyPr wrap="square" lIns="0" tIns="0" rIns="0" bIns="0">
            <a:spAutoFit/>
          </a:bodyPr>
          <a:lstStyle/>
          <a:p>
            <a:pPr algn="ctr"/>
            <a:r>
              <a:rPr lang="ja-JP" altLang="en-US" sz="1400" b="1">
                <a:solidFill>
                  <a:srgbClr val="E94520"/>
                </a:solidFill>
                <a:effectLst/>
                <a:latin typeface="+mn-ea"/>
              </a:rPr>
              <a:t>ギャップ</a:t>
            </a:r>
            <a:endParaRPr lang="ja-JP" altLang="en-US" sz="1400" b="1" dirty="0">
              <a:solidFill>
                <a:srgbClr val="E94520"/>
              </a:solidFill>
              <a:effectLst/>
              <a:latin typeface="+mn-ea"/>
            </a:endParaRPr>
          </a:p>
        </p:txBody>
      </p:sp>
      <p:sp>
        <p:nvSpPr>
          <p:cNvPr id="3" name="タイトル 1">
            <a:extLst>
              <a:ext uri="{FF2B5EF4-FFF2-40B4-BE49-F238E27FC236}">
                <a16:creationId xmlns:a16="http://schemas.microsoft.com/office/drawing/2014/main" id="{A4C85904-A5A8-4EE4-79B6-C8546DD8626C}"/>
              </a:ext>
            </a:extLst>
          </p:cNvPr>
          <p:cNvSpPr txBox="1">
            <a:spLocks/>
          </p:cNvSpPr>
          <p:nvPr/>
        </p:nvSpPr>
        <p:spPr>
          <a:xfrm>
            <a:off x="1886415" y="353962"/>
            <a:ext cx="9934110" cy="588227"/>
          </a:xfrm>
          <a:prstGeom prst="rect">
            <a:avLst/>
          </a:prstGeom>
        </p:spPr>
        <p:txBody>
          <a:bodyPr vert="horz" lIns="91440" tIns="36000" rIns="91440" bIns="36000" rtlCol="0" anchor="b">
            <a:noAutofit/>
          </a:bodyPr>
          <a:lstStyle>
            <a:lvl1pPr algn="ctr" defTabSz="914400" rtl="0" eaLnBrk="1" latinLnBrk="0" hangingPunct="1">
              <a:lnSpc>
                <a:spcPct val="100000"/>
              </a:lnSpc>
              <a:spcBef>
                <a:spcPct val="0"/>
              </a:spcBef>
              <a:buNone/>
              <a:defRPr kumimoji="1" sz="2800" b="1" kern="1200">
                <a:solidFill>
                  <a:schemeClr val="bg1"/>
                </a:solidFill>
                <a:latin typeface="+mn-ea"/>
                <a:ea typeface="+mn-ea"/>
                <a:cs typeface="+mj-cs"/>
              </a:defRPr>
            </a:lvl1pPr>
          </a:lstStyle>
          <a:p>
            <a:pPr algn="r"/>
            <a:r>
              <a:rPr lang="en-US" altLang="ja-JP" sz="1400" dirty="0">
                <a:solidFill>
                  <a:prstClr val="white"/>
                </a:solidFill>
                <a:latin typeface="MS PGothic" panose="020B0600070205080204" pitchFamily="34" charset="-128"/>
                <a:ea typeface="MS PGothic" panose="020B0600070205080204" pitchFamily="34" charset="-128"/>
              </a:rPr>
              <a:t>BC02-①</a:t>
            </a:r>
            <a:r>
              <a:rPr lang="ja-JP" altLang="en-US" sz="1400">
                <a:solidFill>
                  <a:prstClr val="white"/>
                </a:solidFill>
                <a:latin typeface="MS PGothic" panose="020B0600070205080204" pitchFamily="34" charset="-128"/>
                <a:ea typeface="MS PGothic" panose="020B0600070205080204" pitchFamily="34" charset="-128"/>
              </a:rPr>
              <a:t>から再掲</a:t>
            </a:r>
            <a:endParaRPr lang="ja-JP" altLang="en-US" sz="1400" dirty="0"/>
          </a:p>
        </p:txBody>
      </p:sp>
    </p:spTree>
    <p:extLst>
      <p:ext uri="{BB962C8B-B14F-4D97-AF65-F5344CB8AC3E}">
        <p14:creationId xmlns:p14="http://schemas.microsoft.com/office/powerpoint/2010/main" val="4190699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DDD7B-45FB-0E9B-F707-F3A31F9E655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45E5C5C-2FA7-7C0F-1309-7B194F30F728}"/>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顧客（ターゲット）とは？</a:t>
            </a:r>
            <a:endParaRPr kumimoji="1" lang="ja-JP" altLang="en-US" dirty="0"/>
          </a:p>
        </p:txBody>
      </p:sp>
      <p:sp>
        <p:nvSpPr>
          <p:cNvPr id="7" name="テキスト ボックス 6">
            <a:extLst>
              <a:ext uri="{FF2B5EF4-FFF2-40B4-BE49-F238E27FC236}">
                <a16:creationId xmlns:a16="http://schemas.microsoft.com/office/drawing/2014/main" id="{21DE9D24-301E-8EA4-4362-3A764BA51EB6}"/>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ニーズ</a:t>
            </a:r>
            <a:r>
              <a:rPr lang="en-US" altLang="ja-JP" sz="2800" b="1" baseline="30000" dirty="0">
                <a:latin typeface="MS PGothic" panose="020B0600070205080204" pitchFamily="34" charset="-128"/>
                <a:ea typeface="MS PGothic" panose="020B0600070205080204" pitchFamily="34" charset="-128"/>
              </a:rPr>
              <a:t>※</a:t>
            </a:r>
            <a:r>
              <a:rPr lang="ja-JP" altLang="en-US" sz="2800" b="1" dirty="0">
                <a:latin typeface="MS PGothic" panose="020B0600070205080204" pitchFamily="34" charset="-128"/>
                <a:ea typeface="MS PGothic" panose="020B0600070205080204" pitchFamily="34" charset="-128"/>
              </a:rPr>
              <a:t>や関心を持つ人々の中で、</a:t>
            </a:r>
            <a:endParaRPr lang="en-US" altLang="ja-JP" sz="2800" b="1" dirty="0">
              <a:latin typeface="MS PGothic" panose="020B0600070205080204" pitchFamily="34" charset="-128"/>
              <a:ea typeface="MS PGothic" panose="020B0600070205080204" pitchFamily="34" charset="-128"/>
            </a:endParaRPr>
          </a:p>
          <a:p>
            <a:pPr algn="ctr"/>
            <a:r>
              <a:rPr lang="ja-JP" altLang="en-US" sz="2800" b="1" dirty="0">
                <a:latin typeface="MS PGothic" panose="020B0600070205080204" pitchFamily="34" charset="-128"/>
                <a:ea typeface="MS PGothic" panose="020B0600070205080204" pitchFamily="34" charset="-128"/>
              </a:rPr>
              <a:t>私たち</a:t>
            </a:r>
            <a:r>
              <a:rPr lang="ja-JP" altLang="en-US" sz="2800" b="1">
                <a:latin typeface="MS PGothic" panose="020B0600070205080204" pitchFamily="34" charset="-128"/>
                <a:ea typeface="MS PGothic" panose="020B0600070205080204" pitchFamily="34" charset="-128"/>
              </a:rPr>
              <a:t>の商品・サービス</a:t>
            </a:r>
            <a:r>
              <a:rPr lang="ja-JP" altLang="en-US" sz="2800" b="1" dirty="0">
                <a:latin typeface="MS PGothic" panose="020B0600070205080204" pitchFamily="34" charset="-128"/>
                <a:ea typeface="MS PGothic" panose="020B0600070205080204" pitchFamily="34" charset="-128"/>
              </a:rPr>
              <a:t>を利用してくれる人のことです。</a:t>
            </a:r>
          </a:p>
        </p:txBody>
      </p:sp>
      <p:sp>
        <p:nvSpPr>
          <p:cNvPr id="6" name="テキスト ボックス 5">
            <a:extLst>
              <a:ext uri="{FF2B5EF4-FFF2-40B4-BE49-F238E27FC236}">
                <a16:creationId xmlns:a16="http://schemas.microsoft.com/office/drawing/2014/main" id="{82671F30-B524-432A-E5D9-6044C83E3C97}"/>
              </a:ext>
            </a:extLst>
          </p:cNvPr>
          <p:cNvSpPr txBox="1"/>
          <p:nvPr/>
        </p:nvSpPr>
        <p:spPr>
          <a:xfrm>
            <a:off x="327083" y="5008698"/>
            <a:ext cx="11542643" cy="954107"/>
          </a:xfrm>
          <a:prstGeom prst="rect">
            <a:avLst/>
          </a:prstGeom>
          <a:noFill/>
        </p:spPr>
        <p:txBody>
          <a:bodyPr wrap="square" rtlCol="0">
            <a:spAutoFit/>
          </a:bodyPr>
          <a:lstStyle/>
          <a:p>
            <a:pPr algn="ctr"/>
            <a:r>
              <a:rPr lang="ja-JP" altLang="en-US" sz="2800" b="1">
                <a:solidFill>
                  <a:srgbClr val="E94520"/>
                </a:solidFill>
              </a:rPr>
              <a:t>対価（価値の代わり）としてお金を支払い、</a:t>
            </a:r>
            <a:endParaRPr lang="en-US" altLang="ja-JP" sz="2800" b="1" dirty="0">
              <a:solidFill>
                <a:srgbClr val="E94520"/>
              </a:solidFill>
            </a:endParaRPr>
          </a:p>
          <a:p>
            <a:pPr algn="ctr"/>
            <a:r>
              <a:rPr lang="ja-JP" altLang="en-US" sz="2800" b="1">
                <a:solidFill>
                  <a:srgbClr val="E94520"/>
                </a:solidFill>
              </a:rPr>
              <a:t>商品・サービスを利用してくれる特定の人を見つけます。</a:t>
            </a:r>
            <a:endParaRPr lang="ja-JP" altLang="en-US" sz="2800" b="1" dirty="0">
              <a:solidFill>
                <a:srgbClr val="E94520"/>
              </a:solidFill>
              <a:latin typeface="MS PGothic" panose="020B0600070205080204" pitchFamily="34" charset="-128"/>
              <a:ea typeface="MS PGothic" panose="020B0600070205080204" pitchFamily="34" charset="-128"/>
            </a:endParaRPr>
          </a:p>
        </p:txBody>
      </p:sp>
      <p:pic>
        <p:nvPicPr>
          <p:cNvPr id="5" name="図 4">
            <a:extLst>
              <a:ext uri="{FF2B5EF4-FFF2-40B4-BE49-F238E27FC236}">
                <a16:creationId xmlns:a16="http://schemas.microsoft.com/office/drawing/2014/main" id="{E07D4BD9-3E4D-C110-E4A7-94A71AD26268}"/>
              </a:ext>
            </a:extLst>
          </p:cNvPr>
          <p:cNvPicPr>
            <a:picLocks noChangeAspect="1"/>
          </p:cNvPicPr>
          <p:nvPr/>
        </p:nvPicPr>
        <p:blipFill>
          <a:blip r:embed="rId3"/>
          <a:stretch>
            <a:fillRect/>
          </a:stretch>
        </p:blipFill>
        <p:spPr>
          <a:xfrm>
            <a:off x="5080929" y="2248140"/>
            <a:ext cx="2319415" cy="2607625"/>
          </a:xfrm>
          <a:prstGeom prst="rect">
            <a:avLst/>
          </a:prstGeom>
        </p:spPr>
      </p:pic>
      <p:grpSp>
        <p:nvGrpSpPr>
          <p:cNvPr id="10" name="グループ化 9">
            <a:extLst>
              <a:ext uri="{FF2B5EF4-FFF2-40B4-BE49-F238E27FC236}">
                <a16:creationId xmlns:a16="http://schemas.microsoft.com/office/drawing/2014/main" id="{48B39F0A-D754-8D11-3528-E21E20EEC334}"/>
              </a:ext>
            </a:extLst>
          </p:cNvPr>
          <p:cNvGrpSpPr/>
          <p:nvPr/>
        </p:nvGrpSpPr>
        <p:grpSpPr>
          <a:xfrm>
            <a:off x="7590020" y="3121931"/>
            <a:ext cx="3424822" cy="830996"/>
            <a:chOff x="7590020" y="3121931"/>
            <a:chExt cx="3424822" cy="830996"/>
          </a:xfrm>
        </p:grpSpPr>
        <p:sp>
          <p:nvSpPr>
            <p:cNvPr id="8" name="角丸四角形 6">
              <a:extLst>
                <a:ext uri="{FF2B5EF4-FFF2-40B4-BE49-F238E27FC236}">
                  <a16:creationId xmlns:a16="http://schemas.microsoft.com/office/drawing/2014/main" id="{8F1C54EF-C6D5-A02D-AB82-FC165ED0C7F1}"/>
                </a:ext>
              </a:extLst>
            </p:cNvPr>
            <p:cNvSpPr/>
            <p:nvPr/>
          </p:nvSpPr>
          <p:spPr>
            <a:xfrm>
              <a:off x="7925659" y="3121931"/>
              <a:ext cx="3089183" cy="830996"/>
            </a:xfrm>
            <a:prstGeom prst="roundRect">
              <a:avLst>
                <a:gd name="adj" fmla="val 13913"/>
              </a:avLst>
            </a:prstGeom>
            <a:solidFill>
              <a:srgbClr val="FC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a:t>
              </a:r>
              <a:r>
                <a:rPr kumimoji="1" lang="ja-JP" altLang="en-US" dirty="0">
                  <a:solidFill>
                    <a:schemeClr val="tx1"/>
                  </a:solidFill>
                </a:rPr>
                <a:t>ニーズとは、</a:t>
              </a:r>
            </a:p>
            <a:p>
              <a:r>
                <a:rPr kumimoji="1" lang="ja-JP" altLang="en-US" dirty="0">
                  <a:solidFill>
                    <a:schemeClr val="tx1"/>
                  </a:solidFill>
                </a:rPr>
                <a:t>顧客が具体的に欲しいもの。</a:t>
              </a:r>
            </a:p>
          </p:txBody>
        </p:sp>
        <p:sp>
          <p:nvSpPr>
            <p:cNvPr id="9" name="二等辺三角形 8">
              <a:extLst>
                <a:ext uri="{FF2B5EF4-FFF2-40B4-BE49-F238E27FC236}">
                  <a16:creationId xmlns:a16="http://schemas.microsoft.com/office/drawing/2014/main" id="{F313C2F2-B846-5A63-506E-B797D5F6E119}"/>
                </a:ext>
              </a:extLst>
            </p:cNvPr>
            <p:cNvSpPr/>
            <p:nvPr/>
          </p:nvSpPr>
          <p:spPr>
            <a:xfrm rot="16517225">
              <a:off x="7620677" y="3360035"/>
              <a:ext cx="334546" cy="395859"/>
            </a:xfrm>
            <a:prstGeom prst="triangle">
              <a:avLst/>
            </a:prstGeom>
            <a:solidFill>
              <a:srgbClr val="FC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a:solidFill>
                  <a:schemeClr val="tx1"/>
                </a:solidFill>
              </a:endParaRPr>
            </a:p>
          </p:txBody>
        </p:sp>
      </p:grpSp>
    </p:spTree>
    <p:extLst>
      <p:ext uri="{BB962C8B-B14F-4D97-AF65-F5344CB8AC3E}">
        <p14:creationId xmlns:p14="http://schemas.microsoft.com/office/powerpoint/2010/main" val="254096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31721-A035-236B-865C-A0177CF9FE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3BB080-2CA4-59CA-6EEC-BC243D1DAE7C}"/>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顧客を理解する（ターゲット設定の）重要性とは？</a:t>
            </a:r>
            <a:endParaRPr kumimoji="1" lang="ja-JP" altLang="en-US" dirty="0"/>
          </a:p>
        </p:txBody>
      </p:sp>
      <p:sp>
        <p:nvSpPr>
          <p:cNvPr id="7" name="テキスト ボックス 6">
            <a:extLst>
              <a:ext uri="{FF2B5EF4-FFF2-40B4-BE49-F238E27FC236}">
                <a16:creationId xmlns:a16="http://schemas.microsoft.com/office/drawing/2014/main" id="{2B6B0741-9030-C760-2DD8-77573415DB37}"/>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顧客を明確にできると、弓矢で的を射るように狙いを定めることができ、</a:t>
            </a:r>
          </a:p>
          <a:p>
            <a:pPr algn="ctr"/>
            <a:r>
              <a:rPr lang="ja-JP" altLang="en-US" sz="2800" b="1" dirty="0">
                <a:latin typeface="MS PGothic" panose="020B0600070205080204" pitchFamily="34" charset="-128"/>
                <a:ea typeface="MS PGothic" panose="020B0600070205080204" pitchFamily="34" charset="-128"/>
              </a:rPr>
              <a:t>効果的にビジネスを成功させることができます。</a:t>
            </a:r>
          </a:p>
        </p:txBody>
      </p:sp>
      <p:sp>
        <p:nvSpPr>
          <p:cNvPr id="6" name="テキスト ボックス 5">
            <a:extLst>
              <a:ext uri="{FF2B5EF4-FFF2-40B4-BE49-F238E27FC236}">
                <a16:creationId xmlns:a16="http://schemas.microsoft.com/office/drawing/2014/main" id="{9DA092EF-B2BF-6C32-5645-6D4664D3CCA7}"/>
              </a:ext>
            </a:extLst>
          </p:cNvPr>
          <p:cNvSpPr txBox="1"/>
          <p:nvPr/>
        </p:nvSpPr>
        <p:spPr>
          <a:xfrm>
            <a:off x="327083" y="5113422"/>
            <a:ext cx="11542643" cy="954107"/>
          </a:xfrm>
          <a:prstGeom prst="rect">
            <a:avLst/>
          </a:prstGeom>
          <a:noFill/>
        </p:spPr>
        <p:txBody>
          <a:bodyPr wrap="square" rtlCol="0">
            <a:spAutoFit/>
          </a:bodyPr>
          <a:lstStyle/>
          <a:p>
            <a:pPr algn="ctr"/>
            <a:r>
              <a:rPr lang="ja-JP" altLang="en-US" sz="2800" b="1" dirty="0">
                <a:solidFill>
                  <a:srgbClr val="E94520"/>
                </a:solidFill>
                <a:latin typeface="MS PGothic" panose="020B0600070205080204" pitchFamily="34" charset="-128"/>
                <a:ea typeface="MS PGothic" panose="020B0600070205080204" pitchFamily="34" charset="-128"/>
              </a:rPr>
              <a:t>「誰に」届けたいのかターゲットを明確にすることで、</a:t>
            </a:r>
            <a:br>
              <a:rPr lang="ja-JP" altLang="en-US" sz="2800" b="1" dirty="0">
                <a:solidFill>
                  <a:srgbClr val="E94520"/>
                </a:solidFill>
                <a:latin typeface="MS PGothic" panose="020B0600070205080204" pitchFamily="34" charset="-128"/>
                <a:ea typeface="MS PGothic" panose="020B0600070205080204" pitchFamily="34" charset="-128"/>
              </a:rPr>
            </a:br>
            <a:r>
              <a:rPr lang="ja-JP" altLang="en-US" sz="2800" b="1" dirty="0">
                <a:solidFill>
                  <a:srgbClr val="E94520"/>
                </a:solidFill>
                <a:latin typeface="MS PGothic" panose="020B0600070205080204" pitchFamily="34" charset="-128"/>
                <a:ea typeface="MS PGothic" panose="020B0600070205080204" pitchFamily="34" charset="-128"/>
              </a:rPr>
              <a:t>ビジネスをより効率的に、そして効果的に進めることができます。</a:t>
            </a:r>
          </a:p>
        </p:txBody>
      </p:sp>
      <p:pic>
        <p:nvPicPr>
          <p:cNvPr id="4" name="図 3">
            <a:extLst>
              <a:ext uri="{FF2B5EF4-FFF2-40B4-BE49-F238E27FC236}">
                <a16:creationId xmlns:a16="http://schemas.microsoft.com/office/drawing/2014/main" id="{456D92FE-A206-D100-1B1D-7E3F09AD1A8E}"/>
              </a:ext>
            </a:extLst>
          </p:cNvPr>
          <p:cNvPicPr>
            <a:picLocks noChangeAspect="1"/>
          </p:cNvPicPr>
          <p:nvPr/>
        </p:nvPicPr>
        <p:blipFill>
          <a:blip r:embed="rId2"/>
          <a:stretch>
            <a:fillRect/>
          </a:stretch>
        </p:blipFill>
        <p:spPr>
          <a:xfrm>
            <a:off x="8146205" y="2299246"/>
            <a:ext cx="2200953" cy="2737885"/>
          </a:xfrm>
          <a:prstGeom prst="rect">
            <a:avLst/>
          </a:prstGeom>
        </p:spPr>
      </p:pic>
      <p:grpSp>
        <p:nvGrpSpPr>
          <p:cNvPr id="11" name="グループ化 10">
            <a:extLst>
              <a:ext uri="{FF2B5EF4-FFF2-40B4-BE49-F238E27FC236}">
                <a16:creationId xmlns:a16="http://schemas.microsoft.com/office/drawing/2014/main" id="{BFA9EB0C-0DF4-A58C-48AD-7500A010C2D2}"/>
              </a:ext>
            </a:extLst>
          </p:cNvPr>
          <p:cNvGrpSpPr/>
          <p:nvPr/>
        </p:nvGrpSpPr>
        <p:grpSpPr>
          <a:xfrm>
            <a:off x="1142147" y="2402063"/>
            <a:ext cx="6458707" cy="2532249"/>
            <a:chOff x="7925659" y="3121930"/>
            <a:chExt cx="6458707" cy="2532249"/>
          </a:xfrm>
        </p:grpSpPr>
        <p:sp>
          <p:nvSpPr>
            <p:cNvPr id="12" name="角丸四角形 6">
              <a:extLst>
                <a:ext uri="{FF2B5EF4-FFF2-40B4-BE49-F238E27FC236}">
                  <a16:creationId xmlns:a16="http://schemas.microsoft.com/office/drawing/2014/main" id="{8E09CB0F-7B88-7729-737B-83317F512A96}"/>
                </a:ext>
              </a:extLst>
            </p:cNvPr>
            <p:cNvSpPr/>
            <p:nvPr/>
          </p:nvSpPr>
          <p:spPr>
            <a:xfrm>
              <a:off x="7925659" y="3121930"/>
              <a:ext cx="6142936" cy="2532249"/>
            </a:xfrm>
            <a:prstGeom prst="roundRect">
              <a:avLst>
                <a:gd name="adj" fmla="val 8517"/>
              </a:avLst>
            </a:prstGeom>
            <a:solidFill>
              <a:srgbClr val="FC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ja-JP" altLang="en-US" sz="2000" dirty="0">
                  <a:solidFill>
                    <a:schemeClr val="tx1"/>
                  </a:solidFill>
                </a:rPr>
                <a:t>課題を抽出し、ニーズを特定</a:t>
              </a:r>
              <a:r>
                <a:rPr kumimoji="1" lang="ja-JP" altLang="en-US" sz="2000" dirty="0">
                  <a:solidFill>
                    <a:schemeClr val="tx1"/>
                  </a:solidFill>
                </a:rPr>
                <a:t>できる</a:t>
              </a:r>
              <a:r>
                <a:rPr kumimoji="1" lang="ja-JP" altLang="en-US" sz="2000">
                  <a:solidFill>
                    <a:schemeClr val="tx1"/>
                  </a:solidFill>
                </a:rPr>
                <a:t>と、ターゲット</a:t>
              </a:r>
              <a:r>
                <a:rPr kumimoji="1" lang="ja-JP" altLang="en-US" sz="2000" dirty="0">
                  <a:solidFill>
                    <a:schemeClr val="tx1"/>
                  </a:solidFill>
                </a:rPr>
                <a:t>を絞ることが</a:t>
              </a:r>
              <a:r>
                <a:rPr kumimoji="1" lang="ja-JP" altLang="en-US" sz="2000">
                  <a:solidFill>
                    <a:schemeClr val="tx1"/>
                  </a:solidFill>
                </a:rPr>
                <a:t>できます。また、考えた商品</a:t>
              </a:r>
              <a:r>
                <a:rPr lang="ja-JP" altLang="en-US" sz="2000">
                  <a:solidFill>
                    <a:schemeClr val="tx1"/>
                  </a:solidFill>
                </a:rPr>
                <a:t>・</a:t>
              </a:r>
              <a:r>
                <a:rPr kumimoji="1" lang="ja-JP" altLang="en-US" sz="2000">
                  <a:solidFill>
                    <a:schemeClr val="tx1"/>
                  </a:solidFill>
                </a:rPr>
                <a:t>サービスについて、機能の改善や追加を検討する際に、ターゲットを意識すると効果的です。</a:t>
              </a:r>
              <a:endParaRPr kumimoji="1" lang="ja-JP" altLang="en-US" sz="2000" dirty="0">
                <a:solidFill>
                  <a:schemeClr val="tx1"/>
                </a:solidFill>
              </a:endParaRPr>
            </a:p>
          </p:txBody>
        </p:sp>
        <p:sp>
          <p:nvSpPr>
            <p:cNvPr id="13" name="二等辺三角形 12">
              <a:extLst>
                <a:ext uri="{FF2B5EF4-FFF2-40B4-BE49-F238E27FC236}">
                  <a16:creationId xmlns:a16="http://schemas.microsoft.com/office/drawing/2014/main" id="{658E5895-15FF-144F-B32A-833F348BA5DA}"/>
                </a:ext>
              </a:extLst>
            </p:cNvPr>
            <p:cNvSpPr/>
            <p:nvPr/>
          </p:nvSpPr>
          <p:spPr>
            <a:xfrm rot="4764218">
              <a:off x="13986344" y="3570433"/>
              <a:ext cx="362730" cy="433314"/>
            </a:xfrm>
            <a:prstGeom prst="triangle">
              <a:avLst/>
            </a:prstGeom>
            <a:solidFill>
              <a:srgbClr val="FC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a:solidFill>
                  <a:schemeClr val="tx1"/>
                </a:solidFill>
              </a:endParaRPr>
            </a:p>
          </p:txBody>
        </p:sp>
      </p:grpSp>
    </p:spTree>
    <p:extLst>
      <p:ext uri="{BB962C8B-B14F-4D97-AF65-F5344CB8AC3E}">
        <p14:creationId xmlns:p14="http://schemas.microsoft.com/office/powerpoint/2010/main" val="341357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61620-15D2-E819-A2A9-41F03AC9891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131CF60-B350-6125-1116-ECBE1F0C516D}"/>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顧客（ターゲット）を具体的に設定する意義</a:t>
            </a:r>
            <a:endParaRPr kumimoji="1" lang="ja-JP" altLang="en-US" dirty="0"/>
          </a:p>
        </p:txBody>
      </p:sp>
      <p:sp>
        <p:nvSpPr>
          <p:cNvPr id="7" name="テキスト ボックス 6">
            <a:extLst>
              <a:ext uri="{FF2B5EF4-FFF2-40B4-BE49-F238E27FC236}">
                <a16:creationId xmlns:a16="http://schemas.microsoft.com/office/drawing/2014/main" id="{34B1899F-95F6-3954-5E4D-34815CAE43C6}"/>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ここまでの授業で検討してきた解決策や商品・サービスを、</a:t>
            </a:r>
            <a:br>
              <a:rPr lang="ja-JP" altLang="en-US" sz="2800" b="1" dirty="0">
                <a:latin typeface="MS PGothic" panose="020B0600070205080204" pitchFamily="34" charset="-128"/>
                <a:ea typeface="MS PGothic" panose="020B0600070205080204" pitchFamily="34" charset="-128"/>
              </a:rPr>
            </a:br>
            <a:r>
              <a:rPr lang="ja-JP" altLang="en-US" sz="2800" b="1" dirty="0">
                <a:latin typeface="MS PGothic" panose="020B0600070205080204" pitchFamily="34" charset="-128"/>
                <a:ea typeface="MS PGothic" panose="020B0600070205080204" pitchFamily="34" charset="-128"/>
              </a:rPr>
              <a:t>さらに具体化するために</a:t>
            </a:r>
            <a:r>
              <a:rPr lang="ja-JP" altLang="en-US" sz="2800" b="1">
                <a:latin typeface="MS PGothic" panose="020B0600070205080204" pitchFamily="34" charset="-128"/>
                <a:ea typeface="MS PGothic" panose="020B0600070205080204" pitchFamily="34" charset="-128"/>
              </a:rPr>
              <a:t>「顧客像」を</a:t>
            </a:r>
            <a:r>
              <a:rPr lang="ja-JP" altLang="en-US" sz="2800" b="1" dirty="0">
                <a:latin typeface="MS PGothic" panose="020B0600070205080204" pitchFamily="34" charset="-128"/>
                <a:ea typeface="MS PGothic" panose="020B0600070205080204" pitchFamily="34" charset="-128"/>
              </a:rPr>
              <a:t>より詳細に設定します。</a:t>
            </a:r>
          </a:p>
        </p:txBody>
      </p:sp>
      <p:sp>
        <p:nvSpPr>
          <p:cNvPr id="5" name="三角形 7">
            <a:extLst>
              <a:ext uri="{FF2B5EF4-FFF2-40B4-BE49-F238E27FC236}">
                <a16:creationId xmlns:a16="http://schemas.microsoft.com/office/drawing/2014/main" id="{F9E13B9E-6685-4C2A-2522-1356D5162A61}"/>
              </a:ext>
            </a:extLst>
          </p:cNvPr>
          <p:cNvSpPr/>
          <p:nvPr/>
        </p:nvSpPr>
        <p:spPr>
          <a:xfrm rot="10800000">
            <a:off x="5728104" y="2567301"/>
            <a:ext cx="735791" cy="504177"/>
          </a:xfrm>
          <a:prstGeom prst="triangle">
            <a:avLst/>
          </a:prstGeom>
          <a:solidFill>
            <a:srgbClr val="E94520"/>
          </a:solidFill>
          <a:ln>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3">
            <a:extLst>
              <a:ext uri="{FF2B5EF4-FFF2-40B4-BE49-F238E27FC236}">
                <a16:creationId xmlns:a16="http://schemas.microsoft.com/office/drawing/2014/main" id="{5247A815-0CEF-175A-7701-07163042B987}"/>
              </a:ext>
            </a:extLst>
          </p:cNvPr>
          <p:cNvSpPr/>
          <p:nvPr/>
        </p:nvSpPr>
        <p:spPr>
          <a:xfrm>
            <a:off x="1415999" y="3330022"/>
            <a:ext cx="9360000" cy="1870746"/>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顧客の詳細を具体化することで、</a:t>
            </a:r>
            <a:b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今、検討している商品・サービスを見直して、</a:t>
            </a:r>
            <a:b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br>
            <a: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改善することができます。</a:t>
            </a:r>
          </a:p>
        </p:txBody>
      </p:sp>
      <p:pic>
        <p:nvPicPr>
          <p:cNvPr id="9" name="図 8" descr="男 が含まれている画像&#10;&#10;自動的に生成された説明">
            <a:extLst>
              <a:ext uri="{FF2B5EF4-FFF2-40B4-BE49-F238E27FC236}">
                <a16:creationId xmlns:a16="http://schemas.microsoft.com/office/drawing/2014/main" id="{3A98853B-AC62-5853-3C5D-8707F6897510}"/>
              </a:ext>
            </a:extLst>
          </p:cNvPr>
          <p:cNvPicPr>
            <a:picLocks noChangeAspect="1"/>
          </p:cNvPicPr>
          <p:nvPr/>
        </p:nvPicPr>
        <p:blipFill>
          <a:blip r:embed="rId2"/>
          <a:srcRect l="32802" t="9418" r="32802" b="44734"/>
          <a:stretch/>
        </p:blipFill>
        <p:spPr>
          <a:xfrm>
            <a:off x="758883" y="3872229"/>
            <a:ext cx="1746175" cy="2327521"/>
          </a:xfrm>
          <a:prstGeom prst="rect">
            <a:avLst/>
          </a:prstGeom>
        </p:spPr>
      </p:pic>
    </p:spTree>
    <p:extLst>
      <p:ext uri="{BB962C8B-B14F-4D97-AF65-F5344CB8AC3E}">
        <p14:creationId xmlns:p14="http://schemas.microsoft.com/office/powerpoint/2010/main" val="374809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E1E27-C115-76DB-1F82-EF058368812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F840F9-6209-24C8-9954-4897C73E3012}"/>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顧客 </a:t>
            </a:r>
            <a:r>
              <a:rPr lang="en-US" altLang="ja-JP" dirty="0">
                <a:effectLst/>
                <a:latin typeface="MS PGothic" panose="020B0600070205080204" pitchFamily="34" charset="-128"/>
                <a:ea typeface="MS PGothic" panose="020B0600070205080204" pitchFamily="34" charset="-128"/>
              </a:rPr>
              <a:t>(</a:t>
            </a:r>
            <a:r>
              <a:rPr lang="ja-JP" altLang="en-US" dirty="0">
                <a:effectLst/>
                <a:latin typeface="MS PGothic" panose="020B0600070205080204" pitchFamily="34" charset="-128"/>
                <a:ea typeface="MS PGothic" panose="020B0600070205080204" pitchFamily="34" charset="-128"/>
              </a:rPr>
              <a:t>ターゲット</a:t>
            </a:r>
            <a:r>
              <a:rPr lang="en-US" altLang="ja-JP" dirty="0">
                <a:effectLst/>
                <a:latin typeface="MS PGothic" panose="020B0600070205080204" pitchFamily="34" charset="-128"/>
                <a:ea typeface="MS PGothic" panose="020B0600070205080204" pitchFamily="34" charset="-128"/>
              </a:rPr>
              <a:t>)</a:t>
            </a:r>
            <a:r>
              <a:rPr lang="ja-JP" altLang="en-US" dirty="0">
                <a:effectLst/>
                <a:latin typeface="MS PGothic" panose="020B0600070205080204" pitchFamily="34" charset="-128"/>
                <a:ea typeface="MS PGothic" panose="020B0600070205080204" pitchFamily="34" charset="-128"/>
              </a:rPr>
              <a:t>を設定することの価値</a:t>
            </a:r>
            <a:endParaRPr kumimoji="1" lang="ja-JP" altLang="en-US" dirty="0"/>
          </a:p>
        </p:txBody>
      </p:sp>
      <p:sp>
        <p:nvSpPr>
          <p:cNvPr id="7" name="テキスト ボックス 6">
            <a:extLst>
              <a:ext uri="{FF2B5EF4-FFF2-40B4-BE49-F238E27FC236}">
                <a16:creationId xmlns:a16="http://schemas.microsoft.com/office/drawing/2014/main" id="{C678C7F8-F520-2516-A921-CCA6436E1184}"/>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顧客</a:t>
            </a:r>
            <a:r>
              <a:rPr lang="en-US" altLang="ja-JP" sz="2800" b="1" dirty="0">
                <a:latin typeface="MS PGothic" panose="020B0600070205080204" pitchFamily="34" charset="-128"/>
                <a:ea typeface="MS PGothic" panose="020B0600070205080204" pitchFamily="34" charset="-128"/>
              </a:rPr>
              <a:t>(</a:t>
            </a:r>
            <a:r>
              <a:rPr lang="ja-JP" altLang="en-US" sz="2800" b="1" dirty="0">
                <a:latin typeface="MS PGothic" panose="020B0600070205080204" pitchFamily="34" charset="-128"/>
                <a:ea typeface="MS PGothic" panose="020B0600070205080204" pitchFamily="34" charset="-128"/>
              </a:rPr>
              <a:t>ターゲット</a:t>
            </a:r>
            <a:r>
              <a:rPr lang="en-US" altLang="ja-JP" sz="2800" b="1" dirty="0">
                <a:latin typeface="MS PGothic" panose="020B0600070205080204" pitchFamily="34" charset="-128"/>
                <a:ea typeface="MS PGothic" panose="020B0600070205080204" pitchFamily="34" charset="-128"/>
              </a:rPr>
              <a:t>) </a:t>
            </a:r>
            <a:r>
              <a:rPr lang="ja-JP" altLang="en-US" sz="2800" b="1" dirty="0">
                <a:latin typeface="MS PGothic" panose="020B0600070205080204" pitchFamily="34" charset="-128"/>
                <a:ea typeface="MS PGothic" panose="020B0600070205080204" pitchFamily="34" charset="-128"/>
              </a:rPr>
              <a:t>を</a:t>
            </a:r>
            <a:r>
              <a:rPr lang="ja-JP" altLang="en-US" sz="2800" b="1">
                <a:latin typeface="MS PGothic" panose="020B0600070205080204" pitchFamily="34" charset="-128"/>
                <a:ea typeface="MS PGothic" panose="020B0600070205080204" pitchFamily="34" charset="-128"/>
              </a:rPr>
              <a:t>明確にすることは、ビジネス</a:t>
            </a:r>
            <a:r>
              <a:rPr lang="ja-JP" altLang="en-US" sz="2800" b="1" dirty="0">
                <a:latin typeface="MS PGothic" panose="020B0600070205080204" pitchFamily="34" charset="-128"/>
                <a:ea typeface="MS PGothic" panose="020B0600070205080204" pitchFamily="34" charset="-128"/>
              </a:rPr>
              <a:t>の検討に役立ちます。</a:t>
            </a:r>
          </a:p>
        </p:txBody>
      </p:sp>
      <p:sp>
        <p:nvSpPr>
          <p:cNvPr id="4" name="角丸四角形 6">
            <a:extLst>
              <a:ext uri="{FF2B5EF4-FFF2-40B4-BE49-F238E27FC236}">
                <a16:creationId xmlns:a16="http://schemas.microsoft.com/office/drawing/2014/main" id="{790E6856-FB39-E489-CBB4-EE504D5E4887}"/>
              </a:ext>
            </a:extLst>
          </p:cNvPr>
          <p:cNvSpPr/>
          <p:nvPr/>
        </p:nvSpPr>
        <p:spPr>
          <a:xfrm>
            <a:off x="839788" y="1992086"/>
            <a:ext cx="10514012" cy="1436914"/>
          </a:xfrm>
          <a:prstGeom prst="roundRect">
            <a:avLst>
              <a:gd name="adj" fmla="val 0"/>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72000" rtlCol="0" anchor="ctr"/>
          <a:lstStyle/>
          <a:p>
            <a:pPr>
              <a:lnSpc>
                <a:spcPct val="120000"/>
              </a:lnSpc>
            </a:pPr>
            <a:r>
              <a:rPr kumimoji="1" lang="ja-JP" altLang="en-US" sz="2000" dirty="0">
                <a:solidFill>
                  <a:schemeClr val="tx1"/>
                </a:solidFill>
              </a:rPr>
              <a:t>全員に好かれようとして万人受けするよう</a:t>
            </a:r>
            <a:r>
              <a:rPr kumimoji="1" lang="ja-JP" altLang="en-US" sz="2000">
                <a:solidFill>
                  <a:schemeClr val="tx1"/>
                </a:solidFill>
              </a:rPr>
              <a:t>な商品・サービス</a:t>
            </a:r>
            <a:r>
              <a:rPr kumimoji="1" lang="ja-JP" altLang="en-US" sz="2000" dirty="0">
                <a:solidFill>
                  <a:schemeClr val="tx1"/>
                </a:solidFill>
              </a:rPr>
              <a:t>は、結局、誰にも響かない可能性</a:t>
            </a:r>
            <a:br>
              <a:rPr kumimoji="1" lang="en-US" altLang="ja-JP" sz="2000" dirty="0">
                <a:solidFill>
                  <a:schemeClr val="tx1"/>
                </a:solidFill>
              </a:rPr>
            </a:br>
            <a:r>
              <a:rPr kumimoji="1" lang="ja-JP" altLang="en-US" sz="2000" dirty="0">
                <a:solidFill>
                  <a:schemeClr val="tx1"/>
                </a:solidFill>
              </a:rPr>
              <a:t>が高いです。</a:t>
            </a:r>
            <a:endParaRPr kumimoji="1" lang="en-US" altLang="ja-JP" sz="2000" dirty="0">
              <a:solidFill>
                <a:schemeClr val="tx1"/>
              </a:solidFill>
            </a:endParaRPr>
          </a:p>
          <a:p>
            <a:pPr>
              <a:lnSpc>
                <a:spcPct val="120000"/>
              </a:lnSpc>
            </a:pPr>
            <a:r>
              <a:rPr kumimoji="1" lang="ja-JP" altLang="en-US" sz="2000" dirty="0">
                <a:solidFill>
                  <a:schemeClr val="tx1"/>
                </a:solidFill>
              </a:rPr>
              <a:t>顧客を理解すればする</a:t>
            </a:r>
            <a:r>
              <a:rPr kumimoji="1" lang="ja-JP" altLang="en-US" sz="2000">
                <a:solidFill>
                  <a:schemeClr val="tx1"/>
                </a:solidFill>
              </a:rPr>
              <a:t>ほど、多くのファンを獲得でき、多く売り上げられるようになります。</a:t>
            </a:r>
            <a:endParaRPr kumimoji="1" lang="ja-JP" altLang="en-US" sz="2000" dirty="0">
              <a:solidFill>
                <a:schemeClr val="tx1"/>
              </a:solidFill>
            </a:endParaRPr>
          </a:p>
        </p:txBody>
      </p:sp>
      <p:pic>
        <p:nvPicPr>
          <p:cNvPr id="6" name="図 5">
            <a:extLst>
              <a:ext uri="{FF2B5EF4-FFF2-40B4-BE49-F238E27FC236}">
                <a16:creationId xmlns:a16="http://schemas.microsoft.com/office/drawing/2014/main" id="{604B623B-50CD-EFF0-A20C-E29CB5814555}"/>
              </a:ext>
            </a:extLst>
          </p:cNvPr>
          <p:cNvPicPr>
            <a:picLocks noChangeAspect="1"/>
          </p:cNvPicPr>
          <p:nvPr/>
        </p:nvPicPr>
        <p:blipFill>
          <a:blip r:embed="rId2"/>
          <a:stretch>
            <a:fillRect/>
          </a:stretch>
        </p:blipFill>
        <p:spPr>
          <a:xfrm>
            <a:off x="2500277" y="3819454"/>
            <a:ext cx="7203110" cy="2457669"/>
          </a:xfrm>
          <a:prstGeom prst="rect">
            <a:avLst/>
          </a:prstGeom>
        </p:spPr>
      </p:pic>
      <p:grpSp>
        <p:nvGrpSpPr>
          <p:cNvPr id="23" name="グループ化 22">
            <a:extLst>
              <a:ext uri="{FF2B5EF4-FFF2-40B4-BE49-F238E27FC236}">
                <a16:creationId xmlns:a16="http://schemas.microsoft.com/office/drawing/2014/main" id="{343F4F04-8034-763C-48C7-41FCBD0228A6}"/>
              </a:ext>
            </a:extLst>
          </p:cNvPr>
          <p:cNvGrpSpPr/>
          <p:nvPr/>
        </p:nvGrpSpPr>
        <p:grpSpPr>
          <a:xfrm>
            <a:off x="656458" y="3829229"/>
            <a:ext cx="2056398" cy="721406"/>
            <a:chOff x="656458" y="3829229"/>
            <a:chExt cx="2056398" cy="721406"/>
          </a:xfrm>
        </p:grpSpPr>
        <p:cxnSp>
          <p:nvCxnSpPr>
            <p:cNvPr id="16" name="直線矢印コネクタ 15">
              <a:extLst>
                <a:ext uri="{FF2B5EF4-FFF2-40B4-BE49-F238E27FC236}">
                  <a16:creationId xmlns:a16="http://schemas.microsoft.com/office/drawing/2014/main" id="{35B19EBF-A5A5-48E1-4CF8-314ECC0E87DC}"/>
                </a:ext>
              </a:extLst>
            </p:cNvPr>
            <p:cNvCxnSpPr/>
            <p:nvPr/>
          </p:nvCxnSpPr>
          <p:spPr>
            <a:xfrm>
              <a:off x="2315476" y="4259730"/>
              <a:ext cx="397380" cy="290905"/>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角丸四角形 6">
              <a:extLst>
                <a:ext uri="{FF2B5EF4-FFF2-40B4-BE49-F238E27FC236}">
                  <a16:creationId xmlns:a16="http://schemas.microsoft.com/office/drawing/2014/main" id="{FDDC02ED-0E76-4D8D-312A-A7D5621BDFC9}"/>
                </a:ext>
              </a:extLst>
            </p:cNvPr>
            <p:cNvSpPr/>
            <p:nvPr/>
          </p:nvSpPr>
          <p:spPr>
            <a:xfrm>
              <a:off x="656458" y="3829229"/>
              <a:ext cx="1659018" cy="624165"/>
            </a:xfrm>
            <a:prstGeom prst="roundRect">
              <a:avLst>
                <a:gd name="adj" fmla="val 16296"/>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sz="1200" dirty="0">
                  <a:solidFill>
                    <a:schemeClr val="tx1"/>
                  </a:solidFill>
                  <a:latin typeface="+mn-ea"/>
                </a:rPr>
                <a:t>(</a:t>
              </a:r>
              <a:r>
                <a:rPr kumimoji="1" lang="ja-JP" altLang="en-US" sz="1200" dirty="0">
                  <a:solidFill>
                    <a:schemeClr val="tx1"/>
                  </a:solidFill>
                  <a:latin typeface="+mn-ea"/>
                </a:rPr>
                <a:t>例</a:t>
              </a:r>
              <a:r>
                <a:rPr kumimoji="1" lang="en-US" altLang="ja-JP" sz="1200" dirty="0">
                  <a:solidFill>
                    <a:schemeClr val="tx1"/>
                  </a:solidFill>
                  <a:latin typeface="+mn-ea"/>
                </a:rPr>
                <a:t>)</a:t>
              </a:r>
              <a:r>
                <a:rPr kumimoji="1" lang="ja-JP" altLang="en-US" sz="1200" dirty="0">
                  <a:solidFill>
                    <a:schemeClr val="tx1"/>
                  </a:solidFill>
                  <a:latin typeface="+mn-ea"/>
                </a:rPr>
                <a:t>顧客</a:t>
              </a:r>
              <a:r>
                <a:rPr kumimoji="1" lang="en-US" altLang="ja-JP" sz="1200" dirty="0">
                  <a:solidFill>
                    <a:schemeClr val="tx1"/>
                  </a:solidFill>
                  <a:latin typeface="+mn-ea"/>
                </a:rPr>
                <a:t>(</a:t>
              </a:r>
              <a:r>
                <a:rPr kumimoji="1" lang="ja-JP" altLang="en-US" sz="1200" dirty="0">
                  <a:solidFill>
                    <a:schemeClr val="tx1"/>
                  </a:solidFill>
                  <a:latin typeface="+mn-ea"/>
                </a:rPr>
                <a:t>ターゲット</a:t>
              </a:r>
              <a:r>
                <a:rPr kumimoji="1" lang="en-US" altLang="ja-JP" sz="1200" dirty="0">
                  <a:solidFill>
                    <a:schemeClr val="tx1"/>
                  </a:solidFill>
                  <a:latin typeface="+mn-ea"/>
                </a:rPr>
                <a:t>)</a:t>
              </a:r>
            </a:p>
            <a:p>
              <a:pPr algn="ctr">
                <a:lnSpc>
                  <a:spcPct val="120000"/>
                </a:lnSpc>
              </a:pPr>
              <a:r>
                <a:rPr kumimoji="1" lang="en-US" altLang="ja-JP" sz="1400" b="1" dirty="0">
                  <a:solidFill>
                    <a:srgbClr val="E94520"/>
                  </a:solidFill>
                  <a:latin typeface="+mn-ea"/>
                </a:rPr>
                <a:t>60</a:t>
              </a:r>
              <a:r>
                <a:rPr kumimoji="1" lang="ja-JP" altLang="en-US" sz="1400" b="1" dirty="0">
                  <a:solidFill>
                    <a:srgbClr val="E94520"/>
                  </a:solidFill>
                  <a:latin typeface="+mn-ea"/>
                </a:rPr>
                <a:t>代女性</a:t>
              </a:r>
              <a:r>
                <a:rPr kumimoji="1" lang="ja-JP" altLang="en-US" sz="1200" dirty="0">
                  <a:solidFill>
                    <a:schemeClr val="tx1"/>
                  </a:solidFill>
                  <a:latin typeface="+mn-ea"/>
                </a:rPr>
                <a:t>と設定</a:t>
              </a:r>
            </a:p>
          </p:txBody>
        </p:sp>
      </p:grpSp>
      <p:grpSp>
        <p:nvGrpSpPr>
          <p:cNvPr id="22" name="グループ化 21">
            <a:extLst>
              <a:ext uri="{FF2B5EF4-FFF2-40B4-BE49-F238E27FC236}">
                <a16:creationId xmlns:a16="http://schemas.microsoft.com/office/drawing/2014/main" id="{E965A2D8-8F18-0D96-B2E4-AAF8244C5444}"/>
              </a:ext>
            </a:extLst>
          </p:cNvPr>
          <p:cNvGrpSpPr/>
          <p:nvPr/>
        </p:nvGrpSpPr>
        <p:grpSpPr>
          <a:xfrm>
            <a:off x="9703387" y="3986744"/>
            <a:ext cx="1933267" cy="624165"/>
            <a:chOff x="9703387" y="3986744"/>
            <a:chExt cx="1933267" cy="624165"/>
          </a:xfrm>
        </p:grpSpPr>
        <p:cxnSp>
          <p:nvCxnSpPr>
            <p:cNvPr id="17" name="直線矢印コネクタ 16">
              <a:extLst>
                <a:ext uri="{FF2B5EF4-FFF2-40B4-BE49-F238E27FC236}">
                  <a16:creationId xmlns:a16="http://schemas.microsoft.com/office/drawing/2014/main" id="{4DB021A5-7653-DBC2-EC08-4433020D5A36}"/>
                </a:ext>
              </a:extLst>
            </p:cNvPr>
            <p:cNvCxnSpPr>
              <a:cxnSpLocks/>
            </p:cNvCxnSpPr>
            <p:nvPr/>
          </p:nvCxnSpPr>
          <p:spPr>
            <a:xfrm flipH="1">
              <a:off x="9703387" y="4259730"/>
              <a:ext cx="371776" cy="293622"/>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角丸四角形 6">
              <a:extLst>
                <a:ext uri="{FF2B5EF4-FFF2-40B4-BE49-F238E27FC236}">
                  <a16:creationId xmlns:a16="http://schemas.microsoft.com/office/drawing/2014/main" id="{FECC1523-16B9-08FA-2905-178A6FC8E688}"/>
                </a:ext>
              </a:extLst>
            </p:cNvPr>
            <p:cNvSpPr/>
            <p:nvPr/>
          </p:nvSpPr>
          <p:spPr>
            <a:xfrm>
              <a:off x="9977636" y="3986744"/>
              <a:ext cx="1659018" cy="624165"/>
            </a:xfrm>
            <a:prstGeom prst="roundRect">
              <a:avLst>
                <a:gd name="adj" fmla="val 16296"/>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sz="1200" dirty="0">
                  <a:solidFill>
                    <a:schemeClr val="tx1"/>
                  </a:solidFill>
                  <a:latin typeface="+mn-ea"/>
                </a:rPr>
                <a:t>(</a:t>
              </a:r>
              <a:r>
                <a:rPr kumimoji="1" lang="ja-JP" altLang="en-US" sz="1200" dirty="0">
                  <a:solidFill>
                    <a:schemeClr val="tx1"/>
                  </a:solidFill>
                  <a:latin typeface="+mn-ea"/>
                </a:rPr>
                <a:t>例</a:t>
              </a:r>
              <a:r>
                <a:rPr kumimoji="1" lang="en-US" altLang="ja-JP" sz="1200" dirty="0">
                  <a:solidFill>
                    <a:schemeClr val="tx1"/>
                  </a:solidFill>
                  <a:latin typeface="+mn-ea"/>
                </a:rPr>
                <a:t>)</a:t>
              </a:r>
              <a:r>
                <a:rPr kumimoji="1" lang="ja-JP" altLang="en-US" sz="1200" dirty="0">
                  <a:solidFill>
                    <a:schemeClr val="tx1"/>
                  </a:solidFill>
                  <a:latin typeface="+mn-ea"/>
                </a:rPr>
                <a:t>顧客</a:t>
              </a:r>
              <a:r>
                <a:rPr kumimoji="1" lang="en-US" altLang="ja-JP" sz="1200" dirty="0">
                  <a:solidFill>
                    <a:schemeClr val="tx1"/>
                  </a:solidFill>
                  <a:latin typeface="+mn-ea"/>
                </a:rPr>
                <a:t>(</a:t>
              </a:r>
              <a:r>
                <a:rPr kumimoji="1" lang="ja-JP" altLang="en-US" sz="1200" dirty="0">
                  <a:solidFill>
                    <a:schemeClr val="tx1"/>
                  </a:solidFill>
                  <a:latin typeface="+mn-ea"/>
                </a:rPr>
                <a:t>ターゲット</a:t>
              </a:r>
              <a:r>
                <a:rPr kumimoji="1" lang="en-US" altLang="ja-JP" sz="1200" dirty="0">
                  <a:solidFill>
                    <a:schemeClr val="tx1"/>
                  </a:solidFill>
                  <a:latin typeface="+mn-ea"/>
                </a:rPr>
                <a:t>)</a:t>
              </a:r>
            </a:p>
            <a:p>
              <a:pPr algn="ctr">
                <a:lnSpc>
                  <a:spcPct val="120000"/>
                </a:lnSpc>
              </a:pPr>
              <a:r>
                <a:rPr kumimoji="1" lang="en-US" altLang="ja-JP" sz="1400" b="1" dirty="0">
                  <a:solidFill>
                    <a:srgbClr val="E94520"/>
                  </a:solidFill>
                  <a:latin typeface="+mn-ea"/>
                </a:rPr>
                <a:t>40</a:t>
              </a:r>
              <a:r>
                <a:rPr kumimoji="1" lang="ja-JP" altLang="en-US" sz="1400" b="1" dirty="0">
                  <a:solidFill>
                    <a:srgbClr val="E94520"/>
                  </a:solidFill>
                  <a:latin typeface="+mn-ea"/>
                </a:rPr>
                <a:t>代</a:t>
              </a:r>
              <a:r>
                <a:rPr lang="ja-JP" altLang="en-US" sz="1400" b="1" dirty="0">
                  <a:solidFill>
                    <a:srgbClr val="E94520"/>
                  </a:solidFill>
                  <a:latin typeface="+mn-ea"/>
                </a:rPr>
                <a:t>男</a:t>
              </a:r>
              <a:r>
                <a:rPr kumimoji="1" lang="ja-JP" altLang="en-US" sz="1400" b="1" dirty="0">
                  <a:solidFill>
                    <a:srgbClr val="E94520"/>
                  </a:solidFill>
                  <a:latin typeface="+mn-ea"/>
                </a:rPr>
                <a:t>性</a:t>
              </a:r>
              <a:r>
                <a:rPr kumimoji="1" lang="ja-JP" altLang="en-US" sz="1200" dirty="0">
                  <a:solidFill>
                    <a:schemeClr val="tx1"/>
                  </a:solidFill>
                  <a:latin typeface="+mn-ea"/>
                </a:rPr>
                <a:t>と設定</a:t>
              </a:r>
            </a:p>
          </p:txBody>
        </p:sp>
      </p:grpSp>
    </p:spTree>
    <p:extLst>
      <p:ext uri="{BB962C8B-B14F-4D97-AF65-F5344CB8AC3E}">
        <p14:creationId xmlns:p14="http://schemas.microsoft.com/office/powerpoint/2010/main" val="99320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3713A-6494-915B-C36F-6496C7CE9C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63EE30-FE10-BEB1-4426-EF0A452074B6}"/>
              </a:ext>
            </a:extLst>
          </p:cNvPr>
          <p:cNvSpPr>
            <a:spLocks noGrp="1"/>
          </p:cNvSpPr>
          <p:nvPr>
            <p:ph type="title"/>
          </p:nvPr>
        </p:nvSpPr>
        <p:spPr/>
        <p:txBody>
          <a:bodyPr/>
          <a:lstStyle/>
          <a:p>
            <a:r>
              <a:rPr lang="ja-JP" altLang="en-US" dirty="0">
                <a:effectLst/>
                <a:latin typeface="MS PGothic" panose="020B0600070205080204" pitchFamily="34" charset="-128"/>
                <a:ea typeface="MS PGothic" panose="020B0600070205080204" pitchFamily="34" charset="-128"/>
              </a:rPr>
              <a:t>ターゲティングで成功した例 </a:t>
            </a:r>
            <a:r>
              <a:rPr lang="en-US" altLang="ja-JP" dirty="0">
                <a:effectLst/>
                <a:latin typeface="MS PGothic" panose="020B0600070205080204" pitchFamily="34" charset="-128"/>
                <a:ea typeface="MS PGothic" panose="020B0600070205080204" pitchFamily="34" charset="-128"/>
              </a:rPr>
              <a:t>(1)</a:t>
            </a:r>
            <a:endParaRPr kumimoji="1" lang="ja-JP" altLang="en-US" dirty="0"/>
          </a:p>
        </p:txBody>
      </p:sp>
      <p:sp>
        <p:nvSpPr>
          <p:cNvPr id="7" name="テキスト ボックス 6">
            <a:extLst>
              <a:ext uri="{FF2B5EF4-FFF2-40B4-BE49-F238E27FC236}">
                <a16:creationId xmlns:a16="http://schemas.microsoft.com/office/drawing/2014/main" id="{3737E344-B37B-2F2A-653D-9D81E539DD37}"/>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顧客</a:t>
            </a:r>
            <a:r>
              <a:rPr lang="en-US" altLang="ja-JP" sz="2800" b="1" dirty="0">
                <a:latin typeface="MS PGothic" panose="020B0600070205080204" pitchFamily="34" charset="-128"/>
                <a:ea typeface="MS PGothic" panose="020B0600070205080204" pitchFamily="34" charset="-128"/>
              </a:rPr>
              <a:t>(</a:t>
            </a:r>
            <a:r>
              <a:rPr lang="ja-JP" altLang="en-US" sz="2800" b="1" dirty="0">
                <a:latin typeface="MS PGothic" panose="020B0600070205080204" pitchFamily="34" charset="-128"/>
                <a:ea typeface="MS PGothic" panose="020B0600070205080204" pitchFamily="34" charset="-128"/>
              </a:rPr>
              <a:t>ターゲット</a:t>
            </a:r>
            <a:r>
              <a:rPr lang="en-US" altLang="ja-JP" sz="2800" b="1" dirty="0">
                <a:latin typeface="MS PGothic" panose="020B0600070205080204" pitchFamily="34" charset="-128"/>
                <a:ea typeface="MS PGothic" panose="020B0600070205080204" pitchFamily="34" charset="-128"/>
              </a:rPr>
              <a:t>) </a:t>
            </a:r>
            <a:r>
              <a:rPr lang="ja-JP" altLang="en-US" sz="2800" b="1" dirty="0">
                <a:latin typeface="MS PGothic" panose="020B0600070205080204" pitchFamily="34" charset="-128"/>
                <a:ea typeface="MS PGothic" panose="020B0600070205080204" pitchFamily="34" charset="-128"/>
              </a:rPr>
              <a:t>を明確に設定することで、売上が増えた例があります。</a:t>
            </a:r>
            <a:endParaRPr lang="ja-JP" altLang="en-US" sz="2800" b="1" strike="sngStrike" dirty="0">
              <a:solidFill>
                <a:srgbClr val="156082"/>
              </a:solidFill>
              <a:highlight>
                <a:srgbClr val="FFFF00"/>
              </a:highlight>
              <a:latin typeface="MS PGothic" panose="020B0600070205080204" pitchFamily="34" charset="-128"/>
              <a:ea typeface="MS PGothic" panose="020B0600070205080204" pitchFamily="34" charset="-128"/>
            </a:endParaRPr>
          </a:p>
        </p:txBody>
      </p:sp>
      <p:sp>
        <p:nvSpPr>
          <p:cNvPr id="5" name="角丸四角形 6">
            <a:extLst>
              <a:ext uri="{FF2B5EF4-FFF2-40B4-BE49-F238E27FC236}">
                <a16:creationId xmlns:a16="http://schemas.microsoft.com/office/drawing/2014/main" id="{8EF09BC3-05B0-C8DD-7E90-F292CE189313}"/>
              </a:ext>
            </a:extLst>
          </p:cNvPr>
          <p:cNvSpPr/>
          <p:nvPr/>
        </p:nvSpPr>
        <p:spPr>
          <a:xfrm>
            <a:off x="838200" y="1948543"/>
            <a:ext cx="10515600" cy="4020178"/>
          </a:xfrm>
          <a:prstGeom prst="roundRect">
            <a:avLst>
              <a:gd name="adj" fmla="val 3817"/>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endParaRPr kumimoji="1" lang="ja-JP" altLang="en-US" dirty="0">
              <a:solidFill>
                <a:schemeClr val="tx1"/>
              </a:solidFill>
            </a:endParaRPr>
          </a:p>
        </p:txBody>
      </p:sp>
      <p:pic>
        <p:nvPicPr>
          <p:cNvPr id="8" name="図 7">
            <a:extLst>
              <a:ext uri="{FF2B5EF4-FFF2-40B4-BE49-F238E27FC236}">
                <a16:creationId xmlns:a16="http://schemas.microsoft.com/office/drawing/2014/main" id="{7BA6738C-C27F-1D0B-CBCF-30F508C07012}"/>
              </a:ext>
            </a:extLst>
          </p:cNvPr>
          <p:cNvPicPr>
            <a:picLocks noChangeAspect="1"/>
          </p:cNvPicPr>
          <p:nvPr/>
        </p:nvPicPr>
        <p:blipFill>
          <a:blip r:embed="rId2"/>
          <a:stretch>
            <a:fillRect/>
          </a:stretch>
        </p:blipFill>
        <p:spPr>
          <a:xfrm>
            <a:off x="8798171" y="3065726"/>
            <a:ext cx="2296077" cy="2705838"/>
          </a:xfrm>
          <a:prstGeom prst="rect">
            <a:avLst/>
          </a:prstGeom>
        </p:spPr>
      </p:pic>
      <p:sp>
        <p:nvSpPr>
          <p:cNvPr id="9" name="テキスト ボックス 8">
            <a:extLst>
              <a:ext uri="{FF2B5EF4-FFF2-40B4-BE49-F238E27FC236}">
                <a16:creationId xmlns:a16="http://schemas.microsoft.com/office/drawing/2014/main" id="{E4C25697-E12E-C6B6-AB12-CE7D02CA6587}"/>
              </a:ext>
            </a:extLst>
          </p:cNvPr>
          <p:cNvSpPr txBox="1"/>
          <p:nvPr/>
        </p:nvSpPr>
        <p:spPr>
          <a:xfrm>
            <a:off x="1002944" y="2167419"/>
            <a:ext cx="10190920" cy="461665"/>
          </a:xfrm>
          <a:prstGeom prst="rect">
            <a:avLst/>
          </a:prstGeom>
          <a:solidFill>
            <a:schemeClr val="bg1"/>
          </a:solidFill>
        </p:spPr>
        <p:txBody>
          <a:bodyPr wrap="square" rtlCol="0">
            <a:spAutoFit/>
          </a:bodyPr>
          <a:lstStyle/>
          <a:p>
            <a:pPr algn="ctr"/>
            <a:r>
              <a:rPr lang="en-US" altLang="ja-JP" sz="2400" b="1" dirty="0">
                <a:latin typeface="MS PGothic" panose="020B0600070205080204" pitchFamily="34" charset="-128"/>
                <a:ea typeface="MS PGothic" panose="020B0600070205080204" pitchFamily="34" charset="-128"/>
              </a:rPr>
              <a:t>100</a:t>
            </a:r>
            <a:r>
              <a:rPr lang="ja-JP" altLang="en-US" sz="2400" b="1" dirty="0">
                <a:latin typeface="MS PGothic" panose="020B0600070205080204" pitchFamily="34" charset="-128"/>
                <a:ea typeface="MS PGothic" panose="020B0600070205080204" pitchFamily="34" charset="-128"/>
              </a:rPr>
              <a:t>年続く制汗剤商品</a:t>
            </a:r>
            <a:r>
              <a:rPr lang="en-US" altLang="ja-JP" sz="2400" b="1" dirty="0">
                <a:latin typeface="MS PGothic" panose="020B0600070205080204" pitchFamily="34" charset="-128"/>
                <a:ea typeface="MS PGothic" panose="020B0600070205080204" pitchFamily="34" charset="-128"/>
              </a:rPr>
              <a:t>S</a:t>
            </a:r>
            <a:r>
              <a:rPr lang="ja-JP" altLang="en-US" sz="2400" b="1" dirty="0">
                <a:latin typeface="MS PGothic" panose="020B0600070205080204" pitchFamily="34" charset="-128"/>
                <a:ea typeface="MS PGothic" panose="020B0600070205080204" pitchFamily="34" charset="-128"/>
              </a:rPr>
              <a:t>の女子高生ターゲティングの例</a:t>
            </a:r>
          </a:p>
        </p:txBody>
      </p:sp>
      <p:sp>
        <p:nvSpPr>
          <p:cNvPr id="10" name="角丸四角形 6">
            <a:extLst>
              <a:ext uri="{FF2B5EF4-FFF2-40B4-BE49-F238E27FC236}">
                <a16:creationId xmlns:a16="http://schemas.microsoft.com/office/drawing/2014/main" id="{2A7CB90A-2E0D-58E1-0985-5739E273AD02}"/>
              </a:ext>
            </a:extLst>
          </p:cNvPr>
          <p:cNvSpPr/>
          <p:nvPr/>
        </p:nvSpPr>
        <p:spPr>
          <a:xfrm>
            <a:off x="1097752" y="3086026"/>
            <a:ext cx="7302670" cy="2078826"/>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kumimoji="1" lang="ja-JP" altLang="en-US" dirty="0">
                <a:solidFill>
                  <a:schemeClr val="tx1"/>
                </a:solidFill>
                <a:latin typeface="+mn-ea"/>
              </a:rPr>
              <a:t>若者向けにターゲティングして成功した例では、制汗剤として販売していた老舗商品の</a:t>
            </a:r>
            <a:r>
              <a:rPr kumimoji="1" lang="en-US" altLang="ja-JP" dirty="0">
                <a:solidFill>
                  <a:schemeClr val="tx1"/>
                </a:solidFill>
                <a:latin typeface="+mn-ea"/>
              </a:rPr>
              <a:t>S</a:t>
            </a:r>
            <a:r>
              <a:rPr kumimoji="1" lang="ja-JP" altLang="en-US" dirty="0">
                <a:solidFill>
                  <a:schemeClr val="tx1"/>
                </a:solidFill>
                <a:latin typeface="+mn-ea"/>
              </a:rPr>
              <a:t>があります。</a:t>
            </a:r>
            <a:r>
              <a:rPr kumimoji="1" lang="ja-JP" altLang="en-US">
                <a:solidFill>
                  <a:schemeClr val="tx1"/>
                </a:solidFill>
                <a:latin typeface="+mn-ea"/>
              </a:rPr>
              <a:t>元々は一般男性向けに商品化</a:t>
            </a:r>
            <a:r>
              <a:rPr kumimoji="1" lang="ja-JP" altLang="en-US" dirty="0">
                <a:solidFill>
                  <a:schemeClr val="tx1"/>
                </a:solidFill>
                <a:latin typeface="+mn-ea"/>
              </a:rPr>
              <a:t>されましたが、</a:t>
            </a:r>
            <a:r>
              <a:rPr kumimoji="1" lang="en-US" altLang="ja-JP" dirty="0">
                <a:solidFill>
                  <a:schemeClr val="tx1"/>
                </a:solidFill>
                <a:latin typeface="+mn-ea"/>
              </a:rPr>
              <a:t>2007</a:t>
            </a:r>
            <a:r>
              <a:rPr kumimoji="1" lang="ja-JP" altLang="en-US" dirty="0">
                <a:solidFill>
                  <a:schemeClr val="tx1"/>
                </a:solidFill>
                <a:latin typeface="+mn-ea"/>
              </a:rPr>
              <a:t>年には販売の売れ行きが悪くなります。</a:t>
            </a:r>
            <a:br>
              <a:rPr kumimoji="1" lang="ja-JP" altLang="en-US" dirty="0">
                <a:solidFill>
                  <a:schemeClr val="tx1"/>
                </a:solidFill>
                <a:latin typeface="+mn-ea"/>
              </a:rPr>
            </a:br>
            <a:r>
              <a:rPr kumimoji="1" lang="ja-JP" altLang="en-US" dirty="0">
                <a:solidFill>
                  <a:schemeClr val="tx1"/>
                </a:solidFill>
                <a:latin typeface="+mn-ea"/>
              </a:rPr>
              <a:t>そこで、</a:t>
            </a:r>
            <a:r>
              <a:rPr kumimoji="1" lang="en-US" altLang="ja-JP" dirty="0">
                <a:solidFill>
                  <a:schemeClr val="tx1"/>
                </a:solidFill>
                <a:latin typeface="+mn-ea"/>
              </a:rPr>
              <a:t>2013</a:t>
            </a:r>
            <a:r>
              <a:rPr kumimoji="1" lang="ja-JP" altLang="en-US" dirty="0">
                <a:solidFill>
                  <a:schemeClr val="tx1"/>
                </a:solidFill>
                <a:latin typeface="+mn-ea"/>
              </a:rPr>
              <a:t>年に、</a:t>
            </a:r>
            <a:r>
              <a:rPr kumimoji="1" lang="ja-JP" altLang="en-US" sz="2000" b="1" u="sng" dirty="0">
                <a:solidFill>
                  <a:srgbClr val="E94520"/>
                </a:solidFill>
                <a:latin typeface="+mn-ea"/>
              </a:rPr>
              <a:t>ターゲット顧客を「</a:t>
            </a:r>
            <a:r>
              <a:rPr kumimoji="1" lang="en-US" altLang="ja-JP" sz="2000" b="1" u="sng" dirty="0">
                <a:solidFill>
                  <a:srgbClr val="E94520"/>
                </a:solidFill>
                <a:latin typeface="+mn-ea"/>
              </a:rPr>
              <a:t>10</a:t>
            </a:r>
            <a:r>
              <a:rPr kumimoji="1" lang="ja-JP" altLang="en-US" sz="2000" b="1" u="sng" dirty="0">
                <a:solidFill>
                  <a:srgbClr val="E94520"/>
                </a:solidFill>
                <a:latin typeface="+mn-ea"/>
              </a:rPr>
              <a:t>代女子高生」に特定し、</a:t>
            </a:r>
            <a:endParaRPr kumimoji="1" lang="en-US" altLang="ja-JP" sz="2000" b="1" u="sng" dirty="0">
              <a:solidFill>
                <a:srgbClr val="E94520"/>
              </a:solidFill>
              <a:latin typeface="+mn-ea"/>
            </a:endParaRPr>
          </a:p>
          <a:p>
            <a:pPr>
              <a:lnSpc>
                <a:spcPct val="120000"/>
              </a:lnSpc>
            </a:pPr>
            <a:r>
              <a:rPr kumimoji="1" lang="ja-JP" altLang="en-US" sz="2000" b="1" u="sng" dirty="0">
                <a:solidFill>
                  <a:srgbClr val="E94520"/>
                </a:solidFill>
                <a:latin typeface="+mn-ea"/>
              </a:rPr>
              <a:t>「女子高生が、部活の後に、好きな男子に会う前に汗をケアする」</a:t>
            </a:r>
            <a:r>
              <a:rPr kumimoji="1" lang="ja-JP" altLang="en-US" dirty="0">
                <a:solidFill>
                  <a:schemeClr val="tx1"/>
                </a:solidFill>
                <a:latin typeface="+mn-ea"/>
              </a:rPr>
              <a:t>というシーンに変更したことで、わずか</a:t>
            </a:r>
            <a:r>
              <a:rPr kumimoji="1" lang="en-US" altLang="ja-JP" dirty="0">
                <a:solidFill>
                  <a:schemeClr val="tx1"/>
                </a:solidFill>
                <a:latin typeface="+mn-ea"/>
              </a:rPr>
              <a:t>1</a:t>
            </a:r>
            <a:r>
              <a:rPr kumimoji="1" lang="ja-JP" altLang="en-US" dirty="0">
                <a:solidFill>
                  <a:schemeClr val="tx1"/>
                </a:solidFill>
                <a:latin typeface="+mn-ea"/>
              </a:rPr>
              <a:t>年で低迷期の</a:t>
            </a:r>
            <a:r>
              <a:rPr kumimoji="1" lang="en-US" altLang="ja-JP" dirty="0">
                <a:solidFill>
                  <a:schemeClr val="tx1"/>
                </a:solidFill>
                <a:latin typeface="+mn-ea"/>
              </a:rPr>
              <a:t>8</a:t>
            </a:r>
            <a:r>
              <a:rPr kumimoji="1" lang="ja-JP" altLang="en-US" dirty="0">
                <a:solidFill>
                  <a:schemeClr val="tx1"/>
                </a:solidFill>
                <a:latin typeface="+mn-ea"/>
              </a:rPr>
              <a:t>倍にまで売上を伸ばしました。</a:t>
            </a:r>
          </a:p>
        </p:txBody>
      </p:sp>
    </p:spTree>
    <p:extLst>
      <p:ext uri="{BB962C8B-B14F-4D97-AF65-F5344CB8AC3E}">
        <p14:creationId xmlns:p14="http://schemas.microsoft.com/office/powerpoint/2010/main" val="27077521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8623</TotalTime>
  <Words>2766</Words>
  <Application>Microsoft Macintosh PowerPoint</Application>
  <PresentationFormat>ワイド画面</PresentationFormat>
  <Paragraphs>343</Paragraphs>
  <Slides>34</Slides>
  <Notes>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34</vt:i4>
      </vt:variant>
    </vt:vector>
  </HeadingPairs>
  <TitlesOfParts>
    <vt:vector size="39" baseType="lpstr">
      <vt:lpstr>MS PGothic</vt:lpstr>
      <vt:lpstr>游ゴシック</vt:lpstr>
      <vt:lpstr>Arial</vt:lpstr>
      <vt:lpstr>Calibri</vt:lpstr>
      <vt:lpstr>Office テーマ</vt:lpstr>
      <vt:lpstr>顧客への価値を検討する - 顧客がお金を払う理由 -</vt:lpstr>
      <vt:lpstr>本日実施すること</vt:lpstr>
      <vt:lpstr>PowerPoint プレゼンテーション</vt:lpstr>
      <vt:lpstr>ビジネスで課題を解決する</vt:lpstr>
      <vt:lpstr>顧客（ターゲット）とは？</vt:lpstr>
      <vt:lpstr>顧客を理解する（ターゲット設定の）重要性とは？</vt:lpstr>
      <vt:lpstr>顧客（ターゲット）を具体的に設定する意義</vt:lpstr>
      <vt:lpstr>顧客 (ターゲット)を設定することの価値</vt:lpstr>
      <vt:lpstr>ターゲティングで成功した例 (1)</vt:lpstr>
      <vt:lpstr>ターゲティングで成功した例 (2)</vt:lpstr>
      <vt:lpstr>顧客（ターゲット）を理解するための項目の例</vt:lpstr>
      <vt:lpstr>企業を顧客（ターゲット）として考えるための項目の例</vt:lpstr>
      <vt:lpstr>PowerPoint プレゼンテーション</vt:lpstr>
      <vt:lpstr>ワーク [1] 顧客について理解を深める (10分)</vt:lpstr>
      <vt:lpstr>ワーク [1] 顧客について理解を深める (10分)</vt:lpstr>
      <vt:lpstr>　ワーク [1] 顧客（企業）について理解を深める (10分)</vt:lpstr>
      <vt:lpstr>ワーク [1] 顧客について理解を深める (10分)</vt:lpstr>
      <vt:lpstr>　ワーク [1] 顧客（企業）について理解を深める (10分)</vt:lpstr>
      <vt:lpstr>PowerPoint プレゼンテーション</vt:lpstr>
      <vt:lpstr>顧客がお金を払う理由(利用動機)とは？</vt:lpstr>
      <vt:lpstr>商品・サービスの利用動機を考える</vt:lpstr>
      <vt:lpstr>利用動機を考える</vt:lpstr>
      <vt:lpstr>商品・サービスにどんなメリットを感じるかを考える（５W２H）</vt:lpstr>
      <vt:lpstr>商品・サービスにどんなメリットを感じるか</vt:lpstr>
      <vt:lpstr>PowerPoint プレゼンテーション</vt:lpstr>
      <vt:lpstr>ワーク [2] 利用動機を考える (10分)</vt:lpstr>
      <vt:lpstr>ワーク [2] 利用動機を考える (10分)</vt:lpstr>
      <vt:lpstr>PowerPoint プレゼンテーション</vt:lpstr>
      <vt:lpstr>ワーク [3] 顧客のメリットを考える (5分)</vt:lpstr>
      <vt:lpstr>ワーク [3] 顧客のメリットを考える (5分)</vt:lpstr>
      <vt:lpstr>PowerPoint プレゼンテーション</vt:lpstr>
      <vt:lpstr>ワーク [4] ビジネスプランを改善する</vt:lpstr>
      <vt:lpstr>PowerPoint プレゼンテーション</vt:lpstr>
      <vt:lpstr>授業のまとめ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オプション</dc:title>
  <dc:creator>shingo tetsuka</dc:creator>
  <cp:lastModifiedBy>慶太 竹内</cp:lastModifiedBy>
  <cp:revision>436</cp:revision>
  <dcterms:created xsi:type="dcterms:W3CDTF">2024-08-24T05:28:24Z</dcterms:created>
  <dcterms:modified xsi:type="dcterms:W3CDTF">2025-03-28T01:29:12Z</dcterms:modified>
</cp:coreProperties>
</file>