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68" r:id="rId2"/>
    <p:sldId id="371" r:id="rId3"/>
    <p:sldId id="389" r:id="rId4"/>
    <p:sldId id="390" r:id="rId5"/>
    <p:sldId id="429" r:id="rId6"/>
    <p:sldId id="430" r:id="rId7"/>
    <p:sldId id="433" r:id="rId8"/>
    <p:sldId id="434" r:id="rId9"/>
    <p:sldId id="435" r:id="rId10"/>
    <p:sldId id="454" r:id="rId11"/>
    <p:sldId id="458" r:id="rId12"/>
    <p:sldId id="456" r:id="rId13"/>
    <p:sldId id="457" r:id="rId14"/>
    <p:sldId id="449" r:id="rId15"/>
    <p:sldId id="426" r:id="rId16"/>
    <p:sldId id="427" r:id="rId17"/>
    <p:sldId id="443" r:id="rId18"/>
    <p:sldId id="561" r:id="rId19"/>
    <p:sldId id="445" r:id="rId20"/>
    <p:sldId id="406" r:id="rId21"/>
    <p:sldId id="446" r:id="rId22"/>
    <p:sldId id="408" r:id="rId23"/>
    <p:sldId id="409"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guide id="4" pos="71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MSOffice" userId="-" providerId="None"/>
  <p188:author id="{FAAD496F-00FE-CBB1-ECCA-3B0B3566904E}" name="慶太 竹内" initials="慶竹" userId="f614eac48cb1f8a4" providerId="Windows Live"/>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520"/>
    <a:srgbClr val="FFFFFF"/>
    <a:srgbClr val="156082"/>
    <a:srgbClr val="E6E6E6"/>
    <a:srgbClr val="FCE8E8"/>
    <a:srgbClr val="FADCE9"/>
    <a:srgbClr val="CCE198"/>
    <a:srgbClr val="FFF1B3"/>
    <a:srgbClr val="FFFF99"/>
    <a:srgbClr val="C7E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5067" autoAdjust="0"/>
  </p:normalViewPr>
  <p:slideViewPr>
    <p:cSldViewPr snapToGrid="0">
      <p:cViewPr varScale="1">
        <p:scale>
          <a:sx n="110" d="100"/>
          <a:sy n="110" d="100"/>
        </p:scale>
        <p:origin x="968" y="176"/>
      </p:cViewPr>
      <p:guideLst>
        <p:guide orient="horz" pos="2160"/>
        <p:guide pos="3840"/>
        <p:guide pos="506"/>
        <p:guide pos="7151"/>
      </p:guideLst>
    </p:cSldViewPr>
  </p:slideViewPr>
  <p:notesTextViewPr>
    <p:cViewPr>
      <p:scale>
        <a:sx n="20" d="100"/>
        <a:sy n="2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7FAF-3898-ED42-B937-F1FDB3C880F3}"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C51F-1DAC-8A47-898F-A3FAE3262DBB}" type="slidenum">
              <a:rPr kumimoji="1" lang="ja-JP" altLang="en-US" smtClean="0"/>
              <a:t>‹#›</a:t>
            </a:fld>
            <a:endParaRPr kumimoji="1" lang="ja-JP" altLang="en-US"/>
          </a:p>
        </p:txBody>
      </p:sp>
    </p:spTree>
    <p:extLst>
      <p:ext uri="{BB962C8B-B14F-4D97-AF65-F5344CB8AC3E}">
        <p14:creationId xmlns:p14="http://schemas.microsoft.com/office/powerpoint/2010/main" val="278675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8</a:t>
            </a:fld>
            <a:endParaRPr kumimoji="1" lang="ja-JP" altLang="en-US"/>
          </a:p>
        </p:txBody>
      </p:sp>
    </p:spTree>
    <p:extLst>
      <p:ext uri="{BB962C8B-B14F-4D97-AF65-F5344CB8AC3E}">
        <p14:creationId xmlns:p14="http://schemas.microsoft.com/office/powerpoint/2010/main" val="351667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9</a:t>
            </a:fld>
            <a:endParaRPr kumimoji="1" lang="ja-JP" altLang="en-US"/>
          </a:p>
        </p:txBody>
      </p:sp>
    </p:spTree>
    <p:extLst>
      <p:ext uri="{BB962C8B-B14F-4D97-AF65-F5344CB8AC3E}">
        <p14:creationId xmlns:p14="http://schemas.microsoft.com/office/powerpoint/2010/main" val="281186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13</a:t>
            </a:fld>
            <a:endParaRPr kumimoji="1" lang="ja-JP" altLang="en-US"/>
          </a:p>
        </p:txBody>
      </p:sp>
    </p:spTree>
    <p:extLst>
      <p:ext uri="{BB962C8B-B14F-4D97-AF65-F5344CB8AC3E}">
        <p14:creationId xmlns:p14="http://schemas.microsoft.com/office/powerpoint/2010/main" val="103266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18</a:t>
            </a:fld>
            <a:endParaRPr kumimoji="1" lang="ja-JP" altLang="en-US"/>
          </a:p>
        </p:txBody>
      </p:sp>
    </p:spTree>
    <p:extLst>
      <p:ext uri="{BB962C8B-B14F-4D97-AF65-F5344CB8AC3E}">
        <p14:creationId xmlns:p14="http://schemas.microsoft.com/office/powerpoint/2010/main" val="3560988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8F7762A-8C38-1766-D1DD-1497C3758CC4}"/>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E31ACCC-A390-D110-D497-E5F5609769BA}"/>
              </a:ext>
            </a:extLst>
          </p:cNvPr>
          <p:cNvSpPr>
            <a:spLocks noGrp="1"/>
          </p:cNvSpPr>
          <p:nvPr>
            <p:ph type="ctrTitle"/>
          </p:nvPr>
        </p:nvSpPr>
        <p:spPr>
          <a:xfrm>
            <a:off x="646670" y="4274577"/>
            <a:ext cx="6631459" cy="1250134"/>
          </a:xfrm>
        </p:spPr>
        <p:txBody>
          <a:bodyPr anchor="t">
            <a:noAutofit/>
          </a:bodyPr>
          <a:lstStyle>
            <a:lvl1pPr algn="l">
              <a:lnSpc>
                <a:spcPct val="100000"/>
              </a:lnSpc>
              <a:defRPr sz="3800" b="1">
                <a:latin typeface="+mn-ea"/>
                <a:ea typeface="+mn-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3470D59-942E-C320-4614-5F9EF36EB74E}"/>
              </a:ext>
            </a:extLst>
          </p:cNvPr>
          <p:cNvSpPr>
            <a:spLocks noGrp="1"/>
          </p:cNvSpPr>
          <p:nvPr>
            <p:ph type="subTitle" idx="1"/>
          </p:nvPr>
        </p:nvSpPr>
        <p:spPr>
          <a:xfrm>
            <a:off x="2447636" y="3599821"/>
            <a:ext cx="4830493" cy="475692"/>
          </a:xfrm>
          <a:prstGeom prst="rect">
            <a:avLst/>
          </a:prstGeom>
        </p:spPr>
        <p:txBody>
          <a:bodyPr>
            <a:no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184673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7F6B-9C03-57C6-FA9D-4E856710C8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EA2E92-9421-2B1B-D3E9-C05C44BE95C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0DD6-F581-ECBE-6DE7-7ACA5388632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E1B8F1-E709-6419-EC85-E9E9F72D75FE}"/>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8597E7CA-B522-8358-0F0A-0A5B08E809C7}"/>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20252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031FFE-B684-54F7-6C17-7D95A9073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38BC2E-EFC4-8611-6F04-C4AAC079DDE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5BA00-8367-5064-C9FF-C34D1C6DE2A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C204730-04DD-AC08-2B72-662AD5C8E983}"/>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BA0B8A3F-A388-7553-BEE4-12606D45852F}"/>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2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CDB122ED-3F7E-07F5-8377-DEF86DF3B2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0206F95-C0A8-B7B3-DA80-A610E5A9376F}"/>
              </a:ext>
            </a:extLst>
          </p:cNvPr>
          <p:cNvSpPr>
            <a:spLocks noGrp="1"/>
          </p:cNvSpPr>
          <p:nvPr>
            <p:ph type="title"/>
          </p:nvPr>
        </p:nvSpPr>
        <p:spPr>
          <a:xfrm>
            <a:off x="838200" y="353962"/>
            <a:ext cx="10515600" cy="588227"/>
          </a:xfrm>
        </p:spPr>
        <p:txBody>
          <a:bodyPr tIns="36000" bIns="36000" anchor="ctr">
            <a:noAutofit/>
          </a:bodyPr>
          <a:lstStyle>
            <a:lvl1pPr algn="ctr">
              <a:lnSpc>
                <a:spcPct val="100000"/>
              </a:lnSpc>
              <a:defRPr sz="2800" b="1">
                <a:solidFill>
                  <a:schemeClr val="bg1"/>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12BAD48-109A-54AD-429F-594E98959794}"/>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CFD0C381-B8B0-B8D8-33CF-078714A46294}"/>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4" name="Slide Number Placeholder 5">
            <a:extLst>
              <a:ext uri="{FF2B5EF4-FFF2-40B4-BE49-F238E27FC236}">
                <a16:creationId xmlns:a16="http://schemas.microsoft.com/office/drawing/2014/main" id="{AE67D621-8782-382F-7908-94272158DB93}"/>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pic>
        <p:nvPicPr>
          <p:cNvPr id="7" name="図 6" descr="背景パターン&#10;&#10;自動的に生成された説明">
            <a:extLst>
              <a:ext uri="{FF2B5EF4-FFF2-40B4-BE49-F238E27FC236}">
                <a16:creationId xmlns:a16="http://schemas.microsoft.com/office/drawing/2014/main" id="{F1490AFC-467F-287A-BF69-6C3CE3DE8015}"/>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10" name="正方形/長方形 9">
            <a:extLst>
              <a:ext uri="{FF2B5EF4-FFF2-40B4-BE49-F238E27FC236}">
                <a16:creationId xmlns:a16="http://schemas.microsoft.com/office/drawing/2014/main" id="{A0216A82-4078-1666-B43C-AAAF34C0DEB3}"/>
              </a:ext>
            </a:extLst>
          </p:cNvPr>
          <p:cNvSpPr/>
          <p:nvPr userDrawn="1"/>
        </p:nvSpPr>
        <p:spPr>
          <a:xfrm>
            <a:off x="2927389" y="6349188"/>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85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背景パターン&#10;&#10;低い精度で自動的に生成された説明">
            <a:extLst>
              <a:ext uri="{FF2B5EF4-FFF2-40B4-BE49-F238E27FC236}">
                <a16:creationId xmlns:a16="http://schemas.microsoft.com/office/drawing/2014/main" id="{F165A4B6-1F9F-82E0-BD85-D3A57C7EC75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フッター プレースホルダー 4">
            <a:extLst>
              <a:ext uri="{FF2B5EF4-FFF2-40B4-BE49-F238E27FC236}">
                <a16:creationId xmlns:a16="http://schemas.microsoft.com/office/drawing/2014/main" id="{5A56E053-6F84-9434-EA6D-9F8D1A4802B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5">
            <a:extLst>
              <a:ext uri="{FF2B5EF4-FFF2-40B4-BE49-F238E27FC236}">
                <a16:creationId xmlns:a16="http://schemas.microsoft.com/office/drawing/2014/main" id="{3C279E77-CB18-DA0A-E427-D300ADA2D0F6}"/>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10" name="コンテンツ プレースホルダー 2">
            <a:extLst>
              <a:ext uri="{FF2B5EF4-FFF2-40B4-BE49-F238E27FC236}">
                <a16:creationId xmlns:a16="http://schemas.microsoft.com/office/drawing/2014/main" id="{8F7DCA1A-0EA4-3290-3E0E-79F3A76F85FA}"/>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 name="図 1" descr="背景パターン&#10;&#10;自動的に生成された説明">
            <a:extLst>
              <a:ext uri="{FF2B5EF4-FFF2-40B4-BE49-F238E27FC236}">
                <a16:creationId xmlns:a16="http://schemas.microsoft.com/office/drawing/2014/main" id="{9AAFEEC5-5E8F-586D-89EF-687D73E7FBCD}"/>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3" name="Slide Number Placeholder 5">
            <a:extLst>
              <a:ext uri="{FF2B5EF4-FFF2-40B4-BE49-F238E27FC236}">
                <a16:creationId xmlns:a16="http://schemas.microsoft.com/office/drawing/2014/main" id="{A1555073-C6A4-8D31-09A3-C183F0138A3C}"/>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spTree>
    <p:extLst>
      <p:ext uri="{BB962C8B-B14F-4D97-AF65-F5344CB8AC3E}">
        <p14:creationId xmlns:p14="http://schemas.microsoft.com/office/powerpoint/2010/main" val="1928295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5994AD-9276-5B62-BA56-EB9D3D882CCF}"/>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126341B0-4BC5-68A2-70A9-E7B6B7FF1A32}"/>
              </a:ext>
            </a:extLst>
          </p:cNvPr>
          <p:cNvSpPr>
            <a:spLocks noGrp="1"/>
          </p:cNvSpPr>
          <p:nvPr>
            <p:ph type="title"/>
          </p:nvPr>
        </p:nvSpPr>
        <p:spPr>
          <a:xfrm>
            <a:off x="838200" y="2766218"/>
            <a:ext cx="10515600" cy="1325563"/>
          </a:xfrm>
        </p:spPr>
        <p:txBody>
          <a:bodyPr/>
          <a:lstStyle>
            <a:lvl1pPr>
              <a:defRPr b="1"/>
            </a:lvl1pPr>
          </a:lstStyle>
          <a:p>
            <a:r>
              <a:rPr kumimoji="1" lang="ja-JP" altLang="en-US"/>
              <a:t>マスター タイトルの書式設定</a:t>
            </a:r>
          </a:p>
        </p:txBody>
      </p:sp>
      <p:sp>
        <p:nvSpPr>
          <p:cNvPr id="7" name="スライド番号プレースホルダー 6">
            <a:extLst>
              <a:ext uri="{FF2B5EF4-FFF2-40B4-BE49-F238E27FC236}">
                <a16:creationId xmlns:a16="http://schemas.microsoft.com/office/drawing/2014/main" id="{21FA8F4C-9DB6-9516-CF1B-455233F6AED3}"/>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13565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A73C-294B-1D6C-7230-BD95466302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BF769-D51E-7DAA-58B1-F5AC042DF1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525BE-FAB9-4A15-8FC2-39CCB29413B1}"/>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6CC803-3F38-B5AE-CF87-9F28638DFE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E98295-DA32-2C6C-35DF-BD6093535502}"/>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08A27E-0C8F-5EF0-DB9A-F13D4F0CD93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9C39BF0-DB92-305E-A915-19D8F0397C79}"/>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8">
            <a:extLst>
              <a:ext uri="{FF2B5EF4-FFF2-40B4-BE49-F238E27FC236}">
                <a16:creationId xmlns:a16="http://schemas.microsoft.com/office/drawing/2014/main" id="{5669B7CF-23FC-7023-0FD1-D155E992976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062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D7CC-17D6-28A4-09A3-D755DE269B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F69212-39AD-8E67-6BE0-42D096B5E2F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E83DB15-99D3-257C-7F48-ECE76E056C12}"/>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5" name="スライド番号プレースホルダー 4">
            <a:extLst>
              <a:ext uri="{FF2B5EF4-FFF2-40B4-BE49-F238E27FC236}">
                <a16:creationId xmlns:a16="http://schemas.microsoft.com/office/drawing/2014/main" id="{8377EFF4-BE50-8BC6-5AA4-B66F8C40112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3153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3F9460F8-50FA-4A51-2FC8-404774F6A9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EA64FA4E-BC74-E0A3-2184-A287839CB66D}"/>
              </a:ext>
            </a:extLst>
          </p:cNvPr>
          <p:cNvSpPr/>
          <p:nvPr userDrawn="1"/>
        </p:nvSpPr>
        <p:spPr>
          <a:xfrm>
            <a:off x="2927389" y="6349188"/>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462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80E43-1959-C6C2-8C3B-6BD73E2B62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9004B-CAC7-FD0A-7FB5-5A6FC30911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5B54AB-7B19-8B92-E7C5-07DC5BB25E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C26AF-2244-CFFA-A7BB-2E8C12BCBAE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219B78E-252C-97A2-00D2-02CA0870F35B}"/>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ABDFD4C4-5478-8AEC-5AD8-52686C2DEA7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38841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B946-8DC6-D905-D6C8-6F4343DA1E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C37553-AB2B-4918-BD34-9CF2A3BCF2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985E038-A141-39EA-94BD-C432D60CC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48547-4312-4E8D-81D4-CB069C99EF2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92DAC3-96AC-6D8E-652B-6EAF9D4EF56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3AB8132E-414A-666E-7500-F8FA746B248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99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272049-3BC2-372A-0097-7EB682083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B9B689-FA39-1F8D-10D8-DE7514D32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75AE8E3B-D533-1F8A-0FAD-C9A05F86A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5C9E03-8FA4-E0DA-5F3D-81F588DB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5256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61003C-3AF6-D696-5EC0-7CEC7E586AD5}"/>
              </a:ext>
            </a:extLst>
          </p:cNvPr>
          <p:cNvSpPr>
            <a:spLocks noGrp="1"/>
          </p:cNvSpPr>
          <p:nvPr>
            <p:ph type="ctrTitle"/>
          </p:nvPr>
        </p:nvSpPr>
        <p:spPr>
          <a:xfrm>
            <a:off x="646670" y="4274577"/>
            <a:ext cx="7530378" cy="1250134"/>
          </a:xfrm>
        </p:spPr>
        <p:txBody>
          <a:bodyPr/>
          <a:lstStyle/>
          <a:p>
            <a:pPr>
              <a:lnSpc>
                <a:spcPct val="100000"/>
              </a:lnSpc>
            </a:pPr>
            <a:r>
              <a:rPr lang="ja-JP" altLang="en-US" dirty="0"/>
              <a:t>ビジネスモデルを作成する</a:t>
            </a:r>
            <a:br>
              <a:rPr lang="ja-JP" altLang="en-US" dirty="0"/>
            </a:br>
            <a:r>
              <a:rPr lang="en-US" altLang="ja-JP" sz="3600" dirty="0"/>
              <a:t>- </a:t>
            </a:r>
            <a:r>
              <a:rPr lang="ja-JP" altLang="en-US" sz="3600" dirty="0"/>
              <a:t>ビジネスモデル・キャンバス</a:t>
            </a:r>
            <a:r>
              <a:rPr lang="en-US" altLang="ja-JP" sz="3600" dirty="0">
                <a:solidFill>
                  <a:srgbClr val="156082"/>
                </a:solidFill>
              </a:rPr>
              <a:t> </a:t>
            </a:r>
            <a:r>
              <a:rPr lang="en-US" altLang="ja-JP" sz="3600" dirty="0"/>
              <a:t>-</a:t>
            </a:r>
            <a:endParaRPr lang="en-US" altLang="ja-JP" dirty="0"/>
          </a:p>
        </p:txBody>
      </p:sp>
      <p:sp>
        <p:nvSpPr>
          <p:cNvPr id="5" name="字幕 4">
            <a:extLst>
              <a:ext uri="{FF2B5EF4-FFF2-40B4-BE49-F238E27FC236}">
                <a16:creationId xmlns:a16="http://schemas.microsoft.com/office/drawing/2014/main" id="{2D4DC3AF-FA81-73EB-3AB3-5B7521E544C7}"/>
              </a:ext>
            </a:extLst>
          </p:cNvPr>
          <p:cNvSpPr>
            <a:spLocks noGrp="1"/>
          </p:cNvSpPr>
          <p:nvPr>
            <p:ph type="subTitle" idx="1"/>
          </p:nvPr>
        </p:nvSpPr>
        <p:spPr>
          <a:xfrm>
            <a:off x="2447636" y="3599821"/>
            <a:ext cx="4830493" cy="475692"/>
          </a:xfrm>
        </p:spPr>
        <p:txBody>
          <a:bodyPr/>
          <a:lstStyle/>
          <a:p>
            <a:r>
              <a:rPr kumimoji="1" lang="ja-JP" altLang="en-US" sz="2400" dirty="0">
                <a:latin typeface="MS PGothic" panose="020B0600070205080204" pitchFamily="34" charset="-128"/>
                <a:ea typeface="MS PGothic" panose="020B0600070205080204" pitchFamily="34" charset="-128"/>
              </a:rPr>
              <a:t>授業スライド</a:t>
            </a:r>
            <a:r>
              <a:rPr kumimoji="1" lang="en-US" altLang="ja-JP" sz="2400" dirty="0">
                <a:latin typeface="MS PGothic" panose="020B0600070205080204" pitchFamily="34" charset="-128"/>
                <a:ea typeface="MS PGothic" panose="020B0600070205080204" pitchFamily="34" charset="-128"/>
              </a:rPr>
              <a:t>OP 04-①</a:t>
            </a:r>
          </a:p>
        </p:txBody>
      </p:sp>
      <p:grpSp>
        <p:nvGrpSpPr>
          <p:cNvPr id="2" name="グループ化 1">
            <a:extLst>
              <a:ext uri="{FF2B5EF4-FFF2-40B4-BE49-F238E27FC236}">
                <a16:creationId xmlns:a16="http://schemas.microsoft.com/office/drawing/2014/main" id="{A48D4A8F-857C-7539-2001-6D56784E5041}"/>
              </a:ext>
            </a:extLst>
          </p:cNvPr>
          <p:cNvGrpSpPr/>
          <p:nvPr/>
        </p:nvGrpSpPr>
        <p:grpSpPr>
          <a:xfrm>
            <a:off x="743376" y="3600068"/>
            <a:ext cx="1704260" cy="475199"/>
            <a:chOff x="1017346" y="-391775"/>
            <a:chExt cx="1704260" cy="475199"/>
          </a:xfrm>
        </p:grpSpPr>
        <p:grpSp>
          <p:nvGrpSpPr>
            <p:cNvPr id="3" name="グループ化 2">
              <a:extLst>
                <a:ext uri="{FF2B5EF4-FFF2-40B4-BE49-F238E27FC236}">
                  <a16:creationId xmlns:a16="http://schemas.microsoft.com/office/drawing/2014/main" id="{46CCE3B5-2FE4-4B1A-3F80-9B7A66DDA3CD}"/>
                </a:ext>
              </a:extLst>
            </p:cNvPr>
            <p:cNvGrpSpPr/>
            <p:nvPr/>
          </p:nvGrpSpPr>
          <p:grpSpPr>
            <a:xfrm>
              <a:off x="1017346" y="-391775"/>
              <a:ext cx="1578509" cy="475199"/>
              <a:chOff x="-851918" y="1088727"/>
              <a:chExt cx="1264863" cy="380778"/>
            </a:xfrm>
          </p:grpSpPr>
          <p:sp>
            <p:nvSpPr>
              <p:cNvPr id="8" name="正方形/長方形 7">
                <a:extLst>
                  <a:ext uri="{FF2B5EF4-FFF2-40B4-BE49-F238E27FC236}">
                    <a16:creationId xmlns:a16="http://schemas.microsoft.com/office/drawing/2014/main" id="{9D09A647-4AD4-8939-C05D-8F36A65F36D3}"/>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オプション</a:t>
                </a:r>
                <a:endParaRPr kumimoji="1" lang="ja-JP" altLang="en-US" sz="2000" dirty="0">
                  <a:solidFill>
                    <a:schemeClr val="tx1">
                      <a:lumMod val="75000"/>
                      <a:lumOff val="25000"/>
                    </a:schemeClr>
                  </a:solidFill>
                  <a:latin typeface="+mn-ea"/>
                </a:endParaRPr>
              </a:p>
            </p:txBody>
          </p:sp>
          <p:sp>
            <p:nvSpPr>
              <p:cNvPr id="9" name="二等辺三角形 8">
                <a:extLst>
                  <a:ext uri="{FF2B5EF4-FFF2-40B4-BE49-F238E27FC236}">
                    <a16:creationId xmlns:a16="http://schemas.microsoft.com/office/drawing/2014/main" id="{6BF2A156-28AE-6CDE-F117-BA4DAD2BEA2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 name="二等辺三角形 5">
              <a:extLst>
                <a:ext uri="{FF2B5EF4-FFF2-40B4-BE49-F238E27FC236}">
                  <a16:creationId xmlns:a16="http://schemas.microsoft.com/office/drawing/2014/main" id="{B5954356-3339-BF34-B08E-295360E09EF1}"/>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9565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0CEA3-2589-4FB9-694E-3B8DE431F00F}"/>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AD179D60-7E91-8312-4BE3-BED65258A819}"/>
              </a:ext>
            </a:extLst>
          </p:cNvPr>
          <p:cNvPicPr>
            <a:picLocks noChangeAspect="1"/>
          </p:cNvPicPr>
          <p:nvPr/>
        </p:nvPicPr>
        <p:blipFill>
          <a:blip r:embed="rId2"/>
          <a:stretch>
            <a:fillRect/>
          </a:stretch>
        </p:blipFill>
        <p:spPr>
          <a:xfrm>
            <a:off x="688428" y="1419580"/>
            <a:ext cx="10900593" cy="4340728"/>
          </a:xfrm>
          <a:prstGeom prst="rect">
            <a:avLst/>
          </a:prstGeom>
        </p:spPr>
      </p:pic>
      <p:sp>
        <p:nvSpPr>
          <p:cNvPr id="29" name="正方形/長方形 28">
            <a:extLst>
              <a:ext uri="{FF2B5EF4-FFF2-40B4-BE49-F238E27FC236}">
                <a16:creationId xmlns:a16="http://schemas.microsoft.com/office/drawing/2014/main" id="{25D6C779-1394-2F93-5E82-0F8C3A06D184}"/>
              </a:ext>
            </a:extLst>
          </p:cNvPr>
          <p:cNvSpPr/>
          <p:nvPr/>
        </p:nvSpPr>
        <p:spPr>
          <a:xfrm>
            <a:off x="546538" y="1324303"/>
            <a:ext cx="11109434" cy="4582511"/>
          </a:xfrm>
          <a:prstGeom prst="rect">
            <a:avLst/>
          </a:prstGeom>
          <a:solidFill>
            <a:srgbClr val="FFFFFF">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E752663-5E74-1A98-E365-872AC5387797}"/>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ビジネスモデル・キャンバスの記入方法</a:t>
            </a:r>
            <a:endParaRPr kumimoji="1" lang="ja-JP" altLang="en-US" dirty="0"/>
          </a:p>
        </p:txBody>
      </p:sp>
      <p:sp>
        <p:nvSpPr>
          <p:cNvPr id="30" name="正方形/長方形 29">
            <a:extLst>
              <a:ext uri="{FF2B5EF4-FFF2-40B4-BE49-F238E27FC236}">
                <a16:creationId xmlns:a16="http://schemas.microsoft.com/office/drawing/2014/main" id="{5CBC8754-73DA-74E6-39CF-E6738000DBC4}"/>
              </a:ext>
            </a:extLst>
          </p:cNvPr>
          <p:cNvSpPr/>
          <p:nvPr/>
        </p:nvSpPr>
        <p:spPr>
          <a:xfrm>
            <a:off x="9312166" y="1440790"/>
            <a:ext cx="2191406" cy="2963044"/>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281E67C-7F55-6970-D5A3-6B4E66665ADB}"/>
              </a:ext>
            </a:extLst>
          </p:cNvPr>
          <p:cNvSpPr/>
          <p:nvPr/>
        </p:nvSpPr>
        <p:spPr>
          <a:xfrm>
            <a:off x="5539495" y="4671180"/>
            <a:ext cx="5812718" cy="1166957"/>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n-ea"/>
              </a:rPr>
              <a:t>ターゲットについて、できるだけ詳しく記入します。</a:t>
            </a:r>
            <a:br>
              <a:rPr kumimoji="1" lang="ja-JP" altLang="en-US" sz="1600" b="1" dirty="0">
                <a:solidFill>
                  <a:schemeClr val="tx1"/>
                </a:solidFill>
                <a:latin typeface="+mn-ea"/>
              </a:rPr>
            </a:br>
            <a:r>
              <a:rPr kumimoji="1" lang="ja-JP" altLang="en-US" sz="1600" b="1" dirty="0">
                <a:solidFill>
                  <a:schemeClr val="tx1"/>
                </a:solidFill>
                <a:latin typeface="+mn-ea"/>
              </a:rPr>
              <a:t>単に「高校生」と書くだけではなく、その顧客がどんな特徴の人</a:t>
            </a:r>
            <a:br>
              <a:rPr kumimoji="1" lang="ja-JP" altLang="en-US" sz="1600" b="1" dirty="0">
                <a:solidFill>
                  <a:schemeClr val="tx1"/>
                </a:solidFill>
                <a:latin typeface="+mn-ea"/>
              </a:rPr>
            </a:br>
            <a:r>
              <a:rPr kumimoji="1" lang="ja-JP" altLang="en-US" sz="1600" b="1" dirty="0">
                <a:solidFill>
                  <a:schemeClr val="tx1"/>
                </a:solidFill>
                <a:latin typeface="+mn-ea"/>
              </a:rPr>
              <a:t>なの</a:t>
            </a:r>
            <a:r>
              <a:rPr kumimoji="1" lang="ja-JP" altLang="en-US" sz="1600" b="1">
                <a:solidFill>
                  <a:schemeClr val="tx1"/>
                </a:solidFill>
                <a:latin typeface="+mn-ea"/>
              </a:rPr>
              <a:t>かを具体的</a:t>
            </a:r>
            <a:r>
              <a:rPr kumimoji="1" lang="ja-JP" altLang="en-US" sz="1600" b="1" dirty="0">
                <a:solidFill>
                  <a:schemeClr val="tx1"/>
                </a:solidFill>
                <a:latin typeface="+mn-ea"/>
              </a:rPr>
              <a:t>に書いて明確にします。</a:t>
            </a:r>
          </a:p>
        </p:txBody>
      </p:sp>
      <p:cxnSp>
        <p:nvCxnSpPr>
          <p:cNvPr id="32" name="直線コネクタ 31">
            <a:extLst>
              <a:ext uri="{FF2B5EF4-FFF2-40B4-BE49-F238E27FC236}">
                <a16:creationId xmlns:a16="http://schemas.microsoft.com/office/drawing/2014/main" id="{B9FDBB6F-522C-8B10-3665-5DB2A4D3A508}"/>
              </a:ext>
            </a:extLst>
          </p:cNvPr>
          <p:cNvCxnSpPr>
            <a:cxnSpLocks/>
            <a:stCxn id="30" idx="1"/>
            <a:endCxn id="31" idx="0"/>
          </p:cNvCxnSpPr>
          <p:nvPr/>
        </p:nvCxnSpPr>
        <p:spPr>
          <a:xfrm flipH="1">
            <a:off x="8445854" y="2922312"/>
            <a:ext cx="866312" cy="1748868"/>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94B82D9A-5694-1CE0-EFBA-C95471C160AE}"/>
              </a:ext>
            </a:extLst>
          </p:cNvPr>
          <p:cNvSpPr txBox="1"/>
          <p:nvPr/>
        </p:nvSpPr>
        <p:spPr>
          <a:xfrm>
            <a:off x="5000297" y="2699603"/>
            <a:ext cx="2191406" cy="646331"/>
          </a:xfrm>
          <a:prstGeom prst="rect">
            <a:avLst/>
          </a:prstGeom>
          <a:noFill/>
        </p:spPr>
        <p:txBody>
          <a:bodyPr wrap="square">
            <a:spAutoFit/>
          </a:bodyPr>
          <a:lstStyle/>
          <a:p>
            <a:pPr marL="119063" marR="0" lvl="0" indent="-119063" algn="l" defTabSz="914400" rtl="0" eaLnBrk="1" fontAlgn="auto" latinLnBrk="0" hangingPunct="1">
              <a:lnSpc>
                <a:spcPct val="10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50" charset="-128"/>
                <a:ea typeface="ＭＳ Ｐゴシック" panose="020B0600070205080204" pitchFamily="50" charset="-128"/>
                <a:cs typeface="+mn-cs"/>
              </a:rPr>
              <a:t>・</a:t>
            </a:r>
            <a:r>
              <a:rPr lang="ja-JP" altLang="en-US" sz="1200" b="1" dirty="0">
                <a:solidFill>
                  <a:srgbClr val="E94520"/>
                </a:solidFill>
                <a:latin typeface="ＭＳ Ｐゴシック" panose="020B0600070205080204" pitchFamily="50" charset="-128"/>
                <a:ea typeface="ＭＳ Ｐゴシック" panose="020B0600070205080204" pitchFamily="50" charset="-128"/>
              </a:rPr>
              <a:t> </a:t>
            </a:r>
            <a:r>
              <a:rPr kumimoji="1" lang="ja-JP" altLang="en-US" sz="1200" b="1" kern="1200" dirty="0">
                <a:solidFill>
                  <a:srgbClr val="E94520"/>
                </a:solidFill>
                <a:latin typeface="+mn-ea"/>
                <a:ea typeface="+mn-ea"/>
                <a:cs typeface="+mn-cs"/>
              </a:rPr>
              <a:t>「周囲の雑音に影響されず、快適な環境で集中して学習できる防音の個室型自習室」</a:t>
            </a:r>
            <a:endPar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a:extLst>
              <a:ext uri="{FF2B5EF4-FFF2-40B4-BE49-F238E27FC236}">
                <a16:creationId xmlns:a16="http://schemas.microsoft.com/office/drawing/2014/main" id="{EECC316E-F095-63B5-C49E-CF6DA2BF7D88}"/>
              </a:ext>
            </a:extLst>
          </p:cNvPr>
          <p:cNvSpPr/>
          <p:nvPr/>
        </p:nvSpPr>
        <p:spPr>
          <a:xfrm>
            <a:off x="4989786" y="1440790"/>
            <a:ext cx="2191406" cy="2963044"/>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5F5E4A6-5459-0CF0-C628-CDFC6FF86916}"/>
              </a:ext>
            </a:extLst>
          </p:cNvPr>
          <p:cNvSpPr/>
          <p:nvPr/>
        </p:nvSpPr>
        <p:spPr>
          <a:xfrm>
            <a:off x="838200" y="1990409"/>
            <a:ext cx="3506423" cy="1625149"/>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n-ea"/>
              </a:rPr>
              <a:t>『</a:t>
            </a:r>
            <a:r>
              <a:rPr kumimoji="1" lang="ja-JP" altLang="en-US" sz="1600" b="1" dirty="0">
                <a:solidFill>
                  <a:schemeClr val="tx1"/>
                </a:solidFill>
                <a:latin typeface="+mn-ea"/>
              </a:rPr>
              <a:t>顧客にとって</a:t>
            </a:r>
            <a:r>
              <a:rPr kumimoji="1" lang="en-US" altLang="ja-JP" sz="1600" b="1" dirty="0">
                <a:solidFill>
                  <a:schemeClr val="tx1"/>
                </a:solidFill>
                <a:latin typeface="+mn-ea"/>
              </a:rPr>
              <a:t>』</a:t>
            </a:r>
            <a:r>
              <a:rPr kumimoji="1" lang="ja-JP" altLang="en-US" sz="1600" b="1" dirty="0">
                <a:solidFill>
                  <a:schemeClr val="tx1"/>
                </a:solidFill>
                <a:latin typeface="+mn-ea"/>
              </a:rPr>
              <a:t>の価値やメリットを記入します。</a:t>
            </a:r>
            <a:br>
              <a:rPr kumimoji="1" lang="ja-JP" altLang="en-US" sz="1600" b="1" dirty="0">
                <a:solidFill>
                  <a:schemeClr val="tx1"/>
                </a:solidFill>
                <a:latin typeface="+mn-ea"/>
              </a:rPr>
            </a:br>
            <a:r>
              <a:rPr kumimoji="1" lang="ja-JP" altLang="en-US" sz="1600" b="1" dirty="0">
                <a:solidFill>
                  <a:schemeClr val="tx1"/>
                </a:solidFill>
                <a:latin typeface="+mn-ea"/>
              </a:rPr>
              <a:t>顧客のニーズにどんな価値を提供できるのか考えます。</a:t>
            </a:r>
            <a:endParaRPr kumimoji="1" lang="ja-JP" altLang="en-US" sz="1600" b="1" strike="sngStrike" dirty="0">
              <a:solidFill>
                <a:schemeClr val="tx1"/>
              </a:solidFill>
              <a:latin typeface="+mn-ea"/>
            </a:endParaRPr>
          </a:p>
        </p:txBody>
      </p:sp>
      <p:cxnSp>
        <p:nvCxnSpPr>
          <p:cNvPr id="37" name="直線コネクタ 36">
            <a:extLst>
              <a:ext uri="{FF2B5EF4-FFF2-40B4-BE49-F238E27FC236}">
                <a16:creationId xmlns:a16="http://schemas.microsoft.com/office/drawing/2014/main" id="{1A932B17-DD4D-B1AE-71D4-6C45B79D3269}"/>
              </a:ext>
            </a:extLst>
          </p:cNvPr>
          <p:cNvCxnSpPr>
            <a:cxnSpLocks/>
            <a:stCxn id="35" idx="1"/>
            <a:endCxn id="36" idx="3"/>
          </p:cNvCxnSpPr>
          <p:nvPr/>
        </p:nvCxnSpPr>
        <p:spPr>
          <a:xfrm flipH="1" flipV="1">
            <a:off x="4344623" y="2802984"/>
            <a:ext cx="645163" cy="119328"/>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D4C8BB12-2D9E-F64A-CE29-93E54B008B0C}"/>
              </a:ext>
            </a:extLst>
          </p:cNvPr>
          <p:cNvSpPr txBox="1"/>
          <p:nvPr/>
        </p:nvSpPr>
        <p:spPr>
          <a:xfrm>
            <a:off x="9294133" y="2699603"/>
            <a:ext cx="2373989" cy="830997"/>
          </a:xfrm>
          <a:prstGeom prst="rect">
            <a:avLst/>
          </a:prstGeom>
          <a:noFill/>
        </p:spPr>
        <p:txBody>
          <a:bodyPr wrap="square">
            <a:spAutoFit/>
          </a:bodyPr>
          <a:lstStyle/>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大学進学を目指す高校</a:t>
            </a:r>
            <a:r>
              <a:rPr kumimoji="1" lang="en-US" altLang="ja-JP" sz="1200" b="1" kern="1200" dirty="0">
                <a:solidFill>
                  <a:srgbClr val="E94520"/>
                </a:solidFill>
                <a:latin typeface="+mn-ea"/>
                <a:ea typeface="+mn-ea"/>
                <a:cs typeface="+mn-cs"/>
              </a:rPr>
              <a:t>3</a:t>
            </a:r>
            <a:r>
              <a:rPr kumimoji="1" lang="ja-JP" altLang="en-US" sz="1200" b="1" kern="1200">
                <a:solidFill>
                  <a:srgbClr val="E94520"/>
                </a:solidFill>
                <a:latin typeface="+mn-ea"/>
                <a:ea typeface="+mn-ea"/>
                <a:cs typeface="+mn-cs"/>
              </a:rPr>
              <a:t>年生</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集中して勉強したい</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学校や塾、自宅では集中でき</a:t>
            </a:r>
            <a:endParaRPr kumimoji="1" lang="en-US" altLang="ja-JP" sz="1200" b="1" kern="1200" dirty="0">
              <a:solidFill>
                <a:srgbClr val="E94520"/>
              </a:solidFill>
              <a:latin typeface="+mn-ea"/>
              <a:ea typeface="+mn-ea"/>
              <a:cs typeface="+mn-cs"/>
            </a:endParaRPr>
          </a:p>
          <a:p>
            <a:pPr marL="90488" indent="-90488" algn="l" defTabSz="914400" rtl="0" eaLnBrk="1" latinLnBrk="0" hangingPunct="1">
              <a:spcAft>
                <a:spcPts val="0"/>
              </a:spcAft>
            </a:pPr>
            <a:r>
              <a:rPr lang="ja-JP" altLang="en-US" sz="1200" b="1">
                <a:solidFill>
                  <a:srgbClr val="E94520"/>
                </a:solidFill>
                <a:latin typeface="+mn-ea"/>
              </a:rPr>
              <a:t>　</a:t>
            </a:r>
            <a:r>
              <a:rPr kumimoji="1" lang="ja-JP" altLang="en-US" sz="1200" b="1" kern="1200">
                <a:solidFill>
                  <a:srgbClr val="E94520"/>
                </a:solidFill>
                <a:latin typeface="+mn-ea"/>
                <a:ea typeface="+mn-ea"/>
                <a:cs typeface="+mn-cs"/>
              </a:rPr>
              <a:t>ない環境に悩んでいる</a:t>
            </a:r>
          </a:p>
        </p:txBody>
      </p:sp>
    </p:spTree>
    <p:extLst>
      <p:ext uri="{BB962C8B-B14F-4D97-AF65-F5344CB8AC3E}">
        <p14:creationId xmlns:p14="http://schemas.microsoft.com/office/powerpoint/2010/main" val="204064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95FE-68D3-B250-6353-43399436FDA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B207994-A961-3877-9870-B2522B2821B1}"/>
              </a:ext>
            </a:extLst>
          </p:cNvPr>
          <p:cNvPicPr>
            <a:picLocks noChangeAspect="1"/>
          </p:cNvPicPr>
          <p:nvPr/>
        </p:nvPicPr>
        <p:blipFill>
          <a:blip r:embed="rId2"/>
          <a:stretch>
            <a:fillRect/>
          </a:stretch>
        </p:blipFill>
        <p:spPr>
          <a:xfrm>
            <a:off x="688428" y="1419580"/>
            <a:ext cx="10900593" cy="4340728"/>
          </a:xfrm>
          <a:prstGeom prst="rect">
            <a:avLst/>
          </a:prstGeom>
        </p:spPr>
      </p:pic>
      <p:sp>
        <p:nvSpPr>
          <p:cNvPr id="11" name="正方形/長方形 10">
            <a:extLst>
              <a:ext uri="{FF2B5EF4-FFF2-40B4-BE49-F238E27FC236}">
                <a16:creationId xmlns:a16="http://schemas.microsoft.com/office/drawing/2014/main" id="{A306440C-74BB-D65B-FC84-56EDD11AD22F}"/>
              </a:ext>
            </a:extLst>
          </p:cNvPr>
          <p:cNvSpPr/>
          <p:nvPr/>
        </p:nvSpPr>
        <p:spPr>
          <a:xfrm>
            <a:off x="546538" y="1324303"/>
            <a:ext cx="11109434" cy="4582511"/>
          </a:xfrm>
          <a:prstGeom prst="rect">
            <a:avLst/>
          </a:prstGeom>
          <a:solidFill>
            <a:srgbClr val="FFFFFF">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17A0D8A-ED33-89C5-E8CE-E263777CC9F1}"/>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ビジネスモデル・キャンバスの記入方法</a:t>
            </a:r>
            <a:endParaRPr kumimoji="1" lang="ja-JP" altLang="en-US" dirty="0"/>
          </a:p>
        </p:txBody>
      </p:sp>
      <p:grpSp>
        <p:nvGrpSpPr>
          <p:cNvPr id="6" name="グループ化 5">
            <a:extLst>
              <a:ext uri="{FF2B5EF4-FFF2-40B4-BE49-F238E27FC236}">
                <a16:creationId xmlns:a16="http://schemas.microsoft.com/office/drawing/2014/main" id="{6679E0DF-C022-4FE1-38BC-CDD93F319122}"/>
              </a:ext>
            </a:extLst>
          </p:cNvPr>
          <p:cNvGrpSpPr/>
          <p:nvPr/>
        </p:nvGrpSpPr>
        <p:grpSpPr>
          <a:xfrm>
            <a:off x="7155867" y="1440790"/>
            <a:ext cx="2290914" cy="1334402"/>
            <a:chOff x="7155867" y="1440790"/>
            <a:chExt cx="2290914" cy="1480908"/>
          </a:xfrm>
        </p:grpSpPr>
        <p:sp>
          <p:nvSpPr>
            <p:cNvPr id="12" name="正方形/長方形 11">
              <a:extLst>
                <a:ext uri="{FF2B5EF4-FFF2-40B4-BE49-F238E27FC236}">
                  <a16:creationId xmlns:a16="http://schemas.microsoft.com/office/drawing/2014/main" id="{9E23DB5B-39D5-DDE9-13EB-41C5EC0775A0}"/>
                </a:ext>
              </a:extLst>
            </p:cNvPr>
            <p:cNvSpPr/>
            <p:nvPr/>
          </p:nvSpPr>
          <p:spPr>
            <a:xfrm>
              <a:off x="7165423" y="1440790"/>
              <a:ext cx="2191406" cy="1480908"/>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8D034F7-2C6F-C69B-9451-A4D161B603DA}"/>
                </a:ext>
              </a:extLst>
            </p:cNvPr>
            <p:cNvSpPr txBox="1"/>
            <p:nvPr/>
          </p:nvSpPr>
          <p:spPr>
            <a:xfrm>
              <a:off x="7155867" y="1948563"/>
              <a:ext cx="2290914" cy="830997"/>
            </a:xfrm>
            <a:prstGeom prst="rect">
              <a:avLst/>
            </a:prstGeom>
            <a:noFill/>
          </p:spPr>
          <p:txBody>
            <a:bodyPr wrap="square">
              <a:spAutoFit/>
            </a:bodyPr>
            <a:lstStyle/>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高校生に特化したスタッフの</a:t>
              </a:r>
              <a:endParaRPr kumimoji="1" lang="en-US" altLang="ja-JP" sz="1200" b="1" kern="1200" dirty="0">
                <a:solidFill>
                  <a:srgbClr val="E94520"/>
                </a:solidFill>
                <a:latin typeface="+mn-ea"/>
                <a:ea typeface="+mn-ea"/>
                <a:cs typeface="+mn-cs"/>
              </a:endParaRPr>
            </a:p>
            <a:p>
              <a:pPr marL="114300" indent="-114300" algn="l" defTabSz="914400" rtl="0" eaLnBrk="1" latinLnBrk="0" hangingPunct="1">
                <a:spcAft>
                  <a:spcPts val="0"/>
                </a:spcAft>
              </a:pPr>
              <a:r>
                <a:rPr lang="en-US" altLang="ja-JP" sz="1200" b="1" dirty="0">
                  <a:solidFill>
                    <a:srgbClr val="E94520"/>
                  </a:solidFill>
                  <a:latin typeface="+mn-ea"/>
                </a:rPr>
                <a:t>   </a:t>
              </a:r>
              <a:r>
                <a:rPr kumimoji="1" lang="ja-JP" altLang="en-US" sz="1200" b="1" kern="1200" dirty="0">
                  <a:solidFill>
                    <a:srgbClr val="E94520"/>
                  </a:solidFill>
                  <a:latin typeface="+mn-ea"/>
                  <a:ea typeface="+mn-ea"/>
                  <a:cs typeface="+mn-cs"/>
                </a:rPr>
                <a:t>サポート</a:t>
              </a: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メンバーシップや長期利用</a:t>
              </a:r>
              <a:endParaRPr kumimoji="1" lang="en-US" altLang="ja-JP" sz="1200" b="1" kern="1200" dirty="0">
                <a:solidFill>
                  <a:srgbClr val="E94520"/>
                </a:solidFill>
                <a:latin typeface="+mn-ea"/>
                <a:ea typeface="+mn-ea"/>
                <a:cs typeface="+mn-cs"/>
              </a:endParaRPr>
            </a:p>
            <a:p>
              <a:pPr marL="114300" indent="-114300" algn="l" defTabSz="914400" rtl="0" eaLnBrk="1" latinLnBrk="0" hangingPunct="1">
                <a:spcAft>
                  <a:spcPts val="0"/>
                </a:spcAft>
              </a:pPr>
              <a:r>
                <a:rPr lang="en-US" altLang="ja-JP" sz="1200" b="1" dirty="0">
                  <a:solidFill>
                    <a:srgbClr val="E94520"/>
                  </a:solidFill>
                  <a:latin typeface="+mn-ea"/>
                </a:rPr>
                <a:t>   </a:t>
              </a:r>
              <a:r>
                <a:rPr kumimoji="1" lang="ja-JP" altLang="en-US" sz="1200" b="1" kern="1200" dirty="0">
                  <a:solidFill>
                    <a:srgbClr val="E94520"/>
                  </a:solidFill>
                  <a:latin typeface="+mn-ea"/>
                  <a:ea typeface="+mn-ea"/>
                  <a:cs typeface="+mn-cs"/>
                </a:rPr>
                <a:t>プランの特典</a:t>
              </a:r>
              <a:endParaRPr kumimoji="1" lang="ja-JP" altLang="en-US" sz="1200" b="1" strike="sngStrike" kern="1200" dirty="0">
                <a:solidFill>
                  <a:srgbClr val="156082"/>
                </a:solidFill>
                <a:highlight>
                  <a:srgbClr val="FFFF00"/>
                </a:highlight>
                <a:latin typeface="+mn-ea"/>
                <a:ea typeface="+mn-ea"/>
                <a:cs typeface="+mn-cs"/>
              </a:endParaRPr>
            </a:p>
          </p:txBody>
        </p:sp>
      </p:grpSp>
      <p:grpSp>
        <p:nvGrpSpPr>
          <p:cNvPr id="9" name="グループ化 8">
            <a:extLst>
              <a:ext uri="{FF2B5EF4-FFF2-40B4-BE49-F238E27FC236}">
                <a16:creationId xmlns:a16="http://schemas.microsoft.com/office/drawing/2014/main" id="{7D78A4F8-2ABA-4B15-5270-34CCFA36F18B}"/>
              </a:ext>
            </a:extLst>
          </p:cNvPr>
          <p:cNvGrpSpPr/>
          <p:nvPr/>
        </p:nvGrpSpPr>
        <p:grpSpPr>
          <a:xfrm>
            <a:off x="7155867" y="2775192"/>
            <a:ext cx="2200962" cy="1652759"/>
            <a:chOff x="7155867" y="2921698"/>
            <a:chExt cx="2200962" cy="1654784"/>
          </a:xfrm>
        </p:grpSpPr>
        <p:sp>
          <p:nvSpPr>
            <p:cNvPr id="13" name="正方形/長方形 12">
              <a:extLst>
                <a:ext uri="{FF2B5EF4-FFF2-40B4-BE49-F238E27FC236}">
                  <a16:creationId xmlns:a16="http://schemas.microsoft.com/office/drawing/2014/main" id="{F9B5903E-3180-12EB-03F3-78DECA46978F}"/>
                </a:ext>
              </a:extLst>
            </p:cNvPr>
            <p:cNvSpPr/>
            <p:nvPr/>
          </p:nvSpPr>
          <p:spPr>
            <a:xfrm>
              <a:off x="7165423" y="2921698"/>
              <a:ext cx="2191406" cy="1654784"/>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CCE6DC1-7803-0233-CC60-3429A99D54B4}"/>
                </a:ext>
              </a:extLst>
            </p:cNvPr>
            <p:cNvSpPr txBox="1"/>
            <p:nvPr/>
          </p:nvSpPr>
          <p:spPr>
            <a:xfrm>
              <a:off x="7155867" y="3500193"/>
              <a:ext cx="2200962" cy="830997"/>
            </a:xfrm>
            <a:prstGeom prst="rect">
              <a:avLst/>
            </a:prstGeom>
            <a:noFill/>
          </p:spPr>
          <p:txBody>
            <a:bodyPr wrap="square">
              <a:spAutoFit/>
            </a:bodyPr>
            <a:lstStyle/>
            <a:p>
              <a:pPr marL="114300" indent="-114300" algn="l" defTabSz="914400" rtl="0" eaLnBrk="1" latinLnBrk="0" hangingPunct="1">
                <a:spcAft>
                  <a:spcPts val="0"/>
                </a:spcAft>
              </a:pPr>
              <a:r>
                <a:rPr kumimoji="1" lang="ja-JP" altLang="en-US" sz="1200" b="1" kern="1200">
                  <a:solidFill>
                    <a:srgbClr val="E94520"/>
                  </a:solidFill>
                  <a:latin typeface="+mn-ea"/>
                  <a:ea typeface="+mn-ea"/>
                  <a:cs typeface="+mn-cs"/>
                </a:rPr>
                <a:t>・ 高校の進路指導や塾を通じたプロモーション</a:t>
              </a:r>
            </a:p>
            <a:p>
              <a:pPr marL="114300" indent="-114300" algn="l" defTabSz="914400" rtl="0" eaLnBrk="1" latinLnBrk="0" hangingPunct="1">
                <a:spcAft>
                  <a:spcPts val="0"/>
                </a:spcAft>
              </a:pPr>
              <a:r>
                <a:rPr kumimoji="1" lang="ja-JP" altLang="en-US" sz="1200" b="1" kern="1200">
                  <a:solidFill>
                    <a:srgbClr val="E94520"/>
                  </a:solidFill>
                  <a:latin typeface="+mn-ea"/>
                  <a:ea typeface="+mn-ea"/>
                  <a:cs typeface="+mn-cs"/>
                </a:rPr>
                <a:t>・ オンライン広告、</a:t>
              </a:r>
              <a:r>
                <a:rPr kumimoji="1" lang="en-US" altLang="ja-JP" sz="1200" b="1" kern="1200" dirty="0">
                  <a:solidFill>
                    <a:srgbClr val="E94520"/>
                  </a:solidFill>
                  <a:latin typeface="+mn-ea"/>
                  <a:ea typeface="+mn-ea"/>
                  <a:cs typeface="+mn-cs"/>
                </a:rPr>
                <a:t>SNS</a:t>
              </a:r>
              <a:r>
                <a:rPr kumimoji="1" lang="ja-JP" altLang="en-US" sz="1200" b="1" kern="1200">
                  <a:solidFill>
                    <a:srgbClr val="E94520"/>
                  </a:solidFill>
                  <a:latin typeface="+mn-ea"/>
                  <a:ea typeface="+mn-ea"/>
                  <a:cs typeface="+mn-cs"/>
                </a:rPr>
                <a:t>、口コミ</a:t>
              </a:r>
            </a:p>
            <a:p>
              <a:pPr marL="114300" indent="-114300" algn="l" defTabSz="914400" rtl="0" eaLnBrk="1" latinLnBrk="0" hangingPunct="1">
                <a:spcAft>
                  <a:spcPts val="0"/>
                </a:spcAft>
              </a:pPr>
              <a:r>
                <a:rPr kumimoji="1" lang="ja-JP" altLang="en-US" sz="1200" b="1" kern="1200">
                  <a:solidFill>
                    <a:srgbClr val="E94520"/>
                  </a:solidFill>
                  <a:latin typeface="+mn-ea"/>
                  <a:ea typeface="+mn-ea"/>
                  <a:cs typeface="+mn-cs"/>
                </a:rPr>
                <a:t>・ 高校生向けのイベント</a:t>
              </a:r>
              <a:endParaRPr kumimoji="1" lang="ja-JP" altLang="en-US" sz="1200" b="1" strike="sngStrike" kern="1200" dirty="0">
                <a:solidFill>
                  <a:srgbClr val="156082"/>
                </a:solidFill>
                <a:highlight>
                  <a:srgbClr val="FFFF00"/>
                </a:highlight>
                <a:latin typeface="+mn-ea"/>
                <a:ea typeface="+mn-ea"/>
                <a:cs typeface="+mn-cs"/>
              </a:endParaRPr>
            </a:p>
          </p:txBody>
        </p:sp>
      </p:grpSp>
      <p:sp>
        <p:nvSpPr>
          <p:cNvPr id="16" name="正方形/長方形 15">
            <a:extLst>
              <a:ext uri="{FF2B5EF4-FFF2-40B4-BE49-F238E27FC236}">
                <a16:creationId xmlns:a16="http://schemas.microsoft.com/office/drawing/2014/main" id="{2E446153-E0C0-D445-5D25-2E13F7767A42}"/>
              </a:ext>
            </a:extLst>
          </p:cNvPr>
          <p:cNvSpPr/>
          <p:nvPr/>
        </p:nvSpPr>
        <p:spPr>
          <a:xfrm>
            <a:off x="838200" y="1958517"/>
            <a:ext cx="5884304" cy="1194107"/>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n-ea"/>
              </a:rPr>
              <a:t>丁寧に個別対応する関係か、ウェブでたくさん気軽に接点がある関係か、実名か匿名か、など継続した</a:t>
            </a:r>
            <a:r>
              <a:rPr lang="ja-JP" altLang="en-US" sz="1600" b="1" dirty="0">
                <a:solidFill>
                  <a:schemeClr val="tx1"/>
                </a:solidFill>
                <a:latin typeface="+mn-ea"/>
              </a:rPr>
              <a:t>つな</a:t>
            </a:r>
            <a:r>
              <a:rPr kumimoji="1" lang="ja-JP" altLang="en-US" sz="1600" b="1" dirty="0">
                <a:solidFill>
                  <a:schemeClr val="tx1"/>
                </a:solidFill>
                <a:latin typeface="+mn-ea"/>
              </a:rPr>
              <a:t>がりをどのように維持できるか記入します。</a:t>
            </a:r>
          </a:p>
        </p:txBody>
      </p:sp>
      <p:cxnSp>
        <p:nvCxnSpPr>
          <p:cNvPr id="17" name="直線コネクタ 16">
            <a:extLst>
              <a:ext uri="{FF2B5EF4-FFF2-40B4-BE49-F238E27FC236}">
                <a16:creationId xmlns:a16="http://schemas.microsoft.com/office/drawing/2014/main" id="{DEC493E1-343F-42C5-2BC4-CDD6EA65AE95}"/>
              </a:ext>
            </a:extLst>
          </p:cNvPr>
          <p:cNvCxnSpPr>
            <a:cxnSpLocks/>
            <a:endCxn id="16" idx="3"/>
          </p:cNvCxnSpPr>
          <p:nvPr/>
        </p:nvCxnSpPr>
        <p:spPr>
          <a:xfrm flipH="1">
            <a:off x="6722504" y="2181244"/>
            <a:ext cx="442919" cy="374327"/>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
        <p:nvSpPr>
          <p:cNvPr id="22" name="正方形/長方形 21">
            <a:extLst>
              <a:ext uri="{FF2B5EF4-FFF2-40B4-BE49-F238E27FC236}">
                <a16:creationId xmlns:a16="http://schemas.microsoft.com/office/drawing/2014/main" id="{1EBEEC3C-308B-74FE-63F7-B20189688731}"/>
              </a:ext>
            </a:extLst>
          </p:cNvPr>
          <p:cNvSpPr/>
          <p:nvPr/>
        </p:nvSpPr>
        <p:spPr>
          <a:xfrm>
            <a:off x="838200" y="3528027"/>
            <a:ext cx="5884304" cy="1194107"/>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a:solidFill>
                  <a:schemeClr val="tx1"/>
                </a:solidFill>
                <a:latin typeface="+mn-ea"/>
              </a:rPr>
              <a:t>どのようにして自分たちの商品・サービスを届けるかを記入します。</a:t>
            </a:r>
            <a:endParaRPr lang="en-US" altLang="ja-JP" sz="1600" b="1" dirty="0">
              <a:solidFill>
                <a:schemeClr val="tx1"/>
              </a:solidFill>
            </a:endParaRPr>
          </a:p>
          <a:p>
            <a:r>
              <a:rPr lang="ja-JP" altLang="en-US" sz="1600" b="1">
                <a:solidFill>
                  <a:schemeClr val="tx1"/>
                </a:solidFill>
              </a:rPr>
              <a:t>直接的か間接的か、対面なのかオンラインで価値を説明するのか、商品を知ってもらう方法を検討して記入します。</a:t>
            </a:r>
            <a:endParaRPr kumimoji="1" lang="ja-JP" altLang="en-US" sz="1600" b="1" dirty="0">
              <a:solidFill>
                <a:schemeClr val="tx1"/>
              </a:solidFill>
              <a:latin typeface="+mn-ea"/>
            </a:endParaRPr>
          </a:p>
        </p:txBody>
      </p:sp>
      <p:cxnSp>
        <p:nvCxnSpPr>
          <p:cNvPr id="23" name="直線コネクタ 22">
            <a:extLst>
              <a:ext uri="{FF2B5EF4-FFF2-40B4-BE49-F238E27FC236}">
                <a16:creationId xmlns:a16="http://schemas.microsoft.com/office/drawing/2014/main" id="{91916038-F7EB-6FBE-DE05-602E02A1B2FC}"/>
              </a:ext>
            </a:extLst>
          </p:cNvPr>
          <p:cNvCxnSpPr>
            <a:cxnSpLocks/>
            <a:stCxn id="13" idx="1"/>
            <a:endCxn id="22" idx="3"/>
          </p:cNvCxnSpPr>
          <p:nvPr/>
        </p:nvCxnSpPr>
        <p:spPr>
          <a:xfrm flipH="1">
            <a:off x="6722504" y="3601572"/>
            <a:ext cx="442919" cy="523509"/>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53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D8A3-EE23-55B3-8B98-90EA450FB662}"/>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5A922AD8-544C-BEF7-3A49-885FDECE02F8}"/>
              </a:ext>
            </a:extLst>
          </p:cNvPr>
          <p:cNvPicPr>
            <a:picLocks noChangeAspect="1"/>
          </p:cNvPicPr>
          <p:nvPr/>
        </p:nvPicPr>
        <p:blipFill>
          <a:blip r:embed="rId2"/>
          <a:stretch>
            <a:fillRect/>
          </a:stretch>
        </p:blipFill>
        <p:spPr>
          <a:xfrm>
            <a:off x="688428" y="1419580"/>
            <a:ext cx="10900593" cy="4340728"/>
          </a:xfrm>
          <a:prstGeom prst="rect">
            <a:avLst/>
          </a:prstGeom>
        </p:spPr>
      </p:pic>
      <p:sp>
        <p:nvSpPr>
          <p:cNvPr id="9" name="正方形/長方形 8">
            <a:extLst>
              <a:ext uri="{FF2B5EF4-FFF2-40B4-BE49-F238E27FC236}">
                <a16:creationId xmlns:a16="http://schemas.microsoft.com/office/drawing/2014/main" id="{96D6A6AC-7FB1-6BD9-F87F-2E0C3C96E2F1}"/>
              </a:ext>
            </a:extLst>
          </p:cNvPr>
          <p:cNvSpPr/>
          <p:nvPr/>
        </p:nvSpPr>
        <p:spPr>
          <a:xfrm>
            <a:off x="546538" y="1324303"/>
            <a:ext cx="11109434" cy="4582511"/>
          </a:xfrm>
          <a:prstGeom prst="rect">
            <a:avLst/>
          </a:prstGeom>
          <a:solidFill>
            <a:srgbClr val="FFFFFF">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CB01534-213D-8CC9-9E7A-4ABD244702B6}"/>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ビジネスモデル・キャンバスの記入方法</a:t>
            </a:r>
            <a:endParaRPr kumimoji="1" lang="ja-JP" altLang="en-US" dirty="0"/>
          </a:p>
        </p:txBody>
      </p:sp>
      <p:sp>
        <p:nvSpPr>
          <p:cNvPr id="10" name="正方形/長方形 9">
            <a:extLst>
              <a:ext uri="{FF2B5EF4-FFF2-40B4-BE49-F238E27FC236}">
                <a16:creationId xmlns:a16="http://schemas.microsoft.com/office/drawing/2014/main" id="{C2EF7375-5FB7-2A3F-92E4-E90C11CA9644}"/>
              </a:ext>
            </a:extLst>
          </p:cNvPr>
          <p:cNvSpPr/>
          <p:nvPr/>
        </p:nvSpPr>
        <p:spPr>
          <a:xfrm>
            <a:off x="2835173" y="1440790"/>
            <a:ext cx="2191406" cy="1334401"/>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18B2061-E4C9-48BB-C64A-0ADD50A94AE1}"/>
              </a:ext>
            </a:extLst>
          </p:cNvPr>
          <p:cNvSpPr/>
          <p:nvPr/>
        </p:nvSpPr>
        <p:spPr>
          <a:xfrm>
            <a:off x="2835173" y="2775191"/>
            <a:ext cx="2191406" cy="1654569"/>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31C7B53-E3E7-AA24-E17A-18A83659A4AD}"/>
              </a:ext>
            </a:extLst>
          </p:cNvPr>
          <p:cNvSpPr/>
          <p:nvPr/>
        </p:nvSpPr>
        <p:spPr>
          <a:xfrm>
            <a:off x="650239" y="1440790"/>
            <a:ext cx="2184933" cy="2988970"/>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F45ACCD-AA4C-361B-C656-42EE64B4D0C3}"/>
              </a:ext>
            </a:extLst>
          </p:cNvPr>
          <p:cNvSpPr txBox="1"/>
          <p:nvPr/>
        </p:nvSpPr>
        <p:spPr>
          <a:xfrm>
            <a:off x="2835173" y="1828684"/>
            <a:ext cx="2191405" cy="923330"/>
          </a:xfrm>
          <a:prstGeom prst="rect">
            <a:avLst/>
          </a:prstGeom>
          <a:noFill/>
        </p:spPr>
        <p:txBody>
          <a:bodyPr wrap="square">
            <a:spAutoFit/>
          </a:bodyPr>
          <a:lstStyle/>
          <a:p>
            <a:pPr marL="122238" indent="-122238" algn="l" defTabSz="914400" rtl="0" eaLnBrk="1" latinLnBrk="0" hangingPunct="1">
              <a:spcAft>
                <a:spcPts val="0"/>
              </a:spcAft>
            </a:pPr>
            <a:r>
              <a:rPr kumimoji="1" lang="ja-JP" altLang="en-US" sz="900" b="1" kern="1200" dirty="0">
                <a:solidFill>
                  <a:srgbClr val="E94520"/>
                </a:solidFill>
                <a:latin typeface="+mn-ea"/>
                <a:ea typeface="+mn-ea"/>
                <a:cs typeface="+mn-cs"/>
              </a:rPr>
              <a:t>・ 運営計画の作成</a:t>
            </a:r>
          </a:p>
          <a:p>
            <a:pPr marL="122238" indent="-122238" algn="l" defTabSz="914400" rtl="0" eaLnBrk="1" latinLnBrk="0" hangingPunct="1">
              <a:spcAft>
                <a:spcPts val="0"/>
              </a:spcAft>
            </a:pPr>
            <a:r>
              <a:rPr kumimoji="1" lang="ja-JP" altLang="en-US" sz="900" b="1" kern="1200" dirty="0">
                <a:solidFill>
                  <a:srgbClr val="E94520"/>
                </a:solidFill>
                <a:latin typeface="+mn-ea"/>
                <a:ea typeface="+mn-ea"/>
                <a:cs typeface="+mn-cs"/>
              </a:rPr>
              <a:t>・ パートナーとの連携</a:t>
            </a:r>
          </a:p>
          <a:p>
            <a:pPr marL="122238" indent="-122238" algn="l" defTabSz="914400" rtl="0" eaLnBrk="1" latinLnBrk="0" hangingPunct="1">
              <a:spcAft>
                <a:spcPts val="0"/>
              </a:spcAft>
            </a:pPr>
            <a:r>
              <a:rPr kumimoji="1" lang="ja-JP" altLang="en-US" sz="900" b="1" kern="1200" dirty="0">
                <a:solidFill>
                  <a:srgbClr val="E94520"/>
                </a:solidFill>
                <a:latin typeface="+mn-ea"/>
                <a:ea typeface="+mn-ea"/>
                <a:cs typeface="+mn-cs"/>
              </a:rPr>
              <a:t>・ 認知獲得のためのマーケティング活動　</a:t>
            </a:r>
          </a:p>
          <a:p>
            <a:pPr marL="122238" indent="-122238" algn="l" defTabSz="914400" rtl="0" eaLnBrk="1" latinLnBrk="0" hangingPunct="1">
              <a:spcAft>
                <a:spcPts val="0"/>
              </a:spcAft>
            </a:pPr>
            <a:r>
              <a:rPr kumimoji="1" lang="ja-JP" altLang="en-US" sz="900" b="1" kern="1200" dirty="0">
                <a:solidFill>
                  <a:srgbClr val="E94520"/>
                </a:solidFill>
                <a:latin typeface="+mn-ea"/>
                <a:ea typeface="+mn-ea"/>
                <a:cs typeface="+mn-cs"/>
              </a:rPr>
              <a:t>・ サポートスタッフ募集</a:t>
            </a:r>
          </a:p>
          <a:p>
            <a:pPr marL="122238" indent="-122238" algn="l" defTabSz="914400" rtl="0" eaLnBrk="1" latinLnBrk="0" hangingPunct="1">
              <a:spcAft>
                <a:spcPts val="0"/>
              </a:spcAft>
            </a:pPr>
            <a:r>
              <a:rPr kumimoji="1" lang="ja-JP" altLang="en-US" sz="900" b="1" kern="1200" dirty="0">
                <a:solidFill>
                  <a:srgbClr val="E94520"/>
                </a:solidFill>
                <a:latin typeface="+mn-ea"/>
                <a:ea typeface="+mn-ea"/>
                <a:cs typeface="+mn-cs"/>
              </a:rPr>
              <a:t>・ 自習室の運営</a:t>
            </a:r>
            <a:endParaRPr kumimoji="1" lang="en-US" altLang="ja-JP" sz="900" b="1" strike="sngStrike" kern="1200" dirty="0">
              <a:solidFill>
                <a:srgbClr val="156082"/>
              </a:solidFill>
              <a:highlight>
                <a:srgbClr val="FFFF00"/>
              </a:highlight>
              <a:latin typeface="+mn-ea"/>
              <a:ea typeface="+mn-ea"/>
              <a:cs typeface="+mn-cs"/>
            </a:endParaRPr>
          </a:p>
          <a:p>
            <a:pPr marL="122238" indent="-122238" algn="l" defTabSz="914400" rtl="0" eaLnBrk="1" latinLnBrk="0" hangingPunct="1">
              <a:spcAft>
                <a:spcPts val="0"/>
              </a:spcAft>
            </a:pPr>
            <a:r>
              <a:rPr kumimoji="1" lang="ja-JP" altLang="en-US" sz="900" b="1" kern="1200" dirty="0">
                <a:solidFill>
                  <a:srgbClr val="E94520"/>
                </a:solidFill>
                <a:latin typeface="+mn-ea"/>
                <a:ea typeface="+mn-ea"/>
                <a:cs typeface="+mn-cs"/>
              </a:rPr>
              <a:t>・</a:t>
            </a:r>
            <a:r>
              <a:rPr kumimoji="1" lang="en-US" altLang="ja-JP" sz="900" b="1" kern="1200" dirty="0">
                <a:solidFill>
                  <a:srgbClr val="E94520"/>
                </a:solidFill>
                <a:latin typeface="+mn-ea"/>
                <a:ea typeface="+mn-ea"/>
                <a:cs typeface="+mn-cs"/>
              </a:rPr>
              <a:t> </a:t>
            </a:r>
            <a:r>
              <a:rPr kumimoji="1" lang="ja-JP" altLang="en-US" sz="900" b="1" kern="1200" dirty="0">
                <a:solidFill>
                  <a:srgbClr val="E94520"/>
                </a:solidFill>
                <a:latin typeface="+mn-ea"/>
                <a:ea typeface="+mn-ea"/>
                <a:cs typeface="+mn-cs"/>
              </a:rPr>
              <a:t>設備メンテナンス</a:t>
            </a:r>
          </a:p>
        </p:txBody>
      </p:sp>
      <p:sp>
        <p:nvSpPr>
          <p:cNvPr id="14" name="テキスト ボックス 13">
            <a:extLst>
              <a:ext uri="{FF2B5EF4-FFF2-40B4-BE49-F238E27FC236}">
                <a16:creationId xmlns:a16="http://schemas.microsoft.com/office/drawing/2014/main" id="{B203F22D-8E6C-EC8D-A065-B0852BBAD3C8}"/>
              </a:ext>
            </a:extLst>
          </p:cNvPr>
          <p:cNvSpPr txBox="1"/>
          <p:nvPr/>
        </p:nvSpPr>
        <p:spPr>
          <a:xfrm>
            <a:off x="2835173" y="3356997"/>
            <a:ext cx="2232483" cy="830997"/>
          </a:xfrm>
          <a:prstGeom prst="rect">
            <a:avLst/>
          </a:prstGeom>
          <a:noFill/>
        </p:spPr>
        <p:txBody>
          <a:bodyPr wrap="square">
            <a:spAutoFit/>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防音個室に必要な設備</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ドリンクバーの</a:t>
            </a:r>
            <a:r>
              <a:rPr kumimoji="1" lang="ja-JP" altLang="en-US" sz="1200" b="1" strike="noStrike" kern="1200" dirty="0">
                <a:solidFill>
                  <a:srgbClr val="E94520"/>
                </a:solidFill>
                <a:latin typeface="+mn-ea"/>
                <a:ea typeface="+mn-ea"/>
                <a:cs typeface="+mn-cs"/>
              </a:rPr>
              <a:t>提供</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サポートスタッフ</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予約システム</a:t>
            </a:r>
            <a:endParaRPr kumimoji="1" lang="ja-JP" altLang="en-US" sz="1200" b="1" strike="sngStrike" kern="1200" dirty="0">
              <a:solidFill>
                <a:srgbClr val="156082"/>
              </a:solidFill>
              <a:highlight>
                <a:srgbClr val="FFFF00"/>
              </a:highlight>
              <a:latin typeface="+mn-ea"/>
              <a:ea typeface="+mn-ea"/>
              <a:cs typeface="+mn-cs"/>
            </a:endParaRPr>
          </a:p>
        </p:txBody>
      </p:sp>
      <p:sp>
        <p:nvSpPr>
          <p:cNvPr id="16" name="正方形/長方形 15">
            <a:extLst>
              <a:ext uri="{FF2B5EF4-FFF2-40B4-BE49-F238E27FC236}">
                <a16:creationId xmlns:a16="http://schemas.microsoft.com/office/drawing/2014/main" id="{51E406A4-7F18-8ED7-1E9D-B42891063E6B}"/>
              </a:ext>
            </a:extLst>
          </p:cNvPr>
          <p:cNvSpPr/>
          <p:nvPr/>
        </p:nvSpPr>
        <p:spPr>
          <a:xfrm>
            <a:off x="5696109" y="1648693"/>
            <a:ext cx="5656104" cy="1273004"/>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n-ea"/>
              </a:rPr>
              <a:t>商品・サービスを提供するために、</a:t>
            </a:r>
          </a:p>
          <a:p>
            <a:r>
              <a:rPr kumimoji="1" lang="ja-JP" altLang="en-US" sz="1600" b="1" dirty="0">
                <a:solidFill>
                  <a:schemeClr val="tx1"/>
                </a:solidFill>
                <a:latin typeface="+mn-ea"/>
              </a:rPr>
              <a:t>自分たちが実行しなければならない活動を記入します。</a:t>
            </a:r>
            <a:br>
              <a:rPr kumimoji="1" lang="ja-JP" altLang="en-US" sz="1600" b="1" dirty="0">
                <a:solidFill>
                  <a:schemeClr val="tx1"/>
                </a:solidFill>
                <a:latin typeface="+mn-ea"/>
              </a:rPr>
            </a:br>
            <a:r>
              <a:rPr kumimoji="1" lang="ja-JP" altLang="en-US" sz="1600" b="1" dirty="0">
                <a:solidFill>
                  <a:schemeClr val="tx1"/>
                </a:solidFill>
                <a:latin typeface="+mn-ea"/>
              </a:rPr>
              <a:t>この活動がないと成功しない！</a:t>
            </a:r>
            <a:r>
              <a:rPr kumimoji="1" lang="ja-JP" altLang="en-US" sz="1600" b="1">
                <a:solidFill>
                  <a:schemeClr val="tx1"/>
                </a:solidFill>
                <a:latin typeface="+mn-ea"/>
              </a:rPr>
              <a:t>と思える主要</a:t>
            </a:r>
            <a:r>
              <a:rPr kumimoji="1" lang="ja-JP" altLang="en-US" sz="1600" b="1" dirty="0">
                <a:solidFill>
                  <a:schemeClr val="tx1"/>
                </a:solidFill>
                <a:latin typeface="+mn-ea"/>
              </a:rPr>
              <a:t>な</a:t>
            </a:r>
            <a:r>
              <a:rPr kumimoji="1" lang="ja-JP" altLang="en-US" sz="1600" b="1">
                <a:solidFill>
                  <a:schemeClr val="tx1"/>
                </a:solidFill>
                <a:latin typeface="+mn-ea"/>
              </a:rPr>
              <a:t>活動を箇条書き</a:t>
            </a:r>
            <a:r>
              <a:rPr kumimoji="1" lang="ja-JP" altLang="en-US" sz="1600" b="1" dirty="0">
                <a:solidFill>
                  <a:schemeClr val="tx1"/>
                </a:solidFill>
                <a:latin typeface="+mn-ea"/>
              </a:rPr>
              <a:t>にします。</a:t>
            </a:r>
          </a:p>
        </p:txBody>
      </p:sp>
      <p:cxnSp>
        <p:nvCxnSpPr>
          <p:cNvPr id="17" name="直線コネクタ 16">
            <a:extLst>
              <a:ext uri="{FF2B5EF4-FFF2-40B4-BE49-F238E27FC236}">
                <a16:creationId xmlns:a16="http://schemas.microsoft.com/office/drawing/2014/main" id="{911CFFFA-008E-BF0A-234E-DB195B425045}"/>
              </a:ext>
            </a:extLst>
          </p:cNvPr>
          <p:cNvCxnSpPr>
            <a:cxnSpLocks/>
            <a:stCxn id="16" idx="1"/>
            <a:endCxn id="10" idx="3"/>
          </p:cNvCxnSpPr>
          <p:nvPr/>
        </p:nvCxnSpPr>
        <p:spPr>
          <a:xfrm flipH="1" flipV="1">
            <a:off x="5026579" y="2107991"/>
            <a:ext cx="669530" cy="177204"/>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
        <p:nvSpPr>
          <p:cNvPr id="22" name="正方形/長方形 21">
            <a:extLst>
              <a:ext uri="{FF2B5EF4-FFF2-40B4-BE49-F238E27FC236}">
                <a16:creationId xmlns:a16="http://schemas.microsoft.com/office/drawing/2014/main" id="{E39A2C2B-B2CC-4A92-AFEE-89DBC701CA5F}"/>
              </a:ext>
            </a:extLst>
          </p:cNvPr>
          <p:cNvSpPr/>
          <p:nvPr/>
        </p:nvSpPr>
        <p:spPr>
          <a:xfrm>
            <a:off x="5696109" y="3303810"/>
            <a:ext cx="5656104" cy="1076567"/>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n-ea"/>
              </a:rPr>
              <a:t>商品・サービスを提供し続けるために必要なものを記入します。</a:t>
            </a:r>
            <a:br>
              <a:rPr kumimoji="1" lang="ja-JP" altLang="en-US" sz="1600" b="1" dirty="0">
                <a:solidFill>
                  <a:schemeClr val="tx1"/>
                </a:solidFill>
                <a:latin typeface="+mn-ea"/>
              </a:rPr>
            </a:br>
            <a:r>
              <a:rPr kumimoji="1" lang="ja-JP" altLang="en-US" sz="1600" b="1" dirty="0">
                <a:solidFill>
                  <a:schemeClr val="tx1"/>
                </a:solidFill>
                <a:latin typeface="+mn-ea"/>
              </a:rPr>
              <a:t>強みや持っているものを記入します。学校の知名度やたくさんの仲間、なども大きな意味で持っているもの（資源）です。</a:t>
            </a:r>
          </a:p>
        </p:txBody>
      </p:sp>
      <p:cxnSp>
        <p:nvCxnSpPr>
          <p:cNvPr id="23" name="直線コネクタ 22">
            <a:extLst>
              <a:ext uri="{FF2B5EF4-FFF2-40B4-BE49-F238E27FC236}">
                <a16:creationId xmlns:a16="http://schemas.microsoft.com/office/drawing/2014/main" id="{25AC07A4-6663-EC17-847B-1AC52A2F57B5}"/>
              </a:ext>
            </a:extLst>
          </p:cNvPr>
          <p:cNvCxnSpPr>
            <a:cxnSpLocks/>
            <a:stCxn id="22" idx="1"/>
          </p:cNvCxnSpPr>
          <p:nvPr/>
        </p:nvCxnSpPr>
        <p:spPr>
          <a:xfrm flipH="1" flipV="1">
            <a:off x="5026579" y="3743876"/>
            <a:ext cx="669530" cy="98218"/>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
        <p:nvSpPr>
          <p:cNvPr id="28" name="正方形/長方形 27">
            <a:extLst>
              <a:ext uri="{FF2B5EF4-FFF2-40B4-BE49-F238E27FC236}">
                <a16:creationId xmlns:a16="http://schemas.microsoft.com/office/drawing/2014/main" id="{57C584E7-8CCE-F80C-A170-9DCBF67926F0}"/>
              </a:ext>
            </a:extLst>
          </p:cNvPr>
          <p:cNvSpPr/>
          <p:nvPr/>
        </p:nvSpPr>
        <p:spPr>
          <a:xfrm>
            <a:off x="2302277" y="5020255"/>
            <a:ext cx="6889925" cy="994591"/>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n-ea"/>
              </a:rPr>
              <a:t>商品・サービスを提供し続けるために協力が必要なパートナーを記入します。</a:t>
            </a:r>
            <a:br>
              <a:rPr kumimoji="1" lang="ja-JP" altLang="en-US" sz="1600" b="1" dirty="0">
                <a:solidFill>
                  <a:schemeClr val="tx1"/>
                </a:solidFill>
                <a:latin typeface="+mn-ea"/>
              </a:rPr>
            </a:br>
            <a:r>
              <a:rPr kumimoji="1" lang="ja-JP" altLang="en-US" sz="1600" b="1" dirty="0">
                <a:solidFill>
                  <a:schemeClr val="tx1"/>
                </a:solidFill>
                <a:latin typeface="+mn-ea"/>
              </a:rPr>
              <a:t>誰に助けてもらえると上手くいくのかを考えて記入します。</a:t>
            </a:r>
          </a:p>
        </p:txBody>
      </p:sp>
      <p:cxnSp>
        <p:nvCxnSpPr>
          <p:cNvPr id="29" name="直線コネクタ 28">
            <a:extLst>
              <a:ext uri="{FF2B5EF4-FFF2-40B4-BE49-F238E27FC236}">
                <a16:creationId xmlns:a16="http://schemas.microsoft.com/office/drawing/2014/main" id="{029EFB5D-8614-FC1B-8E87-E08A5F602992}"/>
              </a:ext>
            </a:extLst>
          </p:cNvPr>
          <p:cNvCxnSpPr>
            <a:cxnSpLocks/>
            <a:stCxn id="28" idx="1"/>
            <a:endCxn id="12" idx="2"/>
          </p:cNvCxnSpPr>
          <p:nvPr/>
        </p:nvCxnSpPr>
        <p:spPr>
          <a:xfrm flipH="1" flipV="1">
            <a:off x="1742706" y="4429760"/>
            <a:ext cx="559571" cy="1087791"/>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5D1145B9-2DB2-94E0-D59A-DF25220C1F85}"/>
              </a:ext>
            </a:extLst>
          </p:cNvPr>
          <p:cNvSpPr txBox="1"/>
          <p:nvPr/>
        </p:nvSpPr>
        <p:spPr>
          <a:xfrm>
            <a:off x="642931" y="2633983"/>
            <a:ext cx="2232483" cy="1015663"/>
          </a:xfrm>
          <a:prstGeom prst="rect">
            <a:avLst/>
          </a:prstGeom>
          <a:noFill/>
        </p:spPr>
        <p:txBody>
          <a:bodyPr wrap="square">
            <a:spAutoFit/>
          </a:bodyPr>
          <a:lstStyle/>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学校、塾</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防音設備や家具の供給業者</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飲料メーカー（ドリンクバーの提供パートナー）</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a:t>
            </a:r>
            <a:r>
              <a:rPr kumimoji="1" lang="pt-PT" altLang="ja-JP" sz="1200" b="1" kern="1200" dirty="0">
                <a:solidFill>
                  <a:srgbClr val="E94520"/>
                </a:solidFill>
                <a:latin typeface="+mn-ea"/>
                <a:ea typeface="+mn-ea"/>
                <a:cs typeface="+mn-cs"/>
              </a:rPr>
              <a:t>IT</a:t>
            </a:r>
            <a:r>
              <a:rPr kumimoji="1" lang="ja-JP" altLang="en-US" sz="1200" b="1" kern="1200">
                <a:solidFill>
                  <a:srgbClr val="E94520"/>
                </a:solidFill>
                <a:latin typeface="+mn-ea"/>
                <a:ea typeface="+mn-ea"/>
                <a:cs typeface="+mn-cs"/>
              </a:rPr>
              <a:t>システム提供業者</a:t>
            </a:r>
          </a:p>
        </p:txBody>
      </p:sp>
    </p:spTree>
    <p:extLst>
      <p:ext uri="{BB962C8B-B14F-4D97-AF65-F5344CB8AC3E}">
        <p14:creationId xmlns:p14="http://schemas.microsoft.com/office/powerpoint/2010/main" val="169545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054D9-6029-8731-3609-7DCA184EBF2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AECF13C-B83D-C735-20C0-91746C657D23}"/>
              </a:ext>
            </a:extLst>
          </p:cNvPr>
          <p:cNvPicPr>
            <a:picLocks noChangeAspect="1"/>
          </p:cNvPicPr>
          <p:nvPr/>
        </p:nvPicPr>
        <p:blipFill>
          <a:blip r:embed="rId3"/>
          <a:stretch>
            <a:fillRect/>
          </a:stretch>
        </p:blipFill>
        <p:spPr>
          <a:xfrm>
            <a:off x="688428" y="1419580"/>
            <a:ext cx="10900593" cy="4340728"/>
          </a:xfrm>
          <a:prstGeom prst="rect">
            <a:avLst/>
          </a:prstGeom>
        </p:spPr>
      </p:pic>
      <p:sp>
        <p:nvSpPr>
          <p:cNvPr id="7" name="正方形/長方形 6">
            <a:extLst>
              <a:ext uri="{FF2B5EF4-FFF2-40B4-BE49-F238E27FC236}">
                <a16:creationId xmlns:a16="http://schemas.microsoft.com/office/drawing/2014/main" id="{A351D8D8-1162-72E1-332D-D3F05C7F7046}"/>
              </a:ext>
            </a:extLst>
          </p:cNvPr>
          <p:cNvSpPr/>
          <p:nvPr/>
        </p:nvSpPr>
        <p:spPr>
          <a:xfrm>
            <a:off x="546538" y="1324303"/>
            <a:ext cx="11109434" cy="4582511"/>
          </a:xfrm>
          <a:prstGeom prst="rect">
            <a:avLst/>
          </a:prstGeom>
          <a:solidFill>
            <a:srgbClr val="FFFFFF">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BD64E61-04E7-3AE0-A366-A5475F648E87}"/>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ビジネスモデル・キャンバスの記入方法</a:t>
            </a:r>
            <a:endParaRPr kumimoji="1" lang="ja-JP" altLang="en-US" dirty="0"/>
          </a:p>
        </p:txBody>
      </p:sp>
      <p:sp>
        <p:nvSpPr>
          <p:cNvPr id="9" name="正方形/長方形 8">
            <a:extLst>
              <a:ext uri="{FF2B5EF4-FFF2-40B4-BE49-F238E27FC236}">
                <a16:creationId xmlns:a16="http://schemas.microsoft.com/office/drawing/2014/main" id="{989C596B-9B4B-3C45-AD39-83EBB7CEEAF8}"/>
              </a:ext>
            </a:extLst>
          </p:cNvPr>
          <p:cNvSpPr/>
          <p:nvPr/>
        </p:nvSpPr>
        <p:spPr>
          <a:xfrm>
            <a:off x="643766" y="4426526"/>
            <a:ext cx="5452233" cy="1275956"/>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15671F7-A452-F698-B46F-834FD3779EF9}"/>
              </a:ext>
            </a:extLst>
          </p:cNvPr>
          <p:cNvSpPr/>
          <p:nvPr/>
        </p:nvSpPr>
        <p:spPr>
          <a:xfrm>
            <a:off x="6085489" y="4426526"/>
            <a:ext cx="5452233" cy="1275956"/>
          </a:xfrm>
          <a:prstGeom prst="rect">
            <a:avLst/>
          </a:prstGeom>
          <a:noFill/>
          <a:ln w="762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97E2E8E-A9CD-21B5-AB69-70F33885AD4F}"/>
              </a:ext>
            </a:extLst>
          </p:cNvPr>
          <p:cNvSpPr txBox="1"/>
          <p:nvPr/>
        </p:nvSpPr>
        <p:spPr>
          <a:xfrm>
            <a:off x="662545" y="4808640"/>
            <a:ext cx="5383535" cy="830997"/>
          </a:xfrm>
          <a:prstGeom prst="rect">
            <a:avLst/>
          </a:prstGeom>
          <a:noFill/>
        </p:spPr>
        <p:txBody>
          <a:bodyPr wrap="square">
            <a:spAutoFit/>
          </a:bodyPr>
          <a:lstStyle/>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防音設備や個室の設置・維持費</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ドリンクバーの運営コスト</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電気代や清掃費用などの運営経費</a:t>
            </a:r>
          </a:p>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広告・マーケティング費用</a:t>
            </a:r>
            <a:endParaRPr kumimoji="1" lang="ja-JP" altLang="en-US" sz="1200" b="1" strike="sngStrike" kern="1200" dirty="0">
              <a:solidFill>
                <a:srgbClr val="156082"/>
              </a:solidFill>
              <a:highlight>
                <a:srgbClr val="FFFF00"/>
              </a:highlight>
              <a:latin typeface="+mn-ea"/>
              <a:ea typeface="+mn-ea"/>
              <a:cs typeface="+mn-cs"/>
            </a:endParaRPr>
          </a:p>
        </p:txBody>
      </p:sp>
      <p:sp>
        <p:nvSpPr>
          <p:cNvPr id="12" name="テキスト ボックス 11">
            <a:extLst>
              <a:ext uri="{FF2B5EF4-FFF2-40B4-BE49-F238E27FC236}">
                <a16:creationId xmlns:a16="http://schemas.microsoft.com/office/drawing/2014/main" id="{A333C4B1-41B4-787F-D2A5-828F3E3BCD5B}"/>
              </a:ext>
            </a:extLst>
          </p:cNvPr>
          <p:cNvSpPr txBox="1"/>
          <p:nvPr/>
        </p:nvSpPr>
        <p:spPr>
          <a:xfrm>
            <a:off x="6104194" y="4989985"/>
            <a:ext cx="5462746" cy="461665"/>
          </a:xfrm>
          <a:prstGeom prst="rect">
            <a:avLst/>
          </a:prstGeom>
          <a:noFill/>
        </p:spPr>
        <p:txBody>
          <a:bodyPr wrap="square">
            <a:spAutoFit/>
          </a:bodyPr>
          <a:lstStyle/>
          <a:p>
            <a:pPr marL="90488" indent="-90488" algn="l" defTabSz="914400" rtl="0" eaLnBrk="1" latinLnBrk="0" hangingPunct="1">
              <a:spcAft>
                <a:spcPts val="0"/>
              </a:spcAft>
            </a:pPr>
            <a:r>
              <a:rPr kumimoji="1" lang="ja-JP" altLang="en-US" sz="1200" b="1" kern="1200">
                <a:solidFill>
                  <a:srgbClr val="E94520"/>
                </a:solidFill>
                <a:latin typeface="+mn-ea"/>
                <a:ea typeface="+mn-ea"/>
                <a:cs typeface="+mn-cs"/>
              </a:rPr>
              <a:t>・ 時間貸し料金（</a:t>
            </a:r>
            <a:r>
              <a:rPr kumimoji="1" lang="en-US" altLang="ja-JP" sz="1200" b="1" kern="1200" dirty="0">
                <a:solidFill>
                  <a:srgbClr val="E94520"/>
                </a:solidFill>
                <a:latin typeface="+mn-ea"/>
                <a:ea typeface="+mn-ea"/>
                <a:cs typeface="+mn-cs"/>
              </a:rPr>
              <a:t>1</a:t>
            </a:r>
            <a:r>
              <a:rPr kumimoji="1" lang="ja-JP" altLang="en-US" sz="1200" b="1" kern="1200">
                <a:solidFill>
                  <a:srgbClr val="E94520"/>
                </a:solidFill>
                <a:latin typeface="+mn-ea"/>
                <a:ea typeface="+mn-ea"/>
                <a:cs typeface="+mn-cs"/>
              </a:rPr>
              <a:t>時間単位の料金設定）</a:t>
            </a:r>
            <a:endParaRPr kumimoji="1" lang="en-US" altLang="ja-JP" sz="1200" b="1" strike="sngStrike" kern="1200" dirty="0">
              <a:solidFill>
                <a:srgbClr val="E94520"/>
              </a:solidFill>
              <a:latin typeface="+mn-ea"/>
              <a:ea typeface="+mn-ea"/>
              <a:cs typeface="+mn-cs"/>
            </a:endParaRPr>
          </a:p>
          <a:p>
            <a:pPr marL="90488" indent="-90488" algn="l" defTabSz="914400" rtl="0" eaLnBrk="1" latinLnBrk="0" hangingPunct="1">
              <a:spcAft>
                <a:spcPts val="0"/>
              </a:spcAft>
            </a:pPr>
            <a:r>
              <a:rPr kumimoji="1" lang="ja-JP" altLang="en-US" sz="1200" b="1" strike="noStrike" kern="1200">
                <a:solidFill>
                  <a:srgbClr val="E94520"/>
                </a:solidFill>
                <a:latin typeface="+mn-ea"/>
                <a:ea typeface="+mn-ea"/>
                <a:cs typeface="+mn-cs"/>
              </a:rPr>
              <a:t>・</a:t>
            </a:r>
            <a:r>
              <a:rPr kumimoji="1" lang="en-US" altLang="ja-JP" sz="1200" b="1" strike="noStrike" kern="1200" dirty="0">
                <a:solidFill>
                  <a:srgbClr val="E94520"/>
                </a:solidFill>
                <a:latin typeface="+mn-ea"/>
                <a:ea typeface="+mn-ea"/>
                <a:cs typeface="+mn-cs"/>
              </a:rPr>
              <a:t> </a:t>
            </a:r>
            <a:r>
              <a:rPr kumimoji="1" lang="ja-JP" altLang="en-US" sz="1200" b="1" kern="1200">
                <a:solidFill>
                  <a:srgbClr val="E94520"/>
                </a:solidFill>
                <a:latin typeface="+mn-ea"/>
                <a:ea typeface="+mn-ea"/>
                <a:cs typeface="+mn-cs"/>
              </a:rPr>
              <a:t>パッケージプラン（複数時間・長期利用の割引プラン）</a:t>
            </a:r>
            <a:endParaRPr kumimoji="1" lang="ja-JP" altLang="en-US" sz="1200" b="1" strike="sngStrike" kern="1200" dirty="0">
              <a:solidFill>
                <a:srgbClr val="E94520"/>
              </a:solidFill>
              <a:latin typeface="+mn-ea"/>
              <a:ea typeface="+mn-ea"/>
              <a:cs typeface="+mn-cs"/>
            </a:endParaRPr>
          </a:p>
        </p:txBody>
      </p:sp>
      <p:sp>
        <p:nvSpPr>
          <p:cNvPr id="13" name="正方形/長方形 12">
            <a:extLst>
              <a:ext uri="{FF2B5EF4-FFF2-40B4-BE49-F238E27FC236}">
                <a16:creationId xmlns:a16="http://schemas.microsoft.com/office/drawing/2014/main" id="{7D142F10-E8C2-41F5-F4F9-A805FCD56C78}"/>
              </a:ext>
            </a:extLst>
          </p:cNvPr>
          <p:cNvSpPr/>
          <p:nvPr/>
        </p:nvSpPr>
        <p:spPr>
          <a:xfrm>
            <a:off x="1425344" y="2587674"/>
            <a:ext cx="3889075" cy="1275956"/>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n-ea"/>
              </a:rPr>
              <a:t>商品・サービスを実現するために必要な</a:t>
            </a:r>
          </a:p>
          <a:p>
            <a:r>
              <a:rPr kumimoji="1" lang="ja-JP" altLang="en-US" sz="1600" b="1" dirty="0">
                <a:solidFill>
                  <a:schemeClr val="tx1"/>
                </a:solidFill>
                <a:latin typeface="+mn-ea"/>
              </a:rPr>
              <a:t>コスト（人件費・家賃・広告費 など）を記入します。</a:t>
            </a:r>
            <a:r>
              <a:rPr lang="en-US" altLang="ja-JP" sz="900" b="1" dirty="0">
                <a:solidFill>
                  <a:schemeClr val="tx1"/>
                </a:solidFill>
                <a:latin typeface="+mn-ea"/>
              </a:rPr>
              <a:t> </a:t>
            </a:r>
          </a:p>
          <a:p>
            <a:r>
              <a:rPr kumimoji="1" lang="en-US" altLang="ja-JP" sz="1600" b="1" dirty="0">
                <a:solidFill>
                  <a:schemeClr val="tx1"/>
                </a:solidFill>
                <a:latin typeface="+mn-ea"/>
              </a:rPr>
              <a:t>※</a:t>
            </a:r>
            <a:r>
              <a:rPr lang="ja-JP" altLang="en-US" sz="1600" b="1" dirty="0">
                <a:solidFill>
                  <a:schemeClr val="tx1"/>
                </a:solidFill>
                <a:latin typeface="+mn-ea"/>
              </a:rPr>
              <a:t> </a:t>
            </a:r>
            <a:r>
              <a:rPr kumimoji="1" lang="ja-JP" altLang="en-US" sz="1600" b="1" dirty="0">
                <a:solidFill>
                  <a:schemeClr val="tx1"/>
                </a:solidFill>
                <a:latin typeface="+mn-ea"/>
              </a:rPr>
              <a:t>簡単な記入で</a:t>
            </a:r>
            <a:r>
              <a:rPr kumimoji="1" lang="en-US" altLang="ja-JP" sz="1600" b="1" dirty="0">
                <a:solidFill>
                  <a:schemeClr val="tx1"/>
                </a:solidFill>
                <a:latin typeface="+mn-ea"/>
              </a:rPr>
              <a:t>OK</a:t>
            </a:r>
            <a:r>
              <a:rPr kumimoji="1" lang="ja-JP" altLang="en-US" sz="1600" b="1" dirty="0">
                <a:solidFill>
                  <a:schemeClr val="tx1"/>
                </a:solidFill>
                <a:latin typeface="+mn-ea"/>
              </a:rPr>
              <a:t>です。</a:t>
            </a:r>
          </a:p>
        </p:txBody>
      </p:sp>
      <p:cxnSp>
        <p:nvCxnSpPr>
          <p:cNvPr id="14" name="直線コネクタ 13">
            <a:extLst>
              <a:ext uri="{FF2B5EF4-FFF2-40B4-BE49-F238E27FC236}">
                <a16:creationId xmlns:a16="http://schemas.microsoft.com/office/drawing/2014/main" id="{8A57A3AC-63A1-8BA9-16F0-8345055ADD9D}"/>
              </a:ext>
            </a:extLst>
          </p:cNvPr>
          <p:cNvCxnSpPr>
            <a:cxnSpLocks/>
            <a:stCxn id="9" idx="0"/>
            <a:endCxn id="13" idx="2"/>
          </p:cNvCxnSpPr>
          <p:nvPr/>
        </p:nvCxnSpPr>
        <p:spPr>
          <a:xfrm flipH="1" flipV="1">
            <a:off x="3369882" y="3863630"/>
            <a:ext cx="1" cy="562896"/>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
        <p:nvSpPr>
          <p:cNvPr id="18" name="正方形/長方形 17">
            <a:extLst>
              <a:ext uri="{FF2B5EF4-FFF2-40B4-BE49-F238E27FC236}">
                <a16:creationId xmlns:a16="http://schemas.microsoft.com/office/drawing/2014/main" id="{B07950E2-54CB-2AD9-D3EA-35814B3F8E2D}"/>
              </a:ext>
            </a:extLst>
          </p:cNvPr>
          <p:cNvSpPr/>
          <p:nvPr/>
        </p:nvSpPr>
        <p:spPr>
          <a:xfrm>
            <a:off x="6594616" y="2587674"/>
            <a:ext cx="4433978" cy="1275956"/>
          </a:xfrm>
          <a:prstGeom prst="rect">
            <a:avLst/>
          </a:prstGeom>
          <a:solidFill>
            <a:srgbClr val="FCE8E8"/>
          </a:solidFill>
          <a:ln w="3810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mn-ea"/>
              </a:rPr>
              <a:t>誰から、どんな収益を、どうやって得るのか。</a:t>
            </a:r>
          </a:p>
          <a:p>
            <a:r>
              <a:rPr kumimoji="1" lang="ja-JP" altLang="en-US" sz="1600" b="1" dirty="0">
                <a:solidFill>
                  <a:schemeClr val="tx1"/>
                </a:solidFill>
                <a:latin typeface="+mn-ea"/>
              </a:rPr>
              <a:t>収益を得る</a:t>
            </a:r>
            <a:r>
              <a:rPr kumimoji="1" lang="ja-JP" altLang="en-US" sz="1600" b="1">
                <a:solidFill>
                  <a:schemeClr val="tx1"/>
                </a:solidFill>
                <a:latin typeface="+mn-ea"/>
              </a:rPr>
              <a:t>流れを記入します。</a:t>
            </a:r>
            <a:endParaRPr kumimoji="1" lang="ja-JP" altLang="en-US" sz="1600" b="1" dirty="0">
              <a:solidFill>
                <a:schemeClr val="tx1"/>
              </a:solidFill>
              <a:latin typeface="+mn-ea"/>
            </a:endParaRPr>
          </a:p>
          <a:p>
            <a:endParaRPr kumimoji="1" lang="en-US" altLang="ja-JP" sz="900" b="1" dirty="0">
              <a:solidFill>
                <a:schemeClr val="tx1"/>
              </a:solidFill>
              <a:latin typeface="+mn-ea"/>
            </a:endParaRPr>
          </a:p>
          <a:p>
            <a:endParaRPr kumimoji="1" lang="ja-JP" altLang="en-US" sz="900" b="1" dirty="0">
              <a:solidFill>
                <a:schemeClr val="tx1"/>
              </a:solidFill>
              <a:latin typeface="+mn-ea"/>
            </a:endParaRPr>
          </a:p>
          <a:p>
            <a:r>
              <a:rPr kumimoji="1" lang="en-US" altLang="ja-JP" sz="1600" b="1" dirty="0">
                <a:solidFill>
                  <a:schemeClr val="tx1"/>
                </a:solidFill>
                <a:latin typeface="+mn-ea"/>
              </a:rPr>
              <a:t>※ </a:t>
            </a:r>
            <a:r>
              <a:rPr kumimoji="1" lang="ja-JP" altLang="en-US" sz="1600" b="1" dirty="0">
                <a:solidFill>
                  <a:schemeClr val="tx1"/>
                </a:solidFill>
                <a:latin typeface="+mn-ea"/>
              </a:rPr>
              <a:t>簡単な記入で</a:t>
            </a:r>
            <a:r>
              <a:rPr kumimoji="1" lang="en-US" altLang="ja-JP" sz="1600" b="1" dirty="0">
                <a:solidFill>
                  <a:schemeClr val="tx1"/>
                </a:solidFill>
                <a:latin typeface="+mn-ea"/>
              </a:rPr>
              <a:t>OK</a:t>
            </a:r>
            <a:r>
              <a:rPr kumimoji="1" lang="ja-JP" altLang="en-US" sz="1600" b="1" dirty="0">
                <a:solidFill>
                  <a:schemeClr val="tx1"/>
                </a:solidFill>
                <a:latin typeface="+mn-ea"/>
              </a:rPr>
              <a:t>です。</a:t>
            </a:r>
          </a:p>
        </p:txBody>
      </p:sp>
      <p:cxnSp>
        <p:nvCxnSpPr>
          <p:cNvPr id="19" name="直線コネクタ 18">
            <a:extLst>
              <a:ext uri="{FF2B5EF4-FFF2-40B4-BE49-F238E27FC236}">
                <a16:creationId xmlns:a16="http://schemas.microsoft.com/office/drawing/2014/main" id="{39088D34-7B38-1ED5-C56C-80DB3159450C}"/>
              </a:ext>
            </a:extLst>
          </p:cNvPr>
          <p:cNvCxnSpPr>
            <a:cxnSpLocks/>
            <a:stCxn id="10" idx="0"/>
            <a:endCxn id="18" idx="2"/>
          </p:cNvCxnSpPr>
          <p:nvPr/>
        </p:nvCxnSpPr>
        <p:spPr>
          <a:xfrm flipH="1" flipV="1">
            <a:off x="8811605" y="3863630"/>
            <a:ext cx="1" cy="562896"/>
          </a:xfrm>
          <a:prstGeom prst="line">
            <a:avLst/>
          </a:prstGeom>
          <a:ln w="28575">
            <a:solidFill>
              <a:srgbClr val="E9452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3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F6353-33C8-F206-0F22-128283EC0AA1}"/>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482FD82F-4354-B349-8F65-74A3204E845D}"/>
              </a:ext>
            </a:extLst>
          </p:cNvPr>
          <p:cNvSpPr/>
          <p:nvPr/>
        </p:nvSpPr>
        <p:spPr>
          <a:xfrm>
            <a:off x="1066058" y="2512376"/>
            <a:ext cx="10056464" cy="3184231"/>
          </a:xfrm>
          <a:prstGeom prst="rect">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72209BF-6A7E-795E-56D2-574F1B02C184}"/>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ビジネスモデル・キャンバス記入のポイント</a:t>
            </a:r>
            <a:endParaRPr kumimoji="1" lang="ja-JP" altLang="en-US" dirty="0"/>
          </a:p>
        </p:txBody>
      </p:sp>
      <p:grpSp>
        <p:nvGrpSpPr>
          <p:cNvPr id="17" name="グループ化 16">
            <a:extLst>
              <a:ext uri="{FF2B5EF4-FFF2-40B4-BE49-F238E27FC236}">
                <a16:creationId xmlns:a16="http://schemas.microsoft.com/office/drawing/2014/main" id="{60150605-8814-976A-9858-FCC09FF2E770}"/>
              </a:ext>
            </a:extLst>
          </p:cNvPr>
          <p:cNvGrpSpPr/>
          <p:nvPr/>
        </p:nvGrpSpPr>
        <p:grpSpPr>
          <a:xfrm>
            <a:off x="802290" y="2279672"/>
            <a:ext cx="10584000" cy="1122729"/>
            <a:chOff x="802290" y="2279672"/>
            <a:chExt cx="10584000" cy="1122729"/>
          </a:xfrm>
        </p:grpSpPr>
        <p:sp>
          <p:nvSpPr>
            <p:cNvPr id="9" name="正方形/長方形 8">
              <a:extLst>
                <a:ext uri="{FF2B5EF4-FFF2-40B4-BE49-F238E27FC236}">
                  <a16:creationId xmlns:a16="http://schemas.microsoft.com/office/drawing/2014/main" id="{E7F5AAF1-8AE9-DD32-8EF7-B479426A8C36}"/>
                </a:ext>
              </a:extLst>
            </p:cNvPr>
            <p:cNvSpPr/>
            <p:nvPr/>
          </p:nvSpPr>
          <p:spPr>
            <a:xfrm>
              <a:off x="802290" y="2286401"/>
              <a:ext cx="10584000" cy="1116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b"/>
            <a:lstStyle/>
            <a:p>
              <a:pPr marL="85725" lvl="1"/>
              <a:r>
                <a:rPr kumimoji="1" lang="ja-JP" altLang="en-US" dirty="0">
                  <a:solidFill>
                    <a:schemeClr val="tx1"/>
                  </a:solidFill>
                </a:rPr>
                <a:t>ビジネスモデルの</a:t>
              </a:r>
              <a:r>
                <a:rPr kumimoji="1" lang="ja-JP" altLang="en-US">
                  <a:solidFill>
                    <a:schemeClr val="tx1"/>
                  </a:solidFill>
                </a:rPr>
                <a:t>検討は、今</a:t>
              </a:r>
              <a:r>
                <a:rPr kumimoji="1" lang="ja-JP" altLang="en-US" dirty="0">
                  <a:solidFill>
                    <a:schemeClr val="tx1"/>
                  </a:solidFill>
                </a:rPr>
                <a:t>まで考えてきた内容をまとめなおした上で改善するという意味があります。</a:t>
              </a:r>
              <a:br>
                <a:rPr kumimoji="1" lang="en-US" altLang="ja-JP" dirty="0">
                  <a:solidFill>
                    <a:schemeClr val="tx1"/>
                  </a:solidFill>
                </a:rPr>
              </a:br>
              <a:r>
                <a:rPr kumimoji="1" lang="ja-JP" altLang="en-US" dirty="0">
                  <a:solidFill>
                    <a:schemeClr val="tx1"/>
                  </a:solidFill>
                </a:rPr>
                <a:t>その他の授業でつくったものを持ち込みながら中身を埋めていきましょう。</a:t>
              </a:r>
            </a:p>
          </p:txBody>
        </p:sp>
        <p:sp>
          <p:nvSpPr>
            <p:cNvPr id="10" name="タイトル 4">
              <a:extLst>
                <a:ext uri="{FF2B5EF4-FFF2-40B4-BE49-F238E27FC236}">
                  <a16:creationId xmlns:a16="http://schemas.microsoft.com/office/drawing/2014/main" id="{BC0616F4-52D7-6F42-FE27-165EEB1836E5}"/>
                </a:ext>
              </a:extLst>
            </p:cNvPr>
            <p:cNvSpPr txBox="1">
              <a:spLocks/>
            </p:cNvSpPr>
            <p:nvPr/>
          </p:nvSpPr>
          <p:spPr>
            <a:xfrm>
              <a:off x="802290" y="2279672"/>
              <a:ext cx="10584000" cy="424732"/>
            </a:xfrm>
            <a:prstGeom prst="rect">
              <a:avLst/>
            </a:prstGeom>
            <a:solidFill>
              <a:schemeClr val="tx1"/>
            </a:solidFill>
            <a:ln w="12700">
              <a:solidFill>
                <a:schemeClr val="tx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2400" dirty="0">
                  <a:latin typeface="MS PGothic" panose="020B0600070205080204" pitchFamily="34" charset="-128"/>
                  <a:ea typeface="MS PGothic" panose="020B0600070205080204" pitchFamily="34" charset="-128"/>
                </a:rPr>
                <a:t>① 本時以外で検討した内容を活用しよう</a:t>
              </a:r>
            </a:p>
          </p:txBody>
        </p:sp>
      </p:grpSp>
      <p:grpSp>
        <p:nvGrpSpPr>
          <p:cNvPr id="18" name="グループ化 17">
            <a:extLst>
              <a:ext uri="{FF2B5EF4-FFF2-40B4-BE49-F238E27FC236}">
                <a16:creationId xmlns:a16="http://schemas.microsoft.com/office/drawing/2014/main" id="{01D6AED0-2A2D-5A8C-D8A4-601EBF32B23D}"/>
              </a:ext>
            </a:extLst>
          </p:cNvPr>
          <p:cNvGrpSpPr/>
          <p:nvPr/>
        </p:nvGrpSpPr>
        <p:grpSpPr>
          <a:xfrm>
            <a:off x="802290" y="3529047"/>
            <a:ext cx="10584000" cy="2358646"/>
            <a:chOff x="802290" y="3529047"/>
            <a:chExt cx="10584000" cy="2358646"/>
          </a:xfrm>
        </p:grpSpPr>
        <p:grpSp>
          <p:nvGrpSpPr>
            <p:cNvPr id="11" name="グループ化 10">
              <a:extLst>
                <a:ext uri="{FF2B5EF4-FFF2-40B4-BE49-F238E27FC236}">
                  <a16:creationId xmlns:a16="http://schemas.microsoft.com/office/drawing/2014/main" id="{D3785D53-F8B0-5DE3-4B94-796C03EE3FC9}"/>
                </a:ext>
              </a:extLst>
            </p:cNvPr>
            <p:cNvGrpSpPr/>
            <p:nvPr/>
          </p:nvGrpSpPr>
          <p:grpSpPr>
            <a:xfrm>
              <a:off x="802290" y="3529047"/>
              <a:ext cx="10584000" cy="1116000"/>
              <a:chOff x="802290" y="1195754"/>
              <a:chExt cx="10584000" cy="1116000"/>
            </a:xfrm>
          </p:grpSpPr>
          <p:sp>
            <p:nvSpPr>
              <p:cNvPr id="12" name="正方形/長方形 11">
                <a:extLst>
                  <a:ext uri="{FF2B5EF4-FFF2-40B4-BE49-F238E27FC236}">
                    <a16:creationId xmlns:a16="http://schemas.microsoft.com/office/drawing/2014/main" id="{189A65FE-AD71-AD3D-4F39-E6283D0B79DD}"/>
                  </a:ext>
                </a:extLst>
              </p:cNvPr>
              <p:cNvSpPr/>
              <p:nvPr/>
            </p:nvSpPr>
            <p:spPr>
              <a:xfrm>
                <a:off x="802290" y="1195754"/>
                <a:ext cx="10584000" cy="1116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b"/>
              <a:lstStyle/>
              <a:p>
                <a:pPr marL="85725" lvl="1"/>
                <a:r>
                  <a:rPr kumimoji="1" lang="ja-JP" altLang="en-US" dirty="0">
                    <a:solidFill>
                      <a:schemeClr val="tx1"/>
                    </a:solidFill>
                  </a:rPr>
                  <a:t>キャンバスの記入は、難しく考える必要はありません。</a:t>
                </a:r>
                <a:br>
                  <a:rPr kumimoji="1" lang="ja-JP" altLang="en-US" dirty="0">
                    <a:solidFill>
                      <a:schemeClr val="tx1"/>
                    </a:solidFill>
                  </a:rPr>
                </a:br>
                <a:r>
                  <a:rPr kumimoji="1" lang="en-US" altLang="ja-JP" dirty="0">
                    <a:solidFill>
                      <a:schemeClr val="tx1"/>
                    </a:solidFill>
                  </a:rPr>
                  <a:t>1</a:t>
                </a:r>
                <a:r>
                  <a:rPr kumimoji="1" lang="ja-JP" altLang="en-US" dirty="0">
                    <a:solidFill>
                      <a:schemeClr val="tx1"/>
                    </a:solidFill>
                  </a:rPr>
                  <a:t>つのブロックに時間をかけすぎず、ある程度記入できれば次のブロックに進みましょう。</a:t>
                </a:r>
              </a:p>
            </p:txBody>
          </p:sp>
          <p:sp>
            <p:nvSpPr>
              <p:cNvPr id="13" name="タイトル 4">
                <a:extLst>
                  <a:ext uri="{FF2B5EF4-FFF2-40B4-BE49-F238E27FC236}">
                    <a16:creationId xmlns:a16="http://schemas.microsoft.com/office/drawing/2014/main" id="{91DE384C-6EFF-547E-D772-682AE19AF039}"/>
                  </a:ext>
                </a:extLst>
              </p:cNvPr>
              <p:cNvSpPr txBox="1">
                <a:spLocks/>
              </p:cNvSpPr>
              <p:nvPr/>
            </p:nvSpPr>
            <p:spPr>
              <a:xfrm>
                <a:off x="802290" y="1195754"/>
                <a:ext cx="10584000" cy="424732"/>
              </a:xfrm>
              <a:prstGeom prst="rect">
                <a:avLst/>
              </a:prstGeom>
              <a:solidFill>
                <a:schemeClr val="tx1"/>
              </a:solidFill>
              <a:ln w="12700">
                <a:solidFill>
                  <a:schemeClr val="tx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2400" dirty="0">
                    <a:latin typeface="MS PGothic" panose="020B0600070205080204" pitchFamily="34" charset="-128"/>
                    <a:ea typeface="MS PGothic" panose="020B0600070205080204" pitchFamily="34" charset="-128"/>
                  </a:rPr>
                  <a:t>② </a:t>
                </a:r>
                <a:r>
                  <a:rPr kumimoji="1" lang="ja-JP" altLang="en-US" sz="2400" i="0" u="none" strike="noStrike" kern="1200" cap="none" spc="0" normalizeH="0" baseline="0" noProof="0" dirty="0">
                    <a:ln>
                      <a:noFill/>
                    </a:ln>
                    <a:solidFill>
                      <a:schemeClr val="bg1"/>
                    </a:solidFill>
                    <a:effectLst/>
                    <a:uLnTx/>
                    <a:uFillTx/>
                    <a:latin typeface="MS PGothic" panose="020B0600070205080204" pitchFamily="34" charset="-128"/>
                    <a:ea typeface="MS PGothic" panose="020B0600070205080204" pitchFamily="34" charset="-128"/>
                  </a:rPr>
                  <a:t>シンプルに記載</a:t>
                </a:r>
                <a:r>
                  <a:rPr lang="ja-JP" altLang="en-US" sz="2400" dirty="0">
                    <a:solidFill>
                      <a:schemeClr val="bg1"/>
                    </a:solidFill>
                    <a:latin typeface="MS PGothic" panose="020B0600070205080204" pitchFamily="34" charset="-128"/>
                    <a:ea typeface="MS PGothic" panose="020B0600070205080204" pitchFamily="34" charset="-128"/>
                  </a:rPr>
                  <a:t>し、１つのブロックにこだわりすぎない</a:t>
                </a:r>
                <a:endParaRPr lang="ja-JP" altLang="en-US" sz="2400" dirty="0">
                  <a:latin typeface="MS PGothic" panose="020B0600070205080204" pitchFamily="34" charset="-128"/>
                  <a:ea typeface="MS PGothic" panose="020B0600070205080204" pitchFamily="34" charset="-128"/>
                </a:endParaRPr>
              </a:p>
            </p:txBody>
          </p:sp>
        </p:grpSp>
        <p:grpSp>
          <p:nvGrpSpPr>
            <p:cNvPr id="14" name="グループ化 13">
              <a:extLst>
                <a:ext uri="{FF2B5EF4-FFF2-40B4-BE49-F238E27FC236}">
                  <a16:creationId xmlns:a16="http://schemas.microsoft.com/office/drawing/2014/main" id="{00DFA8F1-3591-46B4-316B-3E944073B5F6}"/>
                </a:ext>
              </a:extLst>
            </p:cNvPr>
            <p:cNvGrpSpPr/>
            <p:nvPr/>
          </p:nvGrpSpPr>
          <p:grpSpPr>
            <a:xfrm>
              <a:off x="802290" y="4771693"/>
              <a:ext cx="10584000" cy="1116000"/>
              <a:chOff x="802290" y="1195754"/>
              <a:chExt cx="10584000" cy="1116000"/>
            </a:xfrm>
          </p:grpSpPr>
          <p:sp>
            <p:nvSpPr>
              <p:cNvPr id="15" name="正方形/長方形 14">
                <a:extLst>
                  <a:ext uri="{FF2B5EF4-FFF2-40B4-BE49-F238E27FC236}">
                    <a16:creationId xmlns:a16="http://schemas.microsoft.com/office/drawing/2014/main" id="{6CE37777-18BA-B053-2008-81F514485879}"/>
                  </a:ext>
                </a:extLst>
              </p:cNvPr>
              <p:cNvSpPr/>
              <p:nvPr/>
            </p:nvSpPr>
            <p:spPr>
              <a:xfrm>
                <a:off x="802290" y="1195754"/>
                <a:ext cx="10584000" cy="1116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b"/>
              <a:lstStyle/>
              <a:p>
                <a:pPr marL="85725" lvl="1"/>
                <a:r>
                  <a:rPr kumimoji="1" lang="en-US" altLang="ja-JP" dirty="0">
                    <a:solidFill>
                      <a:schemeClr val="tx1"/>
                    </a:solidFill>
                  </a:rPr>
                  <a:t>9</a:t>
                </a:r>
                <a:r>
                  <a:rPr kumimoji="1" lang="ja-JP" altLang="en-US" dirty="0">
                    <a:solidFill>
                      <a:schemeClr val="tx1"/>
                    </a:solidFill>
                  </a:rPr>
                  <a:t>つのブロックを一通りすべて埋めてみましょう。順番を意識して書いていき、記入するのが難しい箇所が</a:t>
                </a:r>
                <a:br>
                  <a:rPr kumimoji="1" lang="en-US" altLang="ja-JP" dirty="0">
                    <a:solidFill>
                      <a:schemeClr val="tx1"/>
                    </a:solidFill>
                  </a:rPr>
                </a:br>
                <a:r>
                  <a:rPr kumimoji="1" lang="ja-JP" altLang="en-US" dirty="0">
                    <a:solidFill>
                      <a:schemeClr val="tx1"/>
                    </a:solidFill>
                  </a:rPr>
                  <a:t>あるかもしれませんが</a:t>
                </a:r>
                <a:r>
                  <a:rPr kumimoji="1" lang="ja-JP" altLang="en-US">
                    <a:solidFill>
                      <a:schemeClr val="tx1"/>
                    </a:solidFill>
                  </a:rPr>
                  <a:t>、大まかで</a:t>
                </a:r>
                <a:r>
                  <a:rPr kumimoji="1" lang="ja-JP" altLang="en-US" dirty="0">
                    <a:solidFill>
                      <a:schemeClr val="tx1"/>
                    </a:solidFill>
                  </a:rPr>
                  <a:t>よいので記入してみましょう。</a:t>
                </a:r>
              </a:p>
            </p:txBody>
          </p:sp>
          <p:sp>
            <p:nvSpPr>
              <p:cNvPr id="16" name="タイトル 4">
                <a:extLst>
                  <a:ext uri="{FF2B5EF4-FFF2-40B4-BE49-F238E27FC236}">
                    <a16:creationId xmlns:a16="http://schemas.microsoft.com/office/drawing/2014/main" id="{1C67723A-C920-5DF2-9DA4-08AD896A36E3}"/>
                  </a:ext>
                </a:extLst>
              </p:cNvPr>
              <p:cNvSpPr txBox="1">
                <a:spLocks/>
              </p:cNvSpPr>
              <p:nvPr/>
            </p:nvSpPr>
            <p:spPr>
              <a:xfrm>
                <a:off x="802290" y="1195754"/>
                <a:ext cx="10584000" cy="424732"/>
              </a:xfrm>
              <a:prstGeom prst="rect">
                <a:avLst/>
              </a:prstGeom>
              <a:solidFill>
                <a:schemeClr val="tx1"/>
              </a:solidFill>
              <a:ln w="12700">
                <a:solidFill>
                  <a:schemeClr val="tx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2400" dirty="0">
                    <a:latin typeface="MS PGothic" panose="020B0600070205080204" pitchFamily="34" charset="-128"/>
                    <a:ea typeface="MS PGothic" panose="020B0600070205080204" pitchFamily="34" charset="-128"/>
                  </a:rPr>
                  <a:t>③ </a:t>
                </a:r>
                <a:r>
                  <a:rPr lang="en-US" altLang="ja-JP" sz="2400" dirty="0">
                    <a:latin typeface="MS PGothic" panose="020B0600070205080204" pitchFamily="34" charset="-128"/>
                    <a:ea typeface="MS PGothic" panose="020B0600070205080204" pitchFamily="34" charset="-128"/>
                  </a:rPr>
                  <a:t>9</a:t>
                </a:r>
                <a:r>
                  <a:rPr lang="ja-JP" altLang="en-US" sz="2400" dirty="0">
                    <a:latin typeface="MS PGothic" panose="020B0600070205080204" pitchFamily="34" charset="-128"/>
                    <a:ea typeface="MS PGothic" panose="020B0600070205080204" pitchFamily="34" charset="-128"/>
                  </a:rPr>
                  <a:t>つのブロックをすべて埋めてみましょう</a:t>
                </a:r>
              </a:p>
            </p:txBody>
          </p:sp>
        </p:grpSp>
      </p:grpSp>
      <p:sp>
        <p:nvSpPr>
          <p:cNvPr id="4" name="テキスト ボックス 3">
            <a:extLst>
              <a:ext uri="{FF2B5EF4-FFF2-40B4-BE49-F238E27FC236}">
                <a16:creationId xmlns:a16="http://schemas.microsoft.com/office/drawing/2014/main" id="{ED64BD1B-2995-6BD0-A4EC-0716E587CD7B}"/>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ビジネスモデル・キャンバスを記入する際は、</a:t>
            </a:r>
            <a:endParaRPr lang="en-US" altLang="ja-JP" sz="2800" b="1" dirty="0">
              <a:latin typeface="MS PGothic" panose="020B0600070205080204" pitchFamily="34" charset="-128"/>
              <a:ea typeface="MS PGothic" panose="020B0600070205080204" pitchFamily="34" charset="-128"/>
            </a:endParaRPr>
          </a:p>
          <a:p>
            <a:pPr algn="ctr"/>
            <a:r>
              <a:rPr lang="en-US" altLang="ja-JP" sz="2800" b="1" dirty="0">
                <a:latin typeface="MS PGothic" panose="020B0600070205080204" pitchFamily="34" charset="-128"/>
                <a:ea typeface="MS PGothic" panose="020B0600070205080204" pitchFamily="34" charset="-128"/>
              </a:rPr>
              <a:t>3</a:t>
            </a:r>
            <a:r>
              <a:rPr lang="ja-JP" altLang="en-US" sz="2800" b="1" dirty="0">
                <a:latin typeface="MS PGothic" panose="020B0600070205080204" pitchFamily="34" charset="-128"/>
                <a:ea typeface="MS PGothic" panose="020B0600070205080204" pitchFamily="34" charset="-128"/>
              </a:rPr>
              <a:t>つのポイントを意識しましょう。</a:t>
            </a:r>
          </a:p>
        </p:txBody>
      </p:sp>
    </p:spTree>
    <p:extLst>
      <p:ext uri="{BB962C8B-B14F-4D97-AF65-F5344CB8AC3E}">
        <p14:creationId xmlns:p14="http://schemas.microsoft.com/office/powerpoint/2010/main" val="422880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078B5-92F4-D274-3A83-26D69456401D}"/>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19482DEC-5C35-5021-7A74-2D543AE61C9A}"/>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445D04B8-077B-04C1-2F4F-91C1647DCAA8}"/>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25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514A4141-EC88-5C1E-E824-1093A20B06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105C8D9F-E789-E3AF-B690-709B0B5A6306}"/>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ビジネスモデルを考える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DE67B31F-0CBF-0E0C-A59A-867347D30FB9}"/>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A3ACB6CC-4BC5-8F45-C0B6-1189A8745046}"/>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3" name="グラフィックス 2" descr="鉛筆 単色塗りつぶし">
              <a:extLst>
                <a:ext uri="{FF2B5EF4-FFF2-40B4-BE49-F238E27FC236}">
                  <a16:creationId xmlns:a16="http://schemas.microsoft.com/office/drawing/2014/main" id="{A1319DCD-3C83-79C3-93D6-5AA488CC1B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364236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A843-A1D7-B11C-4641-9FE6B126DA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7AA6081-445D-E13F-ABB3-579C00544B1E}"/>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ビジネスモデル</a:t>
            </a:r>
            <a:r>
              <a:rPr lang="ja-JP" altLang="en-US" dirty="0">
                <a:latin typeface="MS PGothic" panose="020B0600070205080204" pitchFamily="34" charset="-128"/>
                <a:ea typeface="MS PGothic" panose="020B0600070205080204" pitchFamily="34" charset="-128"/>
              </a:rPr>
              <a:t>を考える （</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95DF5330-309C-743D-F076-A4DF8D4888DE}"/>
              </a:ext>
            </a:extLst>
          </p:cNvPr>
          <p:cNvSpPr/>
          <p:nvPr/>
        </p:nvSpPr>
        <p:spPr>
          <a:xfrm>
            <a:off x="1416000" y="2180829"/>
            <a:ext cx="9360000" cy="252000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ビジネスモデル・キャンバスを活用し、</a:t>
            </a:r>
            <a:endPar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ビジネスモデルを考える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69208B6E-CC44-33C8-9AC2-78BD32898DDA}"/>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Tree>
    <p:extLst>
      <p:ext uri="{BB962C8B-B14F-4D97-AF65-F5344CB8AC3E}">
        <p14:creationId xmlns:p14="http://schemas.microsoft.com/office/powerpoint/2010/main" val="1092022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644D2-A644-7583-5383-BCEE8762EE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476DC6-A57D-23B6-5E13-598BAD4346F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ビジネスモデルを考える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lang="ja-JP" altLang="en-US" dirty="0">
              <a:effectLst/>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C353B5BA-D74A-38F9-833D-988DA854946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OP04-①-1</a:t>
            </a:r>
          </a:p>
        </p:txBody>
      </p:sp>
      <p:sp>
        <p:nvSpPr>
          <p:cNvPr id="5" name="テキスト ボックス 4">
            <a:extLst>
              <a:ext uri="{FF2B5EF4-FFF2-40B4-BE49-F238E27FC236}">
                <a16:creationId xmlns:a16="http://schemas.microsoft.com/office/drawing/2014/main" id="{6D11CC36-1EC4-05B1-4886-DEBE6DC4B5E2}"/>
              </a:ext>
            </a:extLst>
          </p:cNvPr>
          <p:cNvSpPr txBox="1"/>
          <p:nvPr/>
        </p:nvSpPr>
        <p:spPr>
          <a:xfrm>
            <a:off x="10411776" y="457575"/>
            <a:ext cx="1296000" cy="381000"/>
          </a:xfrm>
          <a:prstGeom prst="rect">
            <a:avLst/>
          </a:prstGeom>
          <a:solidFill>
            <a:schemeClr val="bg1"/>
          </a:solidFill>
          <a:ln w="28575">
            <a:noFill/>
          </a:ln>
        </p:spPr>
        <p:txBody>
          <a:bodyPr wrap="square" anchor="ctr" anchorCtr="0">
            <a:noAutofit/>
          </a:bodyPr>
          <a:lstStyle/>
          <a:p>
            <a:pPr algn="ctr">
              <a:lnSpc>
                <a:spcPct val="90000"/>
              </a:lnSpc>
            </a:pPr>
            <a:r>
              <a:rPr kumimoji="1" lang="ja-JP" altLang="en-US" sz="1600" b="1" dirty="0">
                <a:solidFill>
                  <a:schemeClr val="tx1"/>
                </a:solidFill>
                <a:latin typeface="MS PGothic" panose="020B0600070205080204" pitchFamily="34" charset="-128"/>
                <a:ea typeface="MS PGothic" panose="020B0600070205080204" pitchFamily="34" charset="-128"/>
              </a:rPr>
              <a:t>記入例</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graphicFrame>
        <p:nvGraphicFramePr>
          <p:cNvPr id="7" name="表 6">
            <a:extLst>
              <a:ext uri="{FF2B5EF4-FFF2-40B4-BE49-F238E27FC236}">
                <a16:creationId xmlns:a16="http://schemas.microsoft.com/office/drawing/2014/main" id="{D1055E1E-43DB-A129-73A8-798D211D2538}"/>
              </a:ext>
            </a:extLst>
          </p:cNvPr>
          <p:cNvGraphicFramePr>
            <a:graphicFrameLocks noGrp="1"/>
          </p:cNvGraphicFramePr>
          <p:nvPr>
            <p:extLst>
              <p:ext uri="{D42A27DB-BD31-4B8C-83A1-F6EECF244321}">
                <p14:modId xmlns:p14="http://schemas.microsoft.com/office/powerpoint/2010/main" val="3130319663"/>
              </p:ext>
            </p:extLst>
          </p:nvPr>
        </p:nvGraphicFramePr>
        <p:xfrm>
          <a:off x="683172" y="1133473"/>
          <a:ext cx="10815144" cy="4933952"/>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163029">
                  <a:extLst>
                    <a:ext uri="{9D8B030D-6E8A-4147-A177-3AD203B41FA5}">
                      <a16:colId xmlns:a16="http://schemas.microsoft.com/office/drawing/2014/main" val="2823857248"/>
                    </a:ext>
                  </a:extLst>
                </a:gridCol>
                <a:gridCol w="2163029">
                  <a:extLst>
                    <a:ext uri="{9D8B030D-6E8A-4147-A177-3AD203B41FA5}">
                      <a16:colId xmlns:a16="http://schemas.microsoft.com/office/drawing/2014/main" val="997823711"/>
                    </a:ext>
                  </a:extLst>
                </a:gridCol>
                <a:gridCol w="1081514">
                  <a:extLst>
                    <a:ext uri="{9D8B030D-6E8A-4147-A177-3AD203B41FA5}">
                      <a16:colId xmlns:a16="http://schemas.microsoft.com/office/drawing/2014/main" val="3082607908"/>
                    </a:ext>
                  </a:extLst>
                </a:gridCol>
                <a:gridCol w="1081514">
                  <a:extLst>
                    <a:ext uri="{9D8B030D-6E8A-4147-A177-3AD203B41FA5}">
                      <a16:colId xmlns:a16="http://schemas.microsoft.com/office/drawing/2014/main" val="141559175"/>
                    </a:ext>
                  </a:extLst>
                </a:gridCol>
                <a:gridCol w="2163029">
                  <a:extLst>
                    <a:ext uri="{9D8B030D-6E8A-4147-A177-3AD203B41FA5}">
                      <a16:colId xmlns:a16="http://schemas.microsoft.com/office/drawing/2014/main" val="2137647978"/>
                    </a:ext>
                  </a:extLst>
                </a:gridCol>
                <a:gridCol w="2163029">
                  <a:extLst>
                    <a:ext uri="{9D8B030D-6E8A-4147-A177-3AD203B41FA5}">
                      <a16:colId xmlns:a16="http://schemas.microsoft.com/office/drawing/2014/main" val="3650567044"/>
                    </a:ext>
                  </a:extLst>
                </a:gridCol>
              </a:tblGrid>
              <a:tr h="386394">
                <a:tc>
                  <a:txBody>
                    <a:bodyPr/>
                    <a:lstStyle/>
                    <a:p>
                      <a:pPr algn="ctr"/>
                      <a:r>
                        <a:rPr kumimoji="1" lang="ja-JP" altLang="en-US" b="1" dirty="0">
                          <a:solidFill>
                            <a:schemeClr val="bg1"/>
                          </a:solidFill>
                        </a:rPr>
                        <a:t>主要パートナー</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主要業務</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kumimoji="1" lang="ja-JP" altLang="en-US" b="1" dirty="0">
                          <a:solidFill>
                            <a:schemeClr val="bg1"/>
                          </a:solidFill>
                        </a:rPr>
                        <a:t>価値提案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a:r>
                        <a:rPr kumimoji="1" lang="ja-JP" altLang="en-US" b="1" dirty="0">
                          <a:solidFill>
                            <a:schemeClr val="bg1"/>
                          </a:solidFill>
                        </a:rPr>
                        <a:t>顧客との関係</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顧客セグメント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40341230"/>
                  </a:ext>
                </a:extLst>
              </a:tr>
              <a:tr h="1938396">
                <a:tc rowSpan="3">
                  <a:txBody>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学校、塾</a:t>
                      </a: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防音設備や家具の供給業者</a:t>
                      </a: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飲料メーカー（ドリンクバーの提供パートナー）</a:t>
                      </a: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a:t>
                      </a:r>
                      <a:r>
                        <a:rPr kumimoji="1" lang="pt-PT" altLang="ja-JP"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IT</a:t>
                      </a: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システム提供業者</a:t>
                      </a:r>
                    </a:p>
                    <a:p>
                      <a:pPr marL="122238" indent="-122238">
                        <a:spcAft>
                          <a:spcPts val="600"/>
                        </a:spcAft>
                      </a:pPr>
                      <a:endParaRPr kumimoji="1" lang="ja-JP" altLang="en-US" sz="1200" b="1" strike="sngStrike" dirty="0">
                        <a:solidFill>
                          <a:srgbClr val="156082"/>
                        </a:solidFill>
                        <a:highlight>
                          <a:srgbClr val="FFFF00"/>
                        </a:highlight>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運営計画の作成</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パートナーとの連携</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認知獲得のためのマーケティング活動　</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サポートスタッフ募集</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自習室の運営</a:t>
                      </a:r>
                      <a:endParaRPr kumimoji="1" lang="en-US" altLang="ja-JP" sz="1200" b="1" strike="sngStrike" kern="1200" dirty="0">
                        <a:solidFill>
                          <a:srgbClr val="156082"/>
                        </a:solidFill>
                        <a:highlight>
                          <a:srgbClr val="FFFF00"/>
                        </a:highlight>
                        <a:latin typeface="+mn-ea"/>
                        <a:ea typeface="+mn-ea"/>
                        <a:cs typeface="+mn-cs"/>
                      </a:endParaRP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a:t>
                      </a:r>
                      <a:r>
                        <a:rPr kumimoji="1" lang="en-US" altLang="ja-JP" sz="1200" b="1" kern="1200" dirty="0">
                          <a:solidFill>
                            <a:srgbClr val="E94520"/>
                          </a:solidFill>
                          <a:latin typeface="+mn-ea"/>
                          <a:ea typeface="+mn-ea"/>
                          <a:cs typeface="+mn-cs"/>
                        </a:rPr>
                        <a:t> </a:t>
                      </a:r>
                      <a:r>
                        <a:rPr kumimoji="1" lang="ja-JP" altLang="en-US" sz="1200" b="1" kern="1200" dirty="0">
                          <a:solidFill>
                            <a:srgbClr val="E94520"/>
                          </a:solidFill>
                          <a:latin typeface="+mn-ea"/>
                          <a:ea typeface="+mn-ea"/>
                          <a:cs typeface="+mn-cs"/>
                        </a:rPr>
                        <a:t>設備メンテナンス</a:t>
                      </a: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marL="122238" indent="-122238" algn="l" defTabSz="914400" rtl="0" eaLnBrk="1" latinLnBrk="0" hangingPunct="1">
                        <a:spcAft>
                          <a:spcPts val="600"/>
                        </a:spcAft>
                      </a:pPr>
                      <a:r>
                        <a:rPr kumimoji="1" lang="ja-JP" altLang="en-US" sz="1200" b="1" kern="1200" dirty="0">
                          <a:solidFill>
                            <a:srgbClr val="E94520"/>
                          </a:solidFill>
                          <a:latin typeface="+mn-ea"/>
                          <a:ea typeface="+mn-ea"/>
                          <a:cs typeface="+mn-cs"/>
                        </a:rPr>
                        <a:t>・ 「周囲の雑音に影響されず、快適な環境で集中して学習できる防音の個室型自習室」</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kumimoji="1" lang="ja-JP" altLang="en-US"/>
                    </a:p>
                  </a:txBody>
                  <a:tcPr/>
                </a:tc>
                <a:tc>
                  <a:txBody>
                    <a:bodyPr/>
                    <a:lstStyle/>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高校生に特化したスタッフのサポート</a:t>
                      </a: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メンバーシップや長期利用</a:t>
                      </a:r>
                      <a:endParaRPr kumimoji="1" lang="en-US" altLang="ja-JP" sz="1200" b="1" kern="1200" dirty="0">
                        <a:solidFill>
                          <a:srgbClr val="E94520"/>
                        </a:solidFill>
                        <a:latin typeface="+mn-ea"/>
                        <a:ea typeface="+mn-ea"/>
                        <a:cs typeface="+mn-cs"/>
                      </a:endParaRP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a:t>
                      </a:r>
                      <a:r>
                        <a:rPr kumimoji="1" lang="en-US" altLang="ja-JP" sz="1200" b="1" kern="1200" dirty="0">
                          <a:solidFill>
                            <a:srgbClr val="E94520"/>
                          </a:solidFill>
                          <a:latin typeface="+mn-ea"/>
                          <a:ea typeface="+mn-ea"/>
                          <a:cs typeface="+mn-cs"/>
                        </a:rPr>
                        <a:t> </a:t>
                      </a:r>
                      <a:r>
                        <a:rPr kumimoji="1" lang="ja-JP" altLang="en-US" sz="1200" b="1" kern="1200" dirty="0">
                          <a:solidFill>
                            <a:srgbClr val="E94520"/>
                          </a:solidFill>
                          <a:latin typeface="+mn-ea"/>
                          <a:ea typeface="+mn-ea"/>
                          <a:cs typeface="+mn-cs"/>
                        </a:rPr>
                        <a:t>プランの特典</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大学進学を目指す高校</a:t>
                      </a:r>
                      <a:r>
                        <a:rPr kumimoji="1" lang="en-US" altLang="ja-JP" sz="1200" b="1" kern="1200" dirty="0">
                          <a:solidFill>
                            <a:srgbClr val="E94520"/>
                          </a:solidFill>
                          <a:latin typeface="+mn-ea"/>
                          <a:ea typeface="+mn-ea"/>
                          <a:cs typeface="+mn-cs"/>
                        </a:rPr>
                        <a:t>3</a:t>
                      </a:r>
                      <a:r>
                        <a:rPr kumimoji="1" lang="ja-JP" altLang="en-US" sz="1200" b="1" kern="1200" dirty="0">
                          <a:solidFill>
                            <a:srgbClr val="E94520"/>
                          </a:solidFill>
                          <a:latin typeface="+mn-ea"/>
                          <a:ea typeface="+mn-ea"/>
                          <a:cs typeface="+mn-cs"/>
                        </a:rPr>
                        <a:t>年生</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集中して勉強したい</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学校や塾、自宅では集中できない環境に悩んでいる</a:t>
                      </a: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169073"/>
                  </a:ext>
                </a:extLst>
              </a:tr>
              <a:tr h="386394">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b="1" dirty="0">
                          <a:solidFill>
                            <a:schemeClr val="bg1"/>
                          </a:solidFill>
                          <a:latin typeface="ＭＳ Ｐゴシック" panose="020B0600070205080204" pitchFamily="50" charset="-128"/>
                          <a:ea typeface="ＭＳ Ｐゴシック" panose="020B0600070205080204" pitchFamily="50" charset="-128"/>
                        </a:rPr>
                        <a:t>主要経営資源</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algn="ctr"/>
                      <a:r>
                        <a:rPr kumimoji="1" lang="ja-JP" altLang="en-US" b="1" dirty="0">
                          <a:solidFill>
                            <a:schemeClr val="bg1"/>
                          </a:solidFill>
                        </a:rPr>
                        <a:t>チャネル</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639438"/>
                  </a:ext>
                </a:extLst>
              </a:tr>
              <a:tr h="918187">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防音個室に必要な設備</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ドリンクバーの</a:t>
                      </a:r>
                      <a:r>
                        <a:rPr kumimoji="1" lang="ja-JP" altLang="en-US" sz="1200" b="1" strike="noStrike" kern="1200" dirty="0">
                          <a:solidFill>
                            <a:srgbClr val="E94520"/>
                          </a:solidFill>
                          <a:latin typeface="+mn-ea"/>
                          <a:ea typeface="+mn-ea"/>
                          <a:cs typeface="+mn-cs"/>
                        </a:rPr>
                        <a:t>提供</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サポートスタッフ</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予約システム</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高校の進路指導や塾を通じたプロモーション</a:t>
                      </a: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オンライン広告、</a:t>
                      </a:r>
                      <a:r>
                        <a:rPr kumimoji="1" lang="en-US" altLang="ja-JP" sz="1200" b="1" kern="1200" dirty="0">
                          <a:solidFill>
                            <a:srgbClr val="E94520"/>
                          </a:solidFill>
                          <a:latin typeface="+mn-ea"/>
                          <a:ea typeface="+mn-ea"/>
                          <a:cs typeface="+mn-cs"/>
                        </a:rPr>
                        <a:t>SNS</a:t>
                      </a:r>
                      <a:r>
                        <a:rPr kumimoji="1" lang="ja-JP" altLang="en-US" sz="1200" b="1" kern="1200" dirty="0">
                          <a:solidFill>
                            <a:srgbClr val="E94520"/>
                          </a:solidFill>
                          <a:latin typeface="+mn-ea"/>
                          <a:ea typeface="+mn-ea"/>
                          <a:cs typeface="+mn-cs"/>
                        </a:rPr>
                        <a:t>、口コミ</a:t>
                      </a: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高校生向けのイベント</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068069"/>
                  </a:ext>
                </a:extLst>
              </a:tr>
              <a:tr h="386394">
                <a:tc gridSpan="3">
                  <a:txBody>
                    <a:bodyPr/>
                    <a:lstStyle/>
                    <a:p>
                      <a:pPr algn="ctr"/>
                      <a:r>
                        <a:rPr kumimoji="1" lang="ja-JP" altLang="en-US" b="1" dirty="0">
                          <a:solidFill>
                            <a:schemeClr val="bg1"/>
                          </a:solidFill>
                        </a:rPr>
                        <a:t>コスト構造</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b="1" dirty="0">
                          <a:solidFill>
                            <a:schemeClr val="bg1"/>
                          </a:solidFill>
                        </a:rPr>
                        <a:t>収益の流れ</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846028"/>
                  </a:ext>
                </a:extLst>
              </a:tr>
              <a:tr h="918187">
                <a:tc gridSpan="3">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防音設備や個室の設置・維持費</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ドリンクバーの運営コスト</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電気代や清掃費用などの運営経費</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広告・マーケティング費用</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時間貸し料金（</a:t>
                      </a:r>
                      <a:r>
                        <a:rPr kumimoji="1" lang="en-US" altLang="ja-JP" sz="1200" b="1" kern="1200" dirty="0">
                          <a:solidFill>
                            <a:srgbClr val="E94520"/>
                          </a:solidFill>
                          <a:latin typeface="+mn-ea"/>
                          <a:ea typeface="+mn-ea"/>
                          <a:cs typeface="+mn-cs"/>
                        </a:rPr>
                        <a:t>1</a:t>
                      </a:r>
                      <a:r>
                        <a:rPr kumimoji="1" lang="ja-JP" altLang="en-US" sz="1200" b="1" kern="1200" dirty="0">
                          <a:solidFill>
                            <a:srgbClr val="E94520"/>
                          </a:solidFill>
                          <a:latin typeface="+mn-ea"/>
                          <a:ea typeface="+mn-ea"/>
                          <a:cs typeface="+mn-cs"/>
                        </a:rPr>
                        <a:t>時間単位の料金設定）</a:t>
                      </a:r>
                      <a:endParaRPr kumimoji="1" lang="en-US" altLang="ja-JP" sz="1200" b="1" strike="sngStrike" kern="1200" dirty="0">
                        <a:solidFill>
                          <a:srgbClr val="E94520"/>
                        </a:solidFill>
                        <a:latin typeface="+mn-ea"/>
                        <a:ea typeface="+mn-ea"/>
                        <a:cs typeface="+mn-cs"/>
                      </a:endParaRPr>
                    </a:p>
                    <a:p>
                      <a:pPr marL="90488" indent="-90488" algn="l" defTabSz="914400" rtl="0" eaLnBrk="1" latinLnBrk="0" hangingPunct="1">
                        <a:spcAft>
                          <a:spcPts val="0"/>
                        </a:spcAft>
                      </a:pPr>
                      <a:r>
                        <a:rPr kumimoji="1" lang="ja-JP" altLang="en-US" sz="1200" b="1" strike="noStrike" kern="1200" dirty="0">
                          <a:solidFill>
                            <a:srgbClr val="E94520"/>
                          </a:solidFill>
                          <a:latin typeface="+mn-ea"/>
                          <a:ea typeface="+mn-ea"/>
                          <a:cs typeface="+mn-cs"/>
                        </a:rPr>
                        <a:t>・</a:t>
                      </a:r>
                      <a:r>
                        <a:rPr kumimoji="1" lang="en-US" altLang="ja-JP" sz="1200" b="1" strike="noStrike" kern="1200" dirty="0">
                          <a:solidFill>
                            <a:srgbClr val="E94520"/>
                          </a:solidFill>
                          <a:latin typeface="+mn-ea"/>
                          <a:ea typeface="+mn-ea"/>
                          <a:cs typeface="+mn-cs"/>
                        </a:rPr>
                        <a:t> </a:t>
                      </a:r>
                      <a:r>
                        <a:rPr kumimoji="1" lang="ja-JP" altLang="en-US" sz="1200" b="1" kern="1200" dirty="0">
                          <a:solidFill>
                            <a:srgbClr val="E94520"/>
                          </a:solidFill>
                          <a:latin typeface="+mn-ea"/>
                          <a:ea typeface="+mn-ea"/>
                          <a:cs typeface="+mn-cs"/>
                        </a:rPr>
                        <a:t>パッケージプラン（複数時間・長期利用の割引プラン）</a:t>
                      </a:r>
                      <a:endParaRPr kumimoji="1" lang="ja-JP" altLang="en-US" sz="1200" b="1" strike="sngStrike"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748639"/>
                  </a:ext>
                </a:extLst>
              </a:tr>
            </a:tbl>
          </a:graphicData>
        </a:graphic>
      </p:graphicFrame>
    </p:spTree>
    <p:extLst>
      <p:ext uri="{BB962C8B-B14F-4D97-AF65-F5344CB8AC3E}">
        <p14:creationId xmlns:p14="http://schemas.microsoft.com/office/powerpoint/2010/main" val="232896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FB17-83FD-0514-CC9D-72F894487F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92D1AE-AFC1-C6FC-D064-5D24DFCC6131}"/>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ビジネスモデルを考える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lang="ja-JP" altLang="en-US" dirty="0">
              <a:effectLst/>
              <a:latin typeface="MS PGothic" panose="020B0600070205080204" pitchFamily="34" charset="-128"/>
              <a:ea typeface="MS PGothic" panose="020B0600070205080204" pitchFamily="34" charset="-128"/>
            </a:endParaRPr>
          </a:p>
        </p:txBody>
      </p:sp>
      <p:graphicFrame>
        <p:nvGraphicFramePr>
          <p:cNvPr id="8" name="表 7">
            <a:extLst>
              <a:ext uri="{FF2B5EF4-FFF2-40B4-BE49-F238E27FC236}">
                <a16:creationId xmlns:a16="http://schemas.microsoft.com/office/drawing/2014/main" id="{6E39C899-0AA6-713D-D3AF-1E511E113517}"/>
              </a:ext>
            </a:extLst>
          </p:cNvPr>
          <p:cNvGraphicFramePr>
            <a:graphicFrameLocks noGrp="1"/>
          </p:cNvGraphicFramePr>
          <p:nvPr/>
        </p:nvGraphicFramePr>
        <p:xfrm>
          <a:off x="683172" y="1136108"/>
          <a:ext cx="10815144" cy="4932183"/>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163029">
                  <a:extLst>
                    <a:ext uri="{9D8B030D-6E8A-4147-A177-3AD203B41FA5}">
                      <a16:colId xmlns:a16="http://schemas.microsoft.com/office/drawing/2014/main" val="2823857248"/>
                    </a:ext>
                  </a:extLst>
                </a:gridCol>
                <a:gridCol w="2163029">
                  <a:extLst>
                    <a:ext uri="{9D8B030D-6E8A-4147-A177-3AD203B41FA5}">
                      <a16:colId xmlns:a16="http://schemas.microsoft.com/office/drawing/2014/main" val="997823711"/>
                    </a:ext>
                  </a:extLst>
                </a:gridCol>
                <a:gridCol w="1081514">
                  <a:extLst>
                    <a:ext uri="{9D8B030D-6E8A-4147-A177-3AD203B41FA5}">
                      <a16:colId xmlns:a16="http://schemas.microsoft.com/office/drawing/2014/main" val="3082607908"/>
                    </a:ext>
                  </a:extLst>
                </a:gridCol>
                <a:gridCol w="1081514">
                  <a:extLst>
                    <a:ext uri="{9D8B030D-6E8A-4147-A177-3AD203B41FA5}">
                      <a16:colId xmlns:a16="http://schemas.microsoft.com/office/drawing/2014/main" val="141559175"/>
                    </a:ext>
                  </a:extLst>
                </a:gridCol>
                <a:gridCol w="2163029">
                  <a:extLst>
                    <a:ext uri="{9D8B030D-6E8A-4147-A177-3AD203B41FA5}">
                      <a16:colId xmlns:a16="http://schemas.microsoft.com/office/drawing/2014/main" val="2137647978"/>
                    </a:ext>
                  </a:extLst>
                </a:gridCol>
                <a:gridCol w="2163029">
                  <a:extLst>
                    <a:ext uri="{9D8B030D-6E8A-4147-A177-3AD203B41FA5}">
                      <a16:colId xmlns:a16="http://schemas.microsoft.com/office/drawing/2014/main" val="3650567044"/>
                    </a:ext>
                  </a:extLst>
                </a:gridCol>
              </a:tblGrid>
              <a:tr h="380257">
                <a:tc>
                  <a:txBody>
                    <a:bodyPr/>
                    <a:lstStyle/>
                    <a:p>
                      <a:pPr algn="ctr"/>
                      <a:r>
                        <a:rPr kumimoji="1" lang="ja-JP" altLang="en-US" b="1" dirty="0">
                          <a:solidFill>
                            <a:schemeClr val="bg1"/>
                          </a:solidFill>
                        </a:rPr>
                        <a:t>主要パートナー</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主要業務</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kumimoji="1" lang="ja-JP" altLang="en-US" b="1" dirty="0">
                          <a:solidFill>
                            <a:schemeClr val="bg1"/>
                          </a:solidFill>
                        </a:rPr>
                        <a:t>価値提案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a:r>
                        <a:rPr kumimoji="1" lang="ja-JP" altLang="en-US" b="1" dirty="0">
                          <a:solidFill>
                            <a:schemeClr val="bg1"/>
                          </a:solidFill>
                        </a:rPr>
                        <a:t>顧客との関係</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顧客セグメント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40341230"/>
                  </a:ext>
                </a:extLst>
              </a:tr>
              <a:tr h="1443903">
                <a:tc rowSpan="3">
                  <a:txBody>
                    <a:bodyPr/>
                    <a:lstStyle/>
                    <a:p>
                      <a:pPr marL="90488" indent="-90488">
                        <a:spcAft>
                          <a:spcPts val="600"/>
                        </a:spcAft>
                      </a:pPr>
                      <a:endParaRPr kumimoji="1" lang="ja-JP" altLang="en-US" sz="1200" b="1" dirty="0">
                        <a:solidFill>
                          <a:srgbClr val="E94520"/>
                        </a:solidFill>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488" indent="-90488" algn="l" defTabSz="914400" rtl="0" eaLnBrk="1" latinLnBrk="0" hangingPunct="1">
                        <a:spcAft>
                          <a:spcPts val="0"/>
                        </a:spcAft>
                      </a:pPr>
                      <a:endParaRPr kumimoji="1" lang="ja-JP" altLang="en-US" sz="11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marL="90488" indent="-90488" algn="l" defTabSz="914400" rtl="0" eaLnBrk="1" latinLnBrk="0" hangingPunct="1">
                        <a:spcAft>
                          <a:spcPts val="60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kumimoji="1" lang="ja-JP" altLang="en-US"/>
                    </a:p>
                  </a:txBody>
                  <a:tcPr/>
                </a:tc>
                <a:tc>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90488" indent="-90488" algn="l" defTabSz="914400" rtl="0" eaLnBrk="1" latinLnBrk="0" hangingPunct="1">
                        <a:spcAft>
                          <a:spcPts val="60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169073"/>
                  </a:ext>
                </a:extLst>
              </a:tr>
              <a:tr h="380257">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b="1" dirty="0">
                          <a:solidFill>
                            <a:schemeClr val="bg1"/>
                          </a:solidFill>
                          <a:latin typeface="ＭＳ Ｐゴシック" panose="020B0600070205080204" pitchFamily="50" charset="-128"/>
                          <a:ea typeface="ＭＳ Ｐゴシック" panose="020B0600070205080204" pitchFamily="50" charset="-128"/>
                        </a:rPr>
                        <a:t>主要経営資源</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algn="ctr"/>
                      <a:r>
                        <a:rPr kumimoji="1" lang="ja-JP" altLang="en-US" b="1" dirty="0">
                          <a:solidFill>
                            <a:schemeClr val="bg1"/>
                          </a:solidFill>
                        </a:rPr>
                        <a:t>チャネル</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639438"/>
                  </a:ext>
                </a:extLst>
              </a:tr>
              <a:tr h="1443903">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068069"/>
                  </a:ext>
                </a:extLst>
              </a:tr>
              <a:tr h="380257">
                <a:tc gridSpan="3">
                  <a:txBody>
                    <a:bodyPr/>
                    <a:lstStyle/>
                    <a:p>
                      <a:pPr algn="ctr"/>
                      <a:r>
                        <a:rPr kumimoji="1" lang="ja-JP" altLang="en-US" b="1" dirty="0">
                          <a:solidFill>
                            <a:schemeClr val="bg1"/>
                          </a:solidFill>
                        </a:rPr>
                        <a:t>コスト構造</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b="1" dirty="0">
                          <a:solidFill>
                            <a:schemeClr val="bg1"/>
                          </a:solidFill>
                        </a:rPr>
                        <a:t>収益の流れ</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846028"/>
                  </a:ext>
                </a:extLst>
              </a:tr>
              <a:tr h="903606">
                <a:tc gridSpan="3">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90488" indent="-90488" algn="l" defTabSz="914400" rtl="0" eaLnBrk="1" latinLnBrk="0" hangingPunct="1">
                        <a:spcAft>
                          <a:spcPts val="0"/>
                        </a:spcAft>
                      </a:pPr>
                      <a:endParaRPr kumimoji="1" lang="ja-JP" altLang="en-US" sz="1200" b="1"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748639"/>
                  </a:ext>
                </a:extLst>
              </a:tr>
            </a:tbl>
          </a:graphicData>
        </a:graphic>
      </p:graphicFrame>
      <p:sp>
        <p:nvSpPr>
          <p:cNvPr id="4" name="正方形/長方形 3">
            <a:extLst>
              <a:ext uri="{FF2B5EF4-FFF2-40B4-BE49-F238E27FC236}">
                <a16:creationId xmlns:a16="http://schemas.microsoft.com/office/drawing/2014/main" id="{B5F13CEC-993D-724A-078A-8D04C4843433}"/>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OP04-①-1</a:t>
            </a:r>
          </a:p>
        </p:txBody>
      </p:sp>
    </p:spTree>
    <p:extLst>
      <p:ext uri="{BB962C8B-B14F-4D97-AF65-F5344CB8AC3E}">
        <p14:creationId xmlns:p14="http://schemas.microsoft.com/office/powerpoint/2010/main" val="174633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8B4A4-E9F1-61CF-05D5-79FEF2A0D9EA}"/>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A5EDBBA-0DA1-D246-B49A-9C8061754C07}"/>
              </a:ext>
            </a:extLst>
          </p:cNvPr>
          <p:cNvSpPr/>
          <p:nvPr/>
        </p:nvSpPr>
        <p:spPr>
          <a:xfrm>
            <a:off x="1065950" y="2456751"/>
            <a:ext cx="10056464" cy="3184231"/>
          </a:xfrm>
          <a:prstGeom prst="rect">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F4C2C5A-CAC2-23FB-E100-7431B1724133}"/>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キャンバスが検討できたら考えること</a:t>
            </a:r>
            <a:endParaRPr kumimoji="1" lang="ja-JP" altLang="en-US" dirty="0"/>
          </a:p>
        </p:txBody>
      </p:sp>
      <p:grpSp>
        <p:nvGrpSpPr>
          <p:cNvPr id="6" name="グループ化 5">
            <a:extLst>
              <a:ext uri="{FF2B5EF4-FFF2-40B4-BE49-F238E27FC236}">
                <a16:creationId xmlns:a16="http://schemas.microsoft.com/office/drawing/2014/main" id="{97B997B8-AAFB-A558-9658-C94E1137F8D6}"/>
              </a:ext>
            </a:extLst>
          </p:cNvPr>
          <p:cNvGrpSpPr/>
          <p:nvPr/>
        </p:nvGrpSpPr>
        <p:grpSpPr>
          <a:xfrm>
            <a:off x="834564" y="2065687"/>
            <a:ext cx="10519236" cy="3575295"/>
            <a:chOff x="802290" y="1918542"/>
            <a:chExt cx="10584000" cy="3575295"/>
          </a:xfrm>
        </p:grpSpPr>
        <p:grpSp>
          <p:nvGrpSpPr>
            <p:cNvPr id="8" name="グループ化 7">
              <a:extLst>
                <a:ext uri="{FF2B5EF4-FFF2-40B4-BE49-F238E27FC236}">
                  <a16:creationId xmlns:a16="http://schemas.microsoft.com/office/drawing/2014/main" id="{8CCACBCD-554F-3E05-B513-31B454ED4C23}"/>
                </a:ext>
              </a:extLst>
            </p:cNvPr>
            <p:cNvGrpSpPr/>
            <p:nvPr/>
          </p:nvGrpSpPr>
          <p:grpSpPr>
            <a:xfrm>
              <a:off x="802290" y="1918542"/>
              <a:ext cx="10584000" cy="1728000"/>
              <a:chOff x="802290" y="901465"/>
              <a:chExt cx="10584000" cy="1728000"/>
            </a:xfrm>
          </p:grpSpPr>
          <p:sp>
            <p:nvSpPr>
              <p:cNvPr id="9" name="正方形/長方形 8">
                <a:extLst>
                  <a:ext uri="{FF2B5EF4-FFF2-40B4-BE49-F238E27FC236}">
                    <a16:creationId xmlns:a16="http://schemas.microsoft.com/office/drawing/2014/main" id="{443E3FC1-214F-9DD5-A25E-03659C836D19}"/>
                  </a:ext>
                </a:extLst>
              </p:cNvPr>
              <p:cNvSpPr/>
              <p:nvPr/>
            </p:nvSpPr>
            <p:spPr>
              <a:xfrm>
                <a:off x="802290" y="901465"/>
                <a:ext cx="10584000" cy="172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b"/>
              <a:lstStyle/>
              <a:p>
                <a:pPr marL="85725" lvl="1"/>
                <a:r>
                  <a:rPr kumimoji="1" lang="ja-JP" altLang="en-US">
                    <a:solidFill>
                      <a:schemeClr val="tx1"/>
                    </a:solidFill>
                  </a:rPr>
                  <a:t>キャンバス</a:t>
                </a:r>
                <a:r>
                  <a:rPr kumimoji="1" lang="ja-JP" altLang="en-US" dirty="0">
                    <a:solidFill>
                      <a:schemeClr val="tx1"/>
                    </a:solidFill>
                  </a:rPr>
                  <a:t>はビジネスプランの改善に活用して</a:t>
                </a:r>
                <a:r>
                  <a:rPr kumimoji="1" lang="ja-JP" altLang="en-US">
                    <a:solidFill>
                      <a:schemeClr val="tx1"/>
                    </a:solidFill>
                  </a:rPr>
                  <a:t>いきます。必要な部分を追記したり、</a:t>
                </a:r>
                <a:endParaRPr kumimoji="1" lang="en-US" altLang="ja-JP" dirty="0">
                  <a:solidFill>
                    <a:schemeClr val="tx1"/>
                  </a:solidFill>
                </a:endParaRPr>
              </a:p>
              <a:p>
                <a:pPr marL="85725" lvl="1"/>
                <a:r>
                  <a:rPr kumimoji="1" lang="ja-JP" altLang="en-US">
                    <a:solidFill>
                      <a:schemeClr val="tx1"/>
                    </a:solidFill>
                  </a:rPr>
                  <a:t>書き直しをしてみましょう。</a:t>
                </a:r>
                <a:br>
                  <a:rPr kumimoji="1" lang="ja-JP" altLang="en-US" strike="sngStrike">
                    <a:solidFill>
                      <a:schemeClr val="tx1"/>
                    </a:solidFill>
                  </a:rPr>
                </a:br>
                <a:r>
                  <a:rPr kumimoji="1" lang="ja-JP" altLang="en-US">
                    <a:solidFill>
                      <a:schemeClr val="tx1"/>
                    </a:solidFill>
                  </a:rPr>
                  <a:t>また、今後、ビジネスプランを説明する、レビューをしてもらう、プレゼンテーション資料を作成する、</a:t>
                </a:r>
                <a:endParaRPr kumimoji="1" lang="en-US" altLang="ja-JP" dirty="0">
                  <a:solidFill>
                    <a:schemeClr val="tx1"/>
                  </a:solidFill>
                </a:endParaRPr>
              </a:p>
              <a:p>
                <a:pPr marL="85725" lvl="1"/>
                <a:r>
                  <a:rPr kumimoji="1" lang="ja-JP" altLang="en-US">
                    <a:solidFill>
                      <a:schemeClr val="tx1"/>
                    </a:solidFill>
                  </a:rPr>
                  <a:t>などを行う際に、このキャンバスをツールとして活用します。</a:t>
                </a:r>
                <a:endParaRPr kumimoji="1" lang="ja-JP" altLang="en-US" dirty="0">
                  <a:solidFill>
                    <a:schemeClr val="tx1"/>
                  </a:solidFill>
                </a:endParaRPr>
              </a:p>
            </p:txBody>
          </p:sp>
          <p:sp>
            <p:nvSpPr>
              <p:cNvPr id="10" name="タイトル 4">
                <a:extLst>
                  <a:ext uri="{FF2B5EF4-FFF2-40B4-BE49-F238E27FC236}">
                    <a16:creationId xmlns:a16="http://schemas.microsoft.com/office/drawing/2014/main" id="{90C96EE7-4907-11B9-D0D6-72B507C1F620}"/>
                  </a:ext>
                </a:extLst>
              </p:cNvPr>
              <p:cNvSpPr txBox="1">
                <a:spLocks/>
              </p:cNvSpPr>
              <p:nvPr/>
            </p:nvSpPr>
            <p:spPr>
              <a:xfrm>
                <a:off x="802290" y="901465"/>
                <a:ext cx="10584000" cy="424732"/>
              </a:xfrm>
              <a:prstGeom prst="rect">
                <a:avLst/>
              </a:prstGeom>
              <a:solidFill>
                <a:schemeClr val="tx1"/>
              </a:solidFill>
              <a:ln w="12700">
                <a:solidFill>
                  <a:schemeClr val="tx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2400" dirty="0">
                    <a:latin typeface="MS PGothic" panose="020B0600070205080204" pitchFamily="34" charset="-128"/>
                    <a:ea typeface="MS PGothic" panose="020B0600070205080204" pitchFamily="34" charset="-128"/>
                  </a:rPr>
                  <a:t>① 考えた価値をビジネスプランに活用する</a:t>
                </a:r>
              </a:p>
            </p:txBody>
          </p:sp>
        </p:grpSp>
        <p:grpSp>
          <p:nvGrpSpPr>
            <p:cNvPr id="11" name="グループ化 10">
              <a:extLst>
                <a:ext uri="{FF2B5EF4-FFF2-40B4-BE49-F238E27FC236}">
                  <a16:creationId xmlns:a16="http://schemas.microsoft.com/office/drawing/2014/main" id="{94FAB2D4-E41F-AB30-EF10-2B0AE88CACB2}"/>
                </a:ext>
              </a:extLst>
            </p:cNvPr>
            <p:cNvGrpSpPr/>
            <p:nvPr/>
          </p:nvGrpSpPr>
          <p:grpSpPr>
            <a:xfrm>
              <a:off x="802290" y="4017837"/>
              <a:ext cx="10584000" cy="1476000"/>
              <a:chOff x="802290" y="1758114"/>
              <a:chExt cx="10584000" cy="1476000"/>
            </a:xfrm>
          </p:grpSpPr>
          <p:sp>
            <p:nvSpPr>
              <p:cNvPr id="12" name="正方形/長方形 11">
                <a:extLst>
                  <a:ext uri="{FF2B5EF4-FFF2-40B4-BE49-F238E27FC236}">
                    <a16:creationId xmlns:a16="http://schemas.microsoft.com/office/drawing/2014/main" id="{6D80C273-0E58-D882-81A2-920B76AFECEC}"/>
                  </a:ext>
                </a:extLst>
              </p:cNvPr>
              <p:cNvSpPr/>
              <p:nvPr/>
            </p:nvSpPr>
            <p:spPr>
              <a:xfrm>
                <a:off x="802290" y="1758114"/>
                <a:ext cx="10584000" cy="1476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b"/>
              <a:lstStyle/>
              <a:p>
                <a:pPr marL="85725" lvl="1"/>
                <a:r>
                  <a:rPr kumimoji="1" lang="ja-JP" altLang="en-US" dirty="0">
                    <a:solidFill>
                      <a:schemeClr val="tx1"/>
                    </a:solidFill>
                  </a:rPr>
                  <a:t>ビジネスモデル・キャンバスは、一度作ったら完成ではなく、何度も作り直すことが可能です。</a:t>
                </a:r>
                <a:br>
                  <a:rPr kumimoji="1" lang="ja-JP" altLang="en-US" dirty="0">
                    <a:solidFill>
                      <a:schemeClr val="tx1"/>
                    </a:solidFill>
                  </a:rPr>
                </a:br>
                <a:r>
                  <a:rPr kumimoji="1" lang="ja-JP" altLang="en-US" dirty="0">
                    <a:solidFill>
                      <a:schemeClr val="tx1"/>
                    </a:solidFill>
                  </a:rPr>
                  <a:t>作成後に思いついたことや変更できること</a:t>
                </a:r>
                <a:r>
                  <a:rPr kumimoji="1" lang="ja-JP" altLang="en-US">
                    <a:solidFill>
                      <a:schemeClr val="tx1"/>
                    </a:solidFill>
                  </a:rPr>
                  <a:t>があれば、必要</a:t>
                </a:r>
                <a:r>
                  <a:rPr kumimoji="1" lang="ja-JP" altLang="en-US" dirty="0">
                    <a:solidFill>
                      <a:schemeClr val="tx1"/>
                    </a:solidFill>
                  </a:rPr>
                  <a:t>に応じて修正しましょう。</a:t>
                </a:r>
              </a:p>
              <a:p>
                <a:pPr marL="85725" lvl="1"/>
                <a:r>
                  <a:rPr kumimoji="1" lang="ja-JP" altLang="en-US" dirty="0">
                    <a:solidFill>
                      <a:schemeClr val="tx1"/>
                    </a:solidFill>
                  </a:rPr>
                  <a:t>少しずつ内容を改善していくことで顧客への価値が深まっていきます。</a:t>
                </a:r>
              </a:p>
            </p:txBody>
          </p:sp>
          <p:sp>
            <p:nvSpPr>
              <p:cNvPr id="13" name="タイトル 4">
                <a:extLst>
                  <a:ext uri="{FF2B5EF4-FFF2-40B4-BE49-F238E27FC236}">
                    <a16:creationId xmlns:a16="http://schemas.microsoft.com/office/drawing/2014/main" id="{2DFBEEC3-0D1D-95A6-DC90-F8AD1E1973E7}"/>
                  </a:ext>
                </a:extLst>
              </p:cNvPr>
              <p:cNvSpPr txBox="1">
                <a:spLocks/>
              </p:cNvSpPr>
              <p:nvPr/>
            </p:nvSpPr>
            <p:spPr>
              <a:xfrm>
                <a:off x="802290" y="1758115"/>
                <a:ext cx="10584000" cy="424732"/>
              </a:xfrm>
              <a:prstGeom prst="rect">
                <a:avLst/>
              </a:prstGeom>
              <a:solidFill>
                <a:schemeClr val="tx1"/>
              </a:solidFill>
              <a:ln w="12700">
                <a:solidFill>
                  <a:schemeClr val="tx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2400" dirty="0">
                    <a:latin typeface="MS PGothic" panose="020B0600070205080204" pitchFamily="34" charset="-128"/>
                    <a:ea typeface="MS PGothic" panose="020B0600070205080204" pitchFamily="34" charset="-128"/>
                  </a:rPr>
                  <a:t>② キャンバスは何度も見直して、書き直すことが可能</a:t>
                </a:r>
              </a:p>
            </p:txBody>
          </p:sp>
        </p:grpSp>
      </p:grpSp>
      <p:sp>
        <p:nvSpPr>
          <p:cNvPr id="4" name="テキスト ボックス 3">
            <a:extLst>
              <a:ext uri="{FF2B5EF4-FFF2-40B4-BE49-F238E27FC236}">
                <a16:creationId xmlns:a16="http://schemas.microsoft.com/office/drawing/2014/main" id="{D21EB973-8DDA-3C51-5359-8C23426E1FD7}"/>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ビジネスモデル・キャンバスを検討した後は、プラン</a:t>
            </a:r>
            <a:r>
              <a:rPr lang="ja-JP" altLang="en-US" sz="2800" b="1">
                <a:latin typeface="MS PGothic" panose="020B0600070205080204" pitchFamily="34" charset="-128"/>
                <a:ea typeface="MS PGothic" panose="020B0600070205080204" pitchFamily="34" charset="-128"/>
              </a:rPr>
              <a:t>に反映させる。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20499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964D-02D1-BDE6-8E0A-1BEF6F12E5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249374-6C24-BC2F-316E-4BCA46885A67}"/>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本日実施すること</a:t>
            </a:r>
            <a:endParaRPr kumimoji="1" lang="ja-JP" altLang="en-US" dirty="0"/>
          </a:p>
        </p:txBody>
      </p:sp>
      <p:grpSp>
        <p:nvGrpSpPr>
          <p:cNvPr id="9" name="グループ化 8">
            <a:extLst>
              <a:ext uri="{FF2B5EF4-FFF2-40B4-BE49-F238E27FC236}">
                <a16:creationId xmlns:a16="http://schemas.microsoft.com/office/drawing/2014/main" id="{60975B6A-A994-C562-357D-C6EB343F355D}"/>
              </a:ext>
            </a:extLst>
          </p:cNvPr>
          <p:cNvGrpSpPr/>
          <p:nvPr/>
        </p:nvGrpSpPr>
        <p:grpSpPr>
          <a:xfrm>
            <a:off x="947958" y="2241532"/>
            <a:ext cx="10279721" cy="1995346"/>
            <a:chOff x="1191308" y="1652955"/>
            <a:chExt cx="10279721" cy="1995346"/>
          </a:xfrm>
        </p:grpSpPr>
        <p:sp>
          <p:nvSpPr>
            <p:cNvPr id="10" name="正方形/長方形 9">
              <a:extLst>
                <a:ext uri="{FF2B5EF4-FFF2-40B4-BE49-F238E27FC236}">
                  <a16:creationId xmlns:a16="http://schemas.microsoft.com/office/drawing/2014/main" id="{A41E0CBE-20FF-A163-9C08-43AB92A1B164}"/>
                </a:ext>
              </a:extLst>
            </p:cNvPr>
            <p:cNvSpPr/>
            <p:nvPr/>
          </p:nvSpPr>
          <p:spPr>
            <a:xfrm>
              <a:off x="2168768" y="1652955"/>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ビジネスモデルについて理解する</a:t>
              </a:r>
            </a:p>
          </p:txBody>
        </p:sp>
        <p:sp>
          <p:nvSpPr>
            <p:cNvPr id="11" name="正方形/長方形 10">
              <a:extLst>
                <a:ext uri="{FF2B5EF4-FFF2-40B4-BE49-F238E27FC236}">
                  <a16:creationId xmlns:a16="http://schemas.microsoft.com/office/drawing/2014/main" id="{C274D11A-9C9F-0CEB-E674-0FBE2BB48DBD}"/>
                </a:ext>
              </a:extLst>
            </p:cNvPr>
            <p:cNvSpPr/>
            <p:nvPr/>
          </p:nvSpPr>
          <p:spPr>
            <a:xfrm>
              <a:off x="2168768" y="2956638"/>
              <a:ext cx="9302261" cy="691200"/>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ビジネスモデル・キャンバスを使ってビジネスモデルを作成する</a:t>
              </a:r>
            </a:p>
          </p:txBody>
        </p:sp>
        <p:sp>
          <p:nvSpPr>
            <p:cNvPr id="12" name="正方形/長方形 11">
              <a:extLst>
                <a:ext uri="{FF2B5EF4-FFF2-40B4-BE49-F238E27FC236}">
                  <a16:creationId xmlns:a16="http://schemas.microsoft.com/office/drawing/2014/main" id="{DD7E2F22-8A45-640D-03B5-F5B2201329D5}"/>
                </a:ext>
              </a:extLst>
            </p:cNvPr>
            <p:cNvSpPr/>
            <p:nvPr/>
          </p:nvSpPr>
          <p:spPr>
            <a:xfrm>
              <a:off x="1191308" y="1652955"/>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1</a:t>
              </a:r>
              <a:endParaRPr kumimoji="1" lang="ja-JP" altLang="en-US" sz="3600" b="1" dirty="0">
                <a:solidFill>
                  <a:srgbClr val="E94520"/>
                </a:solidFill>
                <a:latin typeface="+mn-ea"/>
              </a:endParaRPr>
            </a:p>
          </p:txBody>
        </p:sp>
        <p:sp>
          <p:nvSpPr>
            <p:cNvPr id="13" name="正方形/長方形 12">
              <a:extLst>
                <a:ext uri="{FF2B5EF4-FFF2-40B4-BE49-F238E27FC236}">
                  <a16:creationId xmlns:a16="http://schemas.microsoft.com/office/drawing/2014/main" id="{4AB8C333-6818-46FE-87EB-6A31FFD45CDD}"/>
                </a:ext>
              </a:extLst>
            </p:cNvPr>
            <p:cNvSpPr/>
            <p:nvPr/>
          </p:nvSpPr>
          <p:spPr>
            <a:xfrm>
              <a:off x="1191308" y="2956639"/>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2</a:t>
              </a:r>
              <a:endParaRPr kumimoji="1" lang="ja-JP" altLang="en-US" sz="3600" b="1" dirty="0">
                <a:solidFill>
                  <a:srgbClr val="E94520"/>
                </a:solidFill>
                <a:latin typeface="+mn-ea"/>
              </a:endParaRPr>
            </a:p>
          </p:txBody>
        </p:sp>
      </p:grpSp>
    </p:spTree>
    <p:extLst>
      <p:ext uri="{BB962C8B-B14F-4D97-AF65-F5344CB8AC3E}">
        <p14:creationId xmlns:p14="http://schemas.microsoft.com/office/powerpoint/2010/main" val="76126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8066C-9642-F48D-3A11-F5AF557AE853}"/>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79960C4-008D-9C07-3A98-64544E9EE175}"/>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0FCE06D5-B4E1-4844-2234-2204AF26E674}"/>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3" name="グラフィックス 12" descr="砂時計: 終了 単色塗りつぶし">
              <a:extLst>
                <a:ext uri="{FF2B5EF4-FFF2-40B4-BE49-F238E27FC236}">
                  <a16:creationId xmlns:a16="http://schemas.microsoft.com/office/drawing/2014/main" id="{94F5EF81-1945-9A31-4078-D7B47DBDB0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4" name="グループ化 3">
            <a:extLst>
              <a:ext uri="{FF2B5EF4-FFF2-40B4-BE49-F238E27FC236}">
                <a16:creationId xmlns:a16="http://schemas.microsoft.com/office/drawing/2014/main" id="{C4FD1746-5DA3-DAE9-9FB5-B1E990996BD0}"/>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D2555FDA-42B7-FA17-7D6D-A26EC0633F47}"/>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3" name="グラフィックス 2" descr="鉛筆 単色塗りつぶし">
              <a:extLst>
                <a:ext uri="{FF2B5EF4-FFF2-40B4-BE49-F238E27FC236}">
                  <a16:creationId xmlns:a16="http://schemas.microsoft.com/office/drawing/2014/main" id="{3C23D653-6726-4A2C-7C9A-8056B51D1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
        <p:nvSpPr>
          <p:cNvPr id="2" name="正方形/長方形 1">
            <a:extLst>
              <a:ext uri="{FF2B5EF4-FFF2-40B4-BE49-F238E27FC236}">
                <a16:creationId xmlns:a16="http://schemas.microsoft.com/office/drawing/2014/main" id="{C05260C4-47D7-B5C6-7F87-547A3451E889}"/>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ビジネスプランを改善する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378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56B91-B597-C270-4D18-E9D033E870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9F6AE4-0C0C-2ABD-0F8C-6ED38D549AAA}"/>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ビジネスプランを</a:t>
            </a:r>
            <a:r>
              <a:rPr lang="ja-JP" altLang="en-US" dirty="0">
                <a:latin typeface="MS PGothic" panose="020B0600070205080204" pitchFamily="34" charset="-128"/>
                <a:ea typeface="MS PGothic" panose="020B0600070205080204" pitchFamily="34" charset="-128"/>
              </a:rPr>
              <a:t>改善する</a:t>
            </a:r>
            <a:endParaRPr kumimoji="1" lang="ja-JP" altLang="en-US" dirty="0"/>
          </a:p>
        </p:txBody>
      </p:sp>
      <p:sp>
        <p:nvSpPr>
          <p:cNvPr id="5" name="テキスト ボックス 4">
            <a:extLst>
              <a:ext uri="{FF2B5EF4-FFF2-40B4-BE49-F238E27FC236}">
                <a16:creationId xmlns:a16="http://schemas.microsoft.com/office/drawing/2014/main" id="{12301FCE-2769-FA14-8094-725F30E9564F}"/>
              </a:ext>
            </a:extLst>
          </p:cNvPr>
          <p:cNvSpPr txBox="1"/>
          <p:nvPr/>
        </p:nvSpPr>
        <p:spPr>
          <a:xfrm>
            <a:off x="7307532" y="2002347"/>
            <a:ext cx="4140000"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ビジネスプランシートの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見直しや改善を行う。</a:t>
            </a: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5</a:t>
            </a:r>
            <a:r>
              <a:rPr kumimoji="1" lang="ja-JP" altLang="en-US" sz="28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分</a:t>
            </a: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程度）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修正した場合は、チームごとに</a:t>
            </a:r>
            <a:endPar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代表生徒</a:t>
            </a: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名のビジネスプラン</a:t>
            </a:r>
            <a:endPar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lang="en-US" altLang="ja-JP" sz="2000" dirty="0">
                <a:solidFill>
                  <a:prstClr val="black"/>
                </a:solidFill>
                <a:latin typeface="MS PGothic" panose="020B0600070205080204" pitchFamily="34" charset="-128"/>
                <a:ea typeface="MS PGothic" panose="020B0600070205080204" pitchFamily="34" charset="-128"/>
              </a:rPr>
              <a:t>   </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シートを提出します。</a:t>
            </a:r>
            <a:endParaRPr kumimoji="1" lang="ja-JP" altLang="en-US"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6" name="図 5">
            <a:extLst>
              <a:ext uri="{FF2B5EF4-FFF2-40B4-BE49-F238E27FC236}">
                <a16:creationId xmlns:a16="http://schemas.microsoft.com/office/drawing/2014/main" id="{280A1909-E538-1066-840E-2CE83FA71B4A}"/>
              </a:ext>
            </a:extLst>
          </p:cNvPr>
          <p:cNvPicPr>
            <a:picLocks noChangeAspect="1"/>
          </p:cNvPicPr>
          <p:nvPr/>
        </p:nvPicPr>
        <p:blipFill>
          <a:blip r:embed="rId2"/>
          <a:srcRect/>
          <a:stretch/>
        </p:blipFill>
        <p:spPr>
          <a:xfrm>
            <a:off x="855086" y="1440000"/>
            <a:ext cx="6113343" cy="4320000"/>
          </a:xfrm>
          <a:prstGeom prst="rect">
            <a:avLst/>
          </a:prstGeom>
          <a:ln>
            <a:solidFill>
              <a:schemeClr val="bg1">
                <a:lumMod val="75000"/>
              </a:schemeClr>
            </a:solidFill>
          </a:ln>
        </p:spPr>
      </p:pic>
    </p:spTree>
    <p:extLst>
      <p:ext uri="{BB962C8B-B14F-4D97-AF65-F5344CB8AC3E}">
        <p14:creationId xmlns:p14="http://schemas.microsoft.com/office/powerpoint/2010/main" val="1808476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489E-C7FF-B715-9ACC-65DD1B919CE9}"/>
            </a:ext>
          </a:extLst>
        </p:cNvPr>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49A9717C-D45A-1001-A6C2-54E8037180C6}"/>
              </a:ext>
            </a:extLst>
          </p:cNvPr>
          <p:cNvGrpSpPr/>
          <p:nvPr/>
        </p:nvGrpSpPr>
        <p:grpSpPr>
          <a:xfrm>
            <a:off x="3042888" y="1119672"/>
            <a:ext cx="2129353" cy="648000"/>
            <a:chOff x="3447535" y="814871"/>
            <a:chExt cx="2129353" cy="648000"/>
          </a:xfrm>
        </p:grpSpPr>
        <p:sp>
          <p:nvSpPr>
            <p:cNvPr id="16" name="四角形: 角を丸くする 15">
              <a:extLst>
                <a:ext uri="{FF2B5EF4-FFF2-40B4-BE49-F238E27FC236}">
                  <a16:creationId xmlns:a16="http://schemas.microsoft.com/office/drawing/2014/main" id="{D37B5EE7-DA0B-9DE9-74BE-912B83BF5E00}"/>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7" name="グラフィックス 16" descr="砂時計: 終了 単色塗りつぶし">
              <a:extLst>
                <a:ext uri="{FF2B5EF4-FFF2-40B4-BE49-F238E27FC236}">
                  <a16:creationId xmlns:a16="http://schemas.microsoft.com/office/drawing/2014/main" id="{3B5664A7-89F0-48D6-CF30-09B74E611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18" name="グループ化 17">
            <a:extLst>
              <a:ext uri="{FF2B5EF4-FFF2-40B4-BE49-F238E27FC236}">
                <a16:creationId xmlns:a16="http://schemas.microsoft.com/office/drawing/2014/main" id="{8ECDDC3D-599B-23FD-BBC1-88DA071CF327}"/>
              </a:ext>
            </a:extLst>
          </p:cNvPr>
          <p:cNvGrpSpPr/>
          <p:nvPr/>
        </p:nvGrpSpPr>
        <p:grpSpPr>
          <a:xfrm>
            <a:off x="609602" y="1119672"/>
            <a:ext cx="2304000" cy="648000"/>
            <a:chOff x="609602" y="1119672"/>
            <a:chExt cx="2304000" cy="648000"/>
          </a:xfrm>
        </p:grpSpPr>
        <p:sp>
          <p:nvSpPr>
            <p:cNvPr id="19" name="四角形: 角を丸くする 18">
              <a:extLst>
                <a:ext uri="{FF2B5EF4-FFF2-40B4-BE49-F238E27FC236}">
                  <a16:creationId xmlns:a16="http://schemas.microsoft.com/office/drawing/2014/main" id="{E63DE3B7-B0AC-2262-7BD4-6E94C8A29058}"/>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まとめ</a:t>
              </a:r>
              <a:endParaRPr lang="en-US" altLang="ja-JP" sz="2400" b="1" dirty="0">
                <a:solidFill>
                  <a:schemeClr val="bg1"/>
                </a:solidFill>
                <a:latin typeface="MS PGothic" panose="020B0600070205080204" pitchFamily="34" charset="-128"/>
                <a:ea typeface="MS PGothic" panose="020B0600070205080204" pitchFamily="34" charset="-128"/>
              </a:endParaRPr>
            </a:p>
          </p:txBody>
        </p:sp>
        <p:pic>
          <p:nvPicPr>
            <p:cNvPr id="20" name="図 19">
              <a:extLst>
                <a:ext uri="{FF2B5EF4-FFF2-40B4-BE49-F238E27FC236}">
                  <a16:creationId xmlns:a16="http://schemas.microsoft.com/office/drawing/2014/main" id="{EBDDE12D-E2BC-70B4-E70B-3CFA9E62E05A}"/>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
        <p:nvSpPr>
          <p:cNvPr id="22" name="正方形/長方形 21">
            <a:extLst>
              <a:ext uri="{FF2B5EF4-FFF2-40B4-BE49-F238E27FC236}">
                <a16:creationId xmlns:a16="http://schemas.microsoft.com/office/drawing/2014/main" id="{9C8C0D8B-A3A1-9F4C-2659-AA8D2CB989C4}"/>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授業のまとめ</a:t>
            </a:r>
          </a:p>
        </p:txBody>
      </p:sp>
    </p:spTree>
    <p:extLst>
      <p:ext uri="{BB962C8B-B14F-4D97-AF65-F5344CB8AC3E}">
        <p14:creationId xmlns:p14="http://schemas.microsoft.com/office/powerpoint/2010/main" val="261030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B2A1-4CA1-5DB2-7151-88ADC06FC4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F451D68-3C0C-B99D-948A-08A24AD0C41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授業のまとめ</a:t>
            </a:r>
            <a:endParaRPr kumimoji="1" lang="ja-JP" altLang="en-US" sz="2400" dirty="0"/>
          </a:p>
        </p:txBody>
      </p:sp>
      <p:graphicFrame>
        <p:nvGraphicFramePr>
          <p:cNvPr id="5" name="表 4">
            <a:extLst>
              <a:ext uri="{FF2B5EF4-FFF2-40B4-BE49-F238E27FC236}">
                <a16:creationId xmlns:a16="http://schemas.microsoft.com/office/drawing/2014/main" id="{FAA0D634-DBC9-A4C0-EAFB-38AE9967FBBB}"/>
              </a:ext>
            </a:extLst>
          </p:cNvPr>
          <p:cNvGraphicFramePr>
            <a:graphicFrameLocks noGrp="1"/>
          </p:cNvGraphicFramePr>
          <p:nvPr>
            <p:extLst>
              <p:ext uri="{D42A27DB-BD31-4B8C-83A1-F6EECF244321}">
                <p14:modId xmlns:p14="http://schemas.microsoft.com/office/powerpoint/2010/main" val="1749386415"/>
              </p:ext>
            </p:extLst>
          </p:nvPr>
        </p:nvGraphicFramePr>
        <p:xfrm>
          <a:off x="839788" y="1383321"/>
          <a:ext cx="10512424" cy="4189140"/>
        </p:xfrm>
        <a:graphic>
          <a:graphicData uri="http://schemas.openxmlformats.org/drawingml/2006/table">
            <a:tbl>
              <a:tblPr firstRow="1" bandRow="1">
                <a:tableStyleId>{5940675A-B579-460E-94D1-54222C63F5DA}</a:tableStyleId>
              </a:tblPr>
              <a:tblGrid>
                <a:gridCol w="646355">
                  <a:extLst>
                    <a:ext uri="{9D8B030D-6E8A-4147-A177-3AD203B41FA5}">
                      <a16:colId xmlns:a16="http://schemas.microsoft.com/office/drawing/2014/main" val="2199603475"/>
                    </a:ext>
                  </a:extLst>
                </a:gridCol>
                <a:gridCol w="9866069">
                  <a:extLst>
                    <a:ext uri="{9D8B030D-6E8A-4147-A177-3AD203B41FA5}">
                      <a16:colId xmlns:a16="http://schemas.microsoft.com/office/drawing/2014/main" val="3329428891"/>
                    </a:ext>
                  </a:extLst>
                </a:gridCol>
              </a:tblGrid>
              <a:tr h="1256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ビジネスモデルとは、ビジネスで収益を生み出すために必要となる要素の仕組みのこと。</a:t>
                      </a:r>
                      <a:endPar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675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ビジネスモデル・キャンバスを活用すると、現在考えているビジネスはどのようなものかを具体化できます。検討が足りない部分やバランスが悪い部分が見えること</a:t>
                      </a:r>
                      <a:r>
                        <a:rPr kumimoji="0" lang="ja-JP" altLang="en-US" sz="2400" b="1" kern="0">
                          <a:solidFill>
                            <a:prstClr val="black"/>
                          </a:solidFill>
                          <a:latin typeface="MS PGothic" panose="020B0600070205080204" pitchFamily="34" charset="-128"/>
                          <a:ea typeface="MS PGothic" panose="020B0600070205080204" pitchFamily="34" charset="-128"/>
                        </a:rPr>
                        <a:t>がある。</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1256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ビジネスモデル・キャンバスを検討することで、ビジネスの理解を深めるとともに、自分たちのビジネスを説明するコミュニケーションツール</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になる。</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1649077"/>
                  </a:ext>
                </a:extLst>
              </a:tr>
            </a:tbl>
          </a:graphicData>
        </a:graphic>
      </p:graphicFrame>
    </p:spTree>
    <p:extLst>
      <p:ext uri="{BB962C8B-B14F-4D97-AF65-F5344CB8AC3E}">
        <p14:creationId xmlns:p14="http://schemas.microsoft.com/office/powerpoint/2010/main" val="181371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80C32-5C37-97BA-351D-91F1A51DB533}"/>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2CD1AC-AB1A-66FF-192B-9858B6E38D2E}"/>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C8772D4B-3C4D-2669-488C-088D3A706F3C}"/>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4</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830358AE-2D55-7366-EE02-B99FDF82B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B511B26D-9C74-43A6-A4CF-25AE6113FD01}"/>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ビジネスモデルについて理解する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F1959649-966E-1891-0FA5-881B5B1B3B71}"/>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BC17AF85-9B1F-EEE6-97C2-69304C1B24F7}"/>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9" name="図 8">
              <a:extLst>
                <a:ext uri="{FF2B5EF4-FFF2-40B4-BE49-F238E27FC236}">
                  <a16:creationId xmlns:a16="http://schemas.microsoft.com/office/drawing/2014/main" id="{91C003CA-45CC-CE00-A752-46767D2369A8}"/>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44019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DDD7B-45FB-0E9B-F707-F3A31F9E65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5E5C5C-2FA7-7C0F-1309-7B194F30F728}"/>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ビジネスモデルとはなに？</a:t>
            </a:r>
            <a:endParaRPr kumimoji="1" lang="ja-JP" altLang="en-US" dirty="0"/>
          </a:p>
        </p:txBody>
      </p:sp>
      <p:sp>
        <p:nvSpPr>
          <p:cNvPr id="7" name="テキスト ボックス 6">
            <a:extLst>
              <a:ext uri="{FF2B5EF4-FFF2-40B4-BE49-F238E27FC236}">
                <a16:creationId xmlns:a16="http://schemas.microsoft.com/office/drawing/2014/main" id="{21DE9D24-301E-8EA4-4362-3A764BA51EB6}"/>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ビジネスモデルとは、ビジネスに必要な要素を組み合わせたものです。</a:t>
            </a:r>
          </a:p>
        </p:txBody>
      </p:sp>
      <p:sp>
        <p:nvSpPr>
          <p:cNvPr id="5" name="正方形/長方形 4">
            <a:extLst>
              <a:ext uri="{FF2B5EF4-FFF2-40B4-BE49-F238E27FC236}">
                <a16:creationId xmlns:a16="http://schemas.microsoft.com/office/drawing/2014/main" id="{D30A36AD-EAD2-6FBC-4B45-C38474B658A2}"/>
              </a:ext>
            </a:extLst>
          </p:cNvPr>
          <p:cNvSpPr/>
          <p:nvPr/>
        </p:nvSpPr>
        <p:spPr>
          <a:xfrm>
            <a:off x="5792023" y="1947133"/>
            <a:ext cx="5561777" cy="4033253"/>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2000" dirty="0">
                <a:solidFill>
                  <a:schemeClr val="tx1"/>
                </a:solidFill>
              </a:rPr>
              <a:t>現在考えているビジネスが、仕組みとしてどのような要素で組み立てられているのかを具体化します。</a:t>
            </a:r>
            <a:endParaRPr lang="en-US" altLang="ja-JP" sz="2000" dirty="0">
              <a:solidFill>
                <a:schemeClr val="tx1"/>
              </a:solidFill>
            </a:endParaRPr>
          </a:p>
          <a:p>
            <a:endParaRPr kumimoji="1" lang="en-US" altLang="ja-JP" dirty="0">
              <a:solidFill>
                <a:schemeClr val="tx1"/>
              </a:solidFill>
            </a:endParaRPr>
          </a:p>
          <a:p>
            <a:r>
              <a:rPr kumimoji="1" lang="ja-JP" altLang="en-US" sz="2000" dirty="0">
                <a:solidFill>
                  <a:schemeClr val="tx1"/>
                </a:solidFill>
              </a:rPr>
              <a:t>事業（ビジネス）がどうやって収益を生み出すのか、仕組みがわかると、ビジネスプランがより魅力的になります。</a:t>
            </a:r>
            <a:endParaRPr kumimoji="1" lang="en-US" altLang="ja-JP" sz="2000" dirty="0">
              <a:solidFill>
                <a:schemeClr val="tx1"/>
              </a:solidFill>
            </a:endParaRPr>
          </a:p>
          <a:p>
            <a:endParaRPr lang="en-US" altLang="ja-JP" dirty="0">
              <a:solidFill>
                <a:schemeClr val="tx1"/>
              </a:solidFill>
            </a:endParaRPr>
          </a:p>
          <a:p>
            <a:r>
              <a:rPr kumimoji="1" lang="ja-JP" altLang="en-US" sz="2000" dirty="0">
                <a:solidFill>
                  <a:schemeClr val="tx1"/>
                </a:solidFill>
              </a:rPr>
              <a:t>ビジネスモデルの作成には、基本となる要素が</a:t>
            </a:r>
            <a:endParaRPr kumimoji="1" lang="en-US" altLang="ja-JP" sz="2000" dirty="0">
              <a:solidFill>
                <a:schemeClr val="tx1"/>
              </a:solidFill>
            </a:endParaRPr>
          </a:p>
          <a:p>
            <a:r>
              <a:rPr kumimoji="1" lang="ja-JP" altLang="en-US" sz="2000" dirty="0">
                <a:solidFill>
                  <a:schemeClr val="tx1"/>
                </a:solidFill>
              </a:rPr>
              <a:t>必要でどのように組み合わせるのかを考えます。</a:t>
            </a:r>
          </a:p>
        </p:txBody>
      </p:sp>
      <p:sp>
        <p:nvSpPr>
          <p:cNvPr id="9" name="タイトル 4">
            <a:extLst>
              <a:ext uri="{FF2B5EF4-FFF2-40B4-BE49-F238E27FC236}">
                <a16:creationId xmlns:a16="http://schemas.microsoft.com/office/drawing/2014/main" id="{FBE6344C-23E3-75F5-A66A-E7CD4AC796C9}"/>
              </a:ext>
            </a:extLst>
          </p:cNvPr>
          <p:cNvSpPr txBox="1">
            <a:spLocks/>
          </p:cNvSpPr>
          <p:nvPr/>
        </p:nvSpPr>
        <p:spPr>
          <a:xfrm>
            <a:off x="1529283" y="2029086"/>
            <a:ext cx="3312745" cy="563231"/>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en-US" altLang="ja-JP" sz="1800" dirty="0">
                <a:solidFill>
                  <a:schemeClr val="tx1"/>
                </a:solidFill>
                <a:latin typeface="MS PGothic" panose="020B0600070205080204" pitchFamily="34" charset="-128"/>
                <a:ea typeface="MS PGothic" panose="020B0600070205080204" pitchFamily="34" charset="-128"/>
              </a:rPr>
              <a:t>【</a:t>
            </a:r>
            <a:r>
              <a:rPr lang="ja-JP" altLang="en-US" sz="1800" dirty="0">
                <a:solidFill>
                  <a:schemeClr val="tx1"/>
                </a:solidFill>
                <a:latin typeface="MS PGothic" panose="020B0600070205080204" pitchFamily="34" charset="-128"/>
                <a:ea typeface="MS PGothic" panose="020B0600070205080204" pitchFamily="34" charset="-128"/>
              </a:rPr>
              <a:t>ビジネスモデルの俯瞰図</a:t>
            </a:r>
            <a:r>
              <a:rPr lang="en-US" altLang="ja-JP" sz="1800" dirty="0">
                <a:solidFill>
                  <a:schemeClr val="tx1"/>
                </a:solidFill>
                <a:latin typeface="MS PGothic" panose="020B0600070205080204" pitchFamily="34" charset="-128"/>
                <a:ea typeface="MS PGothic" panose="020B0600070205080204" pitchFamily="34" charset="-128"/>
              </a:rPr>
              <a:t>】</a:t>
            </a:r>
          </a:p>
          <a:p>
            <a:r>
              <a:rPr lang="ja-JP" altLang="en-US" sz="1600" dirty="0">
                <a:solidFill>
                  <a:schemeClr val="tx1"/>
                </a:solidFill>
                <a:latin typeface="MS PGothic" panose="020B0600070205080204" pitchFamily="34" charset="-128"/>
                <a:ea typeface="MS PGothic" panose="020B0600070205080204" pitchFamily="34" charset="-128"/>
              </a:rPr>
              <a:t>スマートスタディルーム</a:t>
            </a:r>
            <a:endParaRPr lang="en-US" altLang="ja-JP" sz="1600" dirty="0">
              <a:solidFill>
                <a:schemeClr val="tx1"/>
              </a:solidFill>
              <a:latin typeface="MS PGothic" panose="020B0600070205080204" pitchFamily="34" charset="-128"/>
              <a:ea typeface="MS PGothic" panose="020B0600070205080204" pitchFamily="34" charset="-128"/>
            </a:endParaRPr>
          </a:p>
        </p:txBody>
      </p:sp>
      <p:grpSp>
        <p:nvGrpSpPr>
          <p:cNvPr id="11" name="グループ化 10">
            <a:extLst>
              <a:ext uri="{FF2B5EF4-FFF2-40B4-BE49-F238E27FC236}">
                <a16:creationId xmlns:a16="http://schemas.microsoft.com/office/drawing/2014/main" id="{68C84E88-F574-A770-33D5-5795D5188744}"/>
              </a:ext>
            </a:extLst>
          </p:cNvPr>
          <p:cNvGrpSpPr/>
          <p:nvPr/>
        </p:nvGrpSpPr>
        <p:grpSpPr>
          <a:xfrm>
            <a:off x="1282155" y="2663511"/>
            <a:ext cx="3807000" cy="3227082"/>
            <a:chOff x="1553766" y="2674269"/>
            <a:chExt cx="3807000" cy="3227082"/>
          </a:xfrm>
        </p:grpSpPr>
        <p:sp>
          <p:nvSpPr>
            <p:cNvPr id="15" name="テキスト ボックス 14">
              <a:extLst>
                <a:ext uri="{FF2B5EF4-FFF2-40B4-BE49-F238E27FC236}">
                  <a16:creationId xmlns:a16="http://schemas.microsoft.com/office/drawing/2014/main" id="{F05DFBF3-88F1-EEC2-D792-CEDA732BE81B}"/>
                </a:ext>
              </a:extLst>
            </p:cNvPr>
            <p:cNvSpPr txBox="1"/>
            <p:nvPr/>
          </p:nvSpPr>
          <p:spPr>
            <a:xfrm>
              <a:off x="2336699" y="3888540"/>
              <a:ext cx="1031051" cy="261610"/>
            </a:xfrm>
            <a:prstGeom prst="rect">
              <a:avLst/>
            </a:prstGeom>
            <a:noFill/>
          </p:spPr>
          <p:txBody>
            <a:bodyPr wrap="none" rtlCol="0">
              <a:spAutoFit/>
            </a:bodyPr>
            <a:lstStyle/>
            <a:p>
              <a:r>
                <a:rPr kumimoji="1" lang="ja-JP" altLang="en-US" sz="1100" b="1" dirty="0">
                  <a:solidFill>
                    <a:srgbClr val="E94520"/>
                  </a:solidFill>
                  <a:latin typeface="MS PGothic" panose="020B0600070205080204" pitchFamily="34" charset="-128"/>
                  <a:ea typeface="MS PGothic" panose="020B0600070205080204" pitchFamily="34" charset="-128"/>
                </a:rPr>
                <a:t>自習室の貸出</a:t>
              </a:r>
              <a:endParaRPr kumimoji="1" lang="en-US" altLang="ja-JP" sz="1100" b="1" dirty="0">
                <a:solidFill>
                  <a:srgbClr val="E94520"/>
                </a:solidFill>
                <a:latin typeface="MS PGothic" panose="020B0600070205080204" pitchFamily="34" charset="-128"/>
                <a:ea typeface="MS PGothic" panose="020B0600070205080204" pitchFamily="34" charset="-128"/>
              </a:endParaRPr>
            </a:p>
          </p:txBody>
        </p:sp>
        <p:sp>
          <p:nvSpPr>
            <p:cNvPr id="16" name="テキスト ボックス 15">
              <a:extLst>
                <a:ext uri="{FF2B5EF4-FFF2-40B4-BE49-F238E27FC236}">
                  <a16:creationId xmlns:a16="http://schemas.microsoft.com/office/drawing/2014/main" id="{C57FEE89-0F48-2A19-3A71-4E7B025AC780}"/>
                </a:ext>
              </a:extLst>
            </p:cNvPr>
            <p:cNvSpPr txBox="1"/>
            <p:nvPr/>
          </p:nvSpPr>
          <p:spPr>
            <a:xfrm>
              <a:off x="3486270" y="3888540"/>
              <a:ext cx="607859" cy="261610"/>
            </a:xfrm>
            <a:prstGeom prst="rect">
              <a:avLst/>
            </a:prstGeom>
            <a:noFill/>
          </p:spPr>
          <p:txBody>
            <a:bodyPr wrap="none" rtlCol="0">
              <a:spAutoFit/>
            </a:bodyPr>
            <a:lstStyle/>
            <a:p>
              <a:r>
                <a:rPr kumimoji="1" lang="ja-JP" altLang="en-US" sz="1100" b="1" dirty="0">
                  <a:solidFill>
                    <a:srgbClr val="E94520"/>
                  </a:solidFill>
                  <a:latin typeface="MS PGothic" panose="020B0600070205080204" pitchFamily="34" charset="-128"/>
                  <a:ea typeface="MS PGothic" panose="020B0600070205080204" pitchFamily="34" charset="-128"/>
                </a:rPr>
                <a:t>利用料</a:t>
              </a:r>
              <a:endParaRPr kumimoji="1" lang="en-US" altLang="ja-JP" sz="1100" b="1" dirty="0">
                <a:solidFill>
                  <a:srgbClr val="E94520"/>
                </a:solidFill>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10257241-F72F-1016-9CFA-07805CD31261}"/>
                </a:ext>
              </a:extLst>
            </p:cNvPr>
            <p:cNvSpPr txBox="1"/>
            <p:nvPr/>
          </p:nvSpPr>
          <p:spPr>
            <a:xfrm>
              <a:off x="3455282" y="4661981"/>
              <a:ext cx="1242648" cy="261610"/>
            </a:xfrm>
            <a:prstGeom prst="rect">
              <a:avLst/>
            </a:prstGeom>
            <a:noFill/>
          </p:spPr>
          <p:txBody>
            <a:bodyPr wrap="none" rtlCol="0">
              <a:spAutoFit/>
            </a:bodyPr>
            <a:lstStyle/>
            <a:p>
              <a:r>
                <a:rPr kumimoji="1" lang="ja-JP" altLang="en-US" sz="1100" b="1">
                  <a:solidFill>
                    <a:srgbClr val="E94520"/>
                  </a:solidFill>
                  <a:latin typeface="MS PGothic" panose="020B0600070205080204" pitchFamily="34" charset="-128"/>
                  <a:ea typeface="MS PGothic" panose="020B0600070205080204" pitchFamily="34" charset="-128"/>
                </a:rPr>
                <a:t>提携</a:t>
              </a:r>
              <a:r>
                <a:rPr kumimoji="1" lang="en-US" altLang="ja-JP" sz="1100" b="1" dirty="0">
                  <a:solidFill>
                    <a:srgbClr val="E94520"/>
                  </a:solidFill>
                  <a:latin typeface="MS PGothic" panose="020B0600070205080204" pitchFamily="34" charset="-128"/>
                  <a:ea typeface="MS PGothic" panose="020B0600070205080204" pitchFamily="34" charset="-128"/>
                </a:rPr>
                <a:t>/</a:t>
              </a:r>
              <a:r>
                <a:rPr lang="ja-JP" altLang="en-US" sz="1100" b="1">
                  <a:solidFill>
                    <a:srgbClr val="E94520"/>
                  </a:solidFill>
                  <a:latin typeface="MS PGothic" panose="020B0600070205080204" pitchFamily="34" charset="-128"/>
                  <a:ea typeface="MS PGothic" panose="020B0600070205080204" pitchFamily="34" charset="-128"/>
                </a:rPr>
                <a:t>受発注取引</a:t>
              </a:r>
              <a:endParaRPr kumimoji="1" lang="en-US" altLang="ja-JP" sz="1100" b="1" dirty="0">
                <a:solidFill>
                  <a:srgbClr val="E94520"/>
                </a:solidFill>
                <a:latin typeface="MS PGothic" panose="020B0600070205080204" pitchFamily="34" charset="-128"/>
                <a:ea typeface="MS PGothic" panose="020B0600070205080204" pitchFamily="34" charset="-128"/>
              </a:endParaRPr>
            </a:p>
          </p:txBody>
        </p:sp>
        <p:sp>
          <p:nvSpPr>
            <p:cNvPr id="22" name="テキスト ボックス 21">
              <a:extLst>
                <a:ext uri="{FF2B5EF4-FFF2-40B4-BE49-F238E27FC236}">
                  <a16:creationId xmlns:a16="http://schemas.microsoft.com/office/drawing/2014/main" id="{98F2C9B1-C442-6AD1-F615-DD1F6B96C253}"/>
                </a:ext>
              </a:extLst>
            </p:cNvPr>
            <p:cNvSpPr txBox="1"/>
            <p:nvPr/>
          </p:nvSpPr>
          <p:spPr>
            <a:xfrm>
              <a:off x="5006823" y="3119117"/>
              <a:ext cx="353943" cy="1753009"/>
            </a:xfrm>
            <a:prstGeom prst="rect">
              <a:avLst/>
            </a:prstGeom>
            <a:noFill/>
          </p:spPr>
          <p:txBody>
            <a:bodyPr vert="eaVert" wrap="square" rtlCol="0">
              <a:spAutoFit/>
            </a:bodyPr>
            <a:lstStyle/>
            <a:p>
              <a:r>
                <a:rPr kumimoji="1" lang="ja-JP" altLang="en-US" sz="1100" b="1" dirty="0">
                  <a:solidFill>
                    <a:srgbClr val="E94520"/>
                  </a:solidFill>
                  <a:latin typeface="MS PGothic" panose="020B0600070205080204" pitchFamily="34" charset="-128"/>
                  <a:ea typeface="MS PGothic" panose="020B0600070205080204" pitchFamily="34" charset="-128"/>
                </a:rPr>
                <a:t>広告・マーケティング</a:t>
              </a:r>
              <a:endParaRPr kumimoji="1" lang="ja-JP" altLang="en-US" sz="1100" b="1" strike="sngStrike" dirty="0">
                <a:solidFill>
                  <a:srgbClr val="156082"/>
                </a:solidFill>
                <a:highlight>
                  <a:srgbClr val="FFFF00"/>
                </a:highlight>
                <a:latin typeface="MS PGothic" panose="020B0600070205080204" pitchFamily="34" charset="-128"/>
                <a:ea typeface="MS PGothic" panose="020B0600070205080204" pitchFamily="34" charset="-128"/>
              </a:endParaRPr>
            </a:p>
          </p:txBody>
        </p:sp>
        <p:sp>
          <p:nvSpPr>
            <p:cNvPr id="28" name="テキスト ボックス 27">
              <a:extLst>
                <a:ext uri="{FF2B5EF4-FFF2-40B4-BE49-F238E27FC236}">
                  <a16:creationId xmlns:a16="http://schemas.microsoft.com/office/drawing/2014/main" id="{8A5F2CE4-C551-0F0D-41A7-3AC9C0D5A9F9}"/>
                </a:ext>
              </a:extLst>
            </p:cNvPr>
            <p:cNvSpPr txBox="1"/>
            <p:nvPr/>
          </p:nvSpPr>
          <p:spPr>
            <a:xfrm flipH="1">
              <a:off x="1553766" y="3119117"/>
              <a:ext cx="353943" cy="1558399"/>
            </a:xfrm>
            <a:prstGeom prst="rect">
              <a:avLst/>
            </a:prstGeom>
            <a:noFill/>
          </p:spPr>
          <p:txBody>
            <a:bodyPr vert="eaVert" wrap="square" rtlCol="0">
              <a:spAutoFit/>
            </a:bodyPr>
            <a:lstStyle/>
            <a:p>
              <a:r>
                <a:rPr lang="ja-JP" altLang="en-US" sz="1100" b="1" dirty="0">
                  <a:solidFill>
                    <a:srgbClr val="E94520"/>
                  </a:solidFill>
                  <a:latin typeface="MS PGothic" panose="020B0600070205080204" pitchFamily="34" charset="-128"/>
                  <a:ea typeface="MS PGothic" panose="020B0600070205080204" pitchFamily="34" charset="-128"/>
                </a:rPr>
                <a:t>口コミ紹介</a:t>
              </a:r>
              <a:endParaRPr lang="en-US" altLang="ja-JP" sz="1100" b="1" dirty="0">
                <a:solidFill>
                  <a:srgbClr val="E94520"/>
                </a:solidFill>
                <a:latin typeface="MS PGothic" panose="020B0600070205080204" pitchFamily="34" charset="-128"/>
                <a:ea typeface="MS PGothic" panose="020B0600070205080204" pitchFamily="34" charset="-128"/>
              </a:endParaRPr>
            </a:p>
          </p:txBody>
        </p:sp>
        <p:pic>
          <p:nvPicPr>
            <p:cNvPr id="31" name="図 30">
              <a:extLst>
                <a:ext uri="{FF2B5EF4-FFF2-40B4-BE49-F238E27FC236}">
                  <a16:creationId xmlns:a16="http://schemas.microsoft.com/office/drawing/2014/main" id="{A56451C7-1437-B5CB-70D6-E9C9C3EC0D99}"/>
                </a:ext>
              </a:extLst>
            </p:cNvPr>
            <p:cNvPicPr/>
            <p:nvPr/>
          </p:nvPicPr>
          <p:blipFill>
            <a:blip r:embed="rId2"/>
            <a:srcRect r="15915" b="64431"/>
            <a:stretch/>
          </p:blipFill>
          <p:spPr>
            <a:xfrm>
              <a:off x="3009901" y="2674269"/>
              <a:ext cx="846491" cy="958166"/>
            </a:xfrm>
            <a:prstGeom prst="rect">
              <a:avLst/>
            </a:prstGeom>
          </p:spPr>
        </p:pic>
        <p:sp>
          <p:nvSpPr>
            <p:cNvPr id="34" name="テキスト ボックス 33">
              <a:extLst>
                <a:ext uri="{FF2B5EF4-FFF2-40B4-BE49-F238E27FC236}">
                  <a16:creationId xmlns:a16="http://schemas.microsoft.com/office/drawing/2014/main" id="{35AD4585-F634-DDB4-AC61-880B3CC02A6A}"/>
                </a:ext>
              </a:extLst>
            </p:cNvPr>
            <p:cNvSpPr txBox="1"/>
            <p:nvPr/>
          </p:nvSpPr>
          <p:spPr>
            <a:xfrm>
              <a:off x="2802204" y="3474820"/>
              <a:ext cx="1261884" cy="307777"/>
            </a:xfrm>
            <a:prstGeom prst="rect">
              <a:avLst/>
            </a:prstGeom>
            <a:solidFill>
              <a:schemeClr val="bg1"/>
            </a:solidFill>
            <a:ln w="6350">
              <a:solidFill>
                <a:schemeClr val="tx1"/>
              </a:solidFill>
            </a:ln>
          </p:spPr>
          <p:txBody>
            <a:bodyPr wrap="none" rtlCol="0">
              <a:spAutoFit/>
            </a:bodyPr>
            <a:lstStyle/>
            <a:p>
              <a:pPr algn="ctr"/>
              <a:r>
                <a:rPr kumimoji="1" lang="ja-JP" altLang="en-US" sz="1400" b="1" dirty="0">
                  <a:latin typeface="MS PGothic" panose="020B0600070205080204" pitchFamily="34" charset="-128"/>
                  <a:ea typeface="MS PGothic" panose="020B0600070205080204" pitchFamily="34" charset="-128"/>
                </a:rPr>
                <a:t>顧客</a:t>
              </a:r>
              <a:r>
                <a:rPr lang="ja-JP" altLang="en-US" sz="1400" b="1" dirty="0">
                  <a:latin typeface="MS PGothic" panose="020B0600070205080204" pitchFamily="34" charset="-128"/>
                  <a:ea typeface="MS PGothic" panose="020B0600070205080204" pitchFamily="34" charset="-128"/>
                </a:rPr>
                <a:t>（高校生）</a:t>
              </a:r>
              <a:endParaRPr kumimoji="1" lang="en-US" altLang="ja-JP" sz="1400" b="1" dirty="0">
                <a:latin typeface="MS PGothic" panose="020B0600070205080204" pitchFamily="34" charset="-128"/>
                <a:ea typeface="MS PGothic" panose="020B0600070205080204" pitchFamily="34" charset="-128"/>
              </a:endParaRPr>
            </a:p>
          </p:txBody>
        </p:sp>
        <p:sp>
          <p:nvSpPr>
            <p:cNvPr id="38" name="タイトル 4">
              <a:extLst>
                <a:ext uri="{FF2B5EF4-FFF2-40B4-BE49-F238E27FC236}">
                  <a16:creationId xmlns:a16="http://schemas.microsoft.com/office/drawing/2014/main" id="{85F8DCEC-C03C-5588-7ADC-FC15E6CE5CE3}"/>
                </a:ext>
              </a:extLst>
            </p:cNvPr>
            <p:cNvSpPr txBox="1">
              <a:spLocks/>
            </p:cNvSpPr>
            <p:nvPr/>
          </p:nvSpPr>
          <p:spPr>
            <a:xfrm>
              <a:off x="2347559" y="4271003"/>
              <a:ext cx="2326668" cy="313932"/>
            </a:xfrm>
            <a:prstGeom prst="rect">
              <a:avLst/>
            </a:prstGeom>
            <a:solidFill>
              <a:srgbClr val="E94520"/>
            </a:solid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1600" dirty="0">
                  <a:latin typeface="MS PGothic" panose="020B0600070205080204" pitchFamily="34" charset="-128"/>
                  <a:ea typeface="MS PGothic" panose="020B0600070205080204" pitchFamily="34" charset="-128"/>
                </a:rPr>
                <a:t>スマートスタディルーム</a:t>
              </a:r>
              <a:endParaRPr lang="en-US" altLang="ja-JP" sz="1600" dirty="0">
                <a:latin typeface="MS PGothic" panose="020B0600070205080204" pitchFamily="34" charset="-128"/>
                <a:ea typeface="MS PGothic" panose="020B0600070205080204" pitchFamily="34" charset="-128"/>
              </a:endParaRPr>
            </a:p>
          </p:txBody>
        </p:sp>
        <p:grpSp>
          <p:nvGrpSpPr>
            <p:cNvPr id="10" name="グループ化 9">
              <a:extLst>
                <a:ext uri="{FF2B5EF4-FFF2-40B4-BE49-F238E27FC236}">
                  <a16:creationId xmlns:a16="http://schemas.microsoft.com/office/drawing/2014/main" id="{0B3AC6D3-3F9A-5286-056E-2214E64BE2DA}"/>
                </a:ext>
              </a:extLst>
            </p:cNvPr>
            <p:cNvGrpSpPr/>
            <p:nvPr/>
          </p:nvGrpSpPr>
          <p:grpSpPr>
            <a:xfrm>
              <a:off x="2632655" y="5094259"/>
              <a:ext cx="1576931" cy="807092"/>
              <a:chOff x="2680361" y="5062455"/>
              <a:chExt cx="1576931" cy="807092"/>
            </a:xfrm>
          </p:grpSpPr>
          <p:pic>
            <p:nvPicPr>
              <p:cNvPr id="36" name="図 35">
                <a:extLst>
                  <a:ext uri="{FF2B5EF4-FFF2-40B4-BE49-F238E27FC236}">
                    <a16:creationId xmlns:a16="http://schemas.microsoft.com/office/drawing/2014/main" id="{27201939-7BFE-3ABA-0552-AC98CCA85817}"/>
                  </a:ext>
                </a:extLst>
              </p:cNvPr>
              <p:cNvPicPr>
                <a:picLocks noChangeAspect="1"/>
              </p:cNvPicPr>
              <p:nvPr/>
            </p:nvPicPr>
            <p:blipFill>
              <a:blip r:embed="rId3"/>
              <a:stretch>
                <a:fillRect/>
              </a:stretch>
            </p:blipFill>
            <p:spPr>
              <a:xfrm>
                <a:off x="2680361" y="5100748"/>
                <a:ext cx="847742" cy="536903"/>
              </a:xfrm>
              <a:prstGeom prst="rect">
                <a:avLst/>
              </a:prstGeom>
            </p:spPr>
          </p:pic>
          <p:pic>
            <p:nvPicPr>
              <p:cNvPr id="37" name="図 36">
                <a:extLst>
                  <a:ext uri="{FF2B5EF4-FFF2-40B4-BE49-F238E27FC236}">
                    <a16:creationId xmlns:a16="http://schemas.microsoft.com/office/drawing/2014/main" id="{B1D52BEF-85AF-E6C0-DC65-873F0F5FD869}"/>
                  </a:ext>
                </a:extLst>
              </p:cNvPr>
              <p:cNvPicPr>
                <a:picLocks noChangeAspect="1"/>
              </p:cNvPicPr>
              <p:nvPr/>
            </p:nvPicPr>
            <p:blipFill>
              <a:blip r:embed="rId4"/>
              <a:stretch>
                <a:fillRect/>
              </a:stretch>
            </p:blipFill>
            <p:spPr>
              <a:xfrm>
                <a:off x="3727339" y="5062455"/>
                <a:ext cx="529953" cy="586353"/>
              </a:xfrm>
              <a:prstGeom prst="rect">
                <a:avLst/>
              </a:prstGeom>
            </p:spPr>
          </p:pic>
          <p:sp>
            <p:nvSpPr>
              <p:cNvPr id="39" name="テキスト ボックス 38">
                <a:extLst>
                  <a:ext uri="{FF2B5EF4-FFF2-40B4-BE49-F238E27FC236}">
                    <a16:creationId xmlns:a16="http://schemas.microsoft.com/office/drawing/2014/main" id="{D1F0C35B-C52C-158F-118A-CF886129373B}"/>
                  </a:ext>
                </a:extLst>
              </p:cNvPr>
              <p:cNvSpPr txBox="1"/>
              <p:nvPr/>
            </p:nvSpPr>
            <p:spPr>
              <a:xfrm>
                <a:off x="2742594" y="5592548"/>
                <a:ext cx="723275" cy="276999"/>
              </a:xfrm>
              <a:prstGeom prst="rect">
                <a:avLst/>
              </a:prstGeom>
              <a:noFill/>
              <a:ln w="6350">
                <a:noFill/>
              </a:ln>
            </p:spPr>
            <p:txBody>
              <a:bodyPr wrap="none" rtlCol="0">
                <a:spAutoFit/>
              </a:bodyPr>
              <a:lstStyle/>
              <a:p>
                <a:pPr algn="ctr"/>
                <a:r>
                  <a:rPr kumimoji="1" lang="ja-JP" altLang="en-US" sz="1200" dirty="0">
                    <a:latin typeface="MS PGothic" panose="020B0600070205080204" pitchFamily="34" charset="-128"/>
                    <a:ea typeface="MS PGothic" panose="020B0600070205080204" pitchFamily="34" charset="-128"/>
                  </a:rPr>
                  <a:t>塾・学校</a:t>
                </a:r>
              </a:p>
            </p:txBody>
          </p:sp>
          <p:sp>
            <p:nvSpPr>
              <p:cNvPr id="40" name="テキスト ボックス 39">
                <a:extLst>
                  <a:ext uri="{FF2B5EF4-FFF2-40B4-BE49-F238E27FC236}">
                    <a16:creationId xmlns:a16="http://schemas.microsoft.com/office/drawing/2014/main" id="{911851B9-EFC6-99F4-F68B-6C4D7D5AE36E}"/>
                  </a:ext>
                </a:extLst>
              </p:cNvPr>
              <p:cNvSpPr txBox="1"/>
              <p:nvPr/>
            </p:nvSpPr>
            <p:spPr>
              <a:xfrm>
                <a:off x="3713569" y="5592548"/>
                <a:ext cx="492443" cy="276999"/>
              </a:xfrm>
              <a:prstGeom prst="rect">
                <a:avLst/>
              </a:prstGeom>
              <a:noFill/>
              <a:ln w="6350">
                <a:noFill/>
              </a:ln>
            </p:spPr>
            <p:txBody>
              <a:bodyPr wrap="none" rtlCol="0">
                <a:spAutoFit/>
              </a:bodyPr>
              <a:lstStyle/>
              <a:p>
                <a:pPr algn="ctr"/>
                <a:r>
                  <a:rPr kumimoji="1" lang="ja-JP" altLang="en-US" sz="1200" dirty="0">
                    <a:latin typeface="MS PGothic" panose="020B0600070205080204" pitchFamily="34" charset="-128"/>
                    <a:ea typeface="MS PGothic" panose="020B0600070205080204" pitchFamily="34" charset="-128"/>
                  </a:rPr>
                  <a:t>企業</a:t>
                </a:r>
              </a:p>
            </p:txBody>
          </p:sp>
        </p:grpSp>
        <p:sp>
          <p:nvSpPr>
            <p:cNvPr id="41" name="テキスト ボックス 40">
              <a:extLst>
                <a:ext uri="{FF2B5EF4-FFF2-40B4-BE49-F238E27FC236}">
                  <a16:creationId xmlns:a16="http://schemas.microsoft.com/office/drawing/2014/main" id="{6810750F-CD40-383E-FD2E-A801474F8F40}"/>
                </a:ext>
              </a:extLst>
            </p:cNvPr>
            <p:cNvSpPr txBox="1"/>
            <p:nvPr/>
          </p:nvSpPr>
          <p:spPr>
            <a:xfrm>
              <a:off x="4358067" y="5478082"/>
              <a:ext cx="997389" cy="307777"/>
            </a:xfrm>
            <a:prstGeom prst="rect">
              <a:avLst/>
            </a:prstGeom>
            <a:solidFill>
              <a:schemeClr val="bg1"/>
            </a:solidFill>
            <a:ln w="6350">
              <a:solidFill>
                <a:schemeClr val="tx1"/>
              </a:solidFill>
            </a:ln>
          </p:spPr>
          <p:txBody>
            <a:bodyPr wrap="none" rtlCol="0">
              <a:spAutoFit/>
            </a:bodyPr>
            <a:lstStyle>
              <a:defPPr>
                <a:defRPr lang="ja-JP"/>
              </a:defPPr>
              <a:lvl1pPr algn="ctr">
                <a:defRPr sz="1400" b="1">
                  <a:latin typeface="MS PGothic" panose="020B0600070205080204" pitchFamily="34" charset="-128"/>
                  <a:ea typeface="MS PGothic" panose="020B0600070205080204" pitchFamily="34" charset="-128"/>
                </a:defRPr>
              </a:lvl1pPr>
            </a:lstStyle>
            <a:p>
              <a:r>
                <a:rPr lang="ja-JP" altLang="en-US" dirty="0"/>
                <a:t>パートナー</a:t>
              </a:r>
            </a:p>
          </p:txBody>
        </p:sp>
        <p:cxnSp>
          <p:nvCxnSpPr>
            <p:cNvPr id="42" name="直線矢印コネクタ 41">
              <a:extLst>
                <a:ext uri="{FF2B5EF4-FFF2-40B4-BE49-F238E27FC236}">
                  <a16:creationId xmlns:a16="http://schemas.microsoft.com/office/drawing/2014/main" id="{826ACFFD-06C2-0779-E84B-11F8DDECF372}"/>
                </a:ext>
              </a:extLst>
            </p:cNvPr>
            <p:cNvCxnSpPr>
              <a:cxnSpLocks/>
            </p:cNvCxnSpPr>
            <p:nvPr/>
          </p:nvCxnSpPr>
          <p:spPr>
            <a:xfrm flipV="1">
              <a:off x="3433146" y="4622372"/>
              <a:ext cx="0" cy="432000"/>
            </a:xfrm>
            <a:prstGeom prst="straightConnector1">
              <a:avLst/>
            </a:prstGeom>
            <a:ln w="25400">
              <a:solidFill>
                <a:schemeClr val="tx1">
                  <a:lumMod val="75000"/>
                  <a:lumOff val="25000"/>
                </a:schemeClr>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45" name="グループ化 44">
              <a:extLst>
                <a:ext uri="{FF2B5EF4-FFF2-40B4-BE49-F238E27FC236}">
                  <a16:creationId xmlns:a16="http://schemas.microsoft.com/office/drawing/2014/main" id="{BD842A31-E734-52A2-BE28-C5C824CB91EF}"/>
                </a:ext>
              </a:extLst>
            </p:cNvPr>
            <p:cNvGrpSpPr/>
            <p:nvPr/>
          </p:nvGrpSpPr>
          <p:grpSpPr>
            <a:xfrm>
              <a:off x="3356946" y="3854392"/>
              <a:ext cx="152400" cy="344898"/>
              <a:chOff x="1514678" y="3883754"/>
              <a:chExt cx="152400" cy="344898"/>
            </a:xfrm>
          </p:grpSpPr>
          <p:cxnSp>
            <p:nvCxnSpPr>
              <p:cNvPr id="43" name="直線矢印コネクタ 42">
                <a:extLst>
                  <a:ext uri="{FF2B5EF4-FFF2-40B4-BE49-F238E27FC236}">
                    <a16:creationId xmlns:a16="http://schemas.microsoft.com/office/drawing/2014/main" id="{82DB4C12-9192-18BE-32E8-6176E01EC0E0}"/>
                  </a:ext>
                </a:extLst>
              </p:cNvPr>
              <p:cNvCxnSpPr>
                <a:cxnSpLocks/>
              </p:cNvCxnSpPr>
              <p:nvPr/>
            </p:nvCxnSpPr>
            <p:spPr>
              <a:xfrm flipV="1">
                <a:off x="1514678" y="3883754"/>
                <a:ext cx="0" cy="344898"/>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4D53EE27-B47F-9015-B8F0-5A7581661E1A}"/>
                  </a:ext>
                </a:extLst>
              </p:cNvPr>
              <p:cNvCxnSpPr>
                <a:cxnSpLocks/>
              </p:cNvCxnSpPr>
              <p:nvPr/>
            </p:nvCxnSpPr>
            <p:spPr>
              <a:xfrm>
                <a:off x="1667078" y="3883754"/>
                <a:ext cx="0" cy="344898"/>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grpSp>
          <p:nvGrpSpPr>
            <p:cNvPr id="63" name="グループ化 62">
              <a:extLst>
                <a:ext uri="{FF2B5EF4-FFF2-40B4-BE49-F238E27FC236}">
                  <a16:creationId xmlns:a16="http://schemas.microsoft.com/office/drawing/2014/main" id="{3C3207AE-9127-BC01-6391-CF3C7A73FB66}"/>
                </a:ext>
              </a:extLst>
            </p:cNvPr>
            <p:cNvGrpSpPr/>
            <p:nvPr/>
          </p:nvGrpSpPr>
          <p:grpSpPr>
            <a:xfrm>
              <a:off x="1849943" y="3065566"/>
              <a:ext cx="1084764" cy="2188988"/>
              <a:chOff x="1637994" y="3239681"/>
              <a:chExt cx="902460" cy="2188988"/>
            </a:xfrm>
          </p:grpSpPr>
          <p:cxnSp>
            <p:nvCxnSpPr>
              <p:cNvPr id="46" name="直線矢印コネクタ 45">
                <a:extLst>
                  <a:ext uri="{FF2B5EF4-FFF2-40B4-BE49-F238E27FC236}">
                    <a16:creationId xmlns:a16="http://schemas.microsoft.com/office/drawing/2014/main" id="{94A97C99-5B19-E638-58E5-0A47B2A36E61}"/>
                  </a:ext>
                </a:extLst>
              </p:cNvPr>
              <p:cNvCxnSpPr>
                <a:cxnSpLocks/>
              </p:cNvCxnSpPr>
              <p:nvPr/>
            </p:nvCxnSpPr>
            <p:spPr>
              <a:xfrm>
                <a:off x="1641957" y="3239681"/>
                <a:ext cx="898497" cy="0"/>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9" name="直線矢印コネクタ 48">
                <a:extLst>
                  <a:ext uri="{FF2B5EF4-FFF2-40B4-BE49-F238E27FC236}">
                    <a16:creationId xmlns:a16="http://schemas.microsoft.com/office/drawing/2014/main" id="{FC8E6E5D-ACC5-02BA-9172-67796328FD7F}"/>
                  </a:ext>
                </a:extLst>
              </p:cNvPr>
              <p:cNvCxnSpPr>
                <a:cxnSpLocks/>
              </p:cNvCxnSpPr>
              <p:nvPr/>
            </p:nvCxnSpPr>
            <p:spPr>
              <a:xfrm>
                <a:off x="1645920" y="3239681"/>
                <a:ext cx="0" cy="2188988"/>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cxnSp>
            <p:nvCxnSpPr>
              <p:cNvPr id="52" name="直線矢印コネクタ 51">
                <a:extLst>
                  <a:ext uri="{FF2B5EF4-FFF2-40B4-BE49-F238E27FC236}">
                    <a16:creationId xmlns:a16="http://schemas.microsoft.com/office/drawing/2014/main" id="{2FD33EBA-1CC3-8CDE-86B2-4578138B7DF5}"/>
                  </a:ext>
                </a:extLst>
              </p:cNvPr>
              <p:cNvCxnSpPr>
                <a:cxnSpLocks/>
              </p:cNvCxnSpPr>
              <p:nvPr/>
            </p:nvCxnSpPr>
            <p:spPr>
              <a:xfrm>
                <a:off x="1637994" y="5428669"/>
                <a:ext cx="572168" cy="0"/>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62" name="グループ化 61">
              <a:extLst>
                <a:ext uri="{FF2B5EF4-FFF2-40B4-BE49-F238E27FC236}">
                  <a16:creationId xmlns:a16="http://schemas.microsoft.com/office/drawing/2014/main" id="{C6135E4E-5A3B-4A1D-795A-4B8956928A72}"/>
                </a:ext>
              </a:extLst>
            </p:cNvPr>
            <p:cNvGrpSpPr/>
            <p:nvPr/>
          </p:nvGrpSpPr>
          <p:grpSpPr>
            <a:xfrm>
              <a:off x="3913161" y="3065566"/>
              <a:ext cx="1080000" cy="1346197"/>
              <a:chOff x="3800710" y="3239681"/>
              <a:chExt cx="898497" cy="1346197"/>
            </a:xfrm>
          </p:grpSpPr>
          <p:cxnSp>
            <p:nvCxnSpPr>
              <p:cNvPr id="56" name="直線矢印コネクタ 55">
                <a:extLst>
                  <a:ext uri="{FF2B5EF4-FFF2-40B4-BE49-F238E27FC236}">
                    <a16:creationId xmlns:a16="http://schemas.microsoft.com/office/drawing/2014/main" id="{46EAC33E-6B4C-9757-5D7A-CB88DEBF0E3A}"/>
                  </a:ext>
                </a:extLst>
              </p:cNvPr>
              <p:cNvCxnSpPr>
                <a:cxnSpLocks/>
              </p:cNvCxnSpPr>
              <p:nvPr/>
            </p:nvCxnSpPr>
            <p:spPr>
              <a:xfrm>
                <a:off x="4489557" y="4585878"/>
                <a:ext cx="209649" cy="0"/>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5A84EECA-D50A-DE16-976B-F5D9CC1A50B8}"/>
                  </a:ext>
                </a:extLst>
              </p:cNvPr>
              <p:cNvCxnSpPr>
                <a:cxnSpLocks/>
              </p:cNvCxnSpPr>
              <p:nvPr/>
            </p:nvCxnSpPr>
            <p:spPr>
              <a:xfrm flipH="1">
                <a:off x="3800710" y="3239681"/>
                <a:ext cx="898497" cy="0"/>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09707834-F896-3D2B-CCC7-DDA1D326607D}"/>
                  </a:ext>
                </a:extLst>
              </p:cNvPr>
              <p:cNvCxnSpPr>
                <a:cxnSpLocks/>
              </p:cNvCxnSpPr>
              <p:nvPr/>
            </p:nvCxnSpPr>
            <p:spPr>
              <a:xfrm>
                <a:off x="4695244" y="3239681"/>
                <a:ext cx="0" cy="1346197"/>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grpSp>
      </p:grpSp>
      <p:sp>
        <p:nvSpPr>
          <p:cNvPr id="12" name="正方形/長方形 11">
            <a:extLst>
              <a:ext uri="{FF2B5EF4-FFF2-40B4-BE49-F238E27FC236}">
                <a16:creationId xmlns:a16="http://schemas.microsoft.com/office/drawing/2014/main" id="{902351F5-92DC-BF5D-E9C5-236F7135210F}"/>
              </a:ext>
            </a:extLst>
          </p:cNvPr>
          <p:cNvSpPr/>
          <p:nvPr/>
        </p:nvSpPr>
        <p:spPr>
          <a:xfrm>
            <a:off x="839788" y="1947133"/>
            <a:ext cx="4691735" cy="4033254"/>
          </a:xfrm>
          <a:prstGeom prst="rect">
            <a:avLst/>
          </a:prstGeom>
          <a:no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96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A892-2CC2-F374-1056-1621B95DA02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82BAE1-5264-5088-F985-1AD1A8B4F4AA}"/>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なぜビジネスモデルを考えるの？</a:t>
            </a:r>
            <a:endParaRPr kumimoji="1" lang="ja-JP" altLang="en-US" dirty="0"/>
          </a:p>
        </p:txBody>
      </p:sp>
      <p:sp>
        <p:nvSpPr>
          <p:cNvPr id="7" name="テキスト ボックス 6">
            <a:extLst>
              <a:ext uri="{FF2B5EF4-FFF2-40B4-BE49-F238E27FC236}">
                <a16:creationId xmlns:a16="http://schemas.microsoft.com/office/drawing/2014/main" id="{7447BACB-2B31-387B-79DE-7FE73FC4267E}"/>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ビジネスモデルの要素を分けて考えることができれば、</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足りないところが見えてくる場合があります。</a:t>
            </a:r>
          </a:p>
        </p:txBody>
      </p:sp>
      <p:sp>
        <p:nvSpPr>
          <p:cNvPr id="5" name="正方形/長方形 4">
            <a:extLst>
              <a:ext uri="{FF2B5EF4-FFF2-40B4-BE49-F238E27FC236}">
                <a16:creationId xmlns:a16="http://schemas.microsoft.com/office/drawing/2014/main" id="{71511236-5FD1-10A2-20D5-8F7410C13544}"/>
              </a:ext>
            </a:extLst>
          </p:cNvPr>
          <p:cNvSpPr/>
          <p:nvPr/>
        </p:nvSpPr>
        <p:spPr>
          <a:xfrm>
            <a:off x="5811535" y="2299245"/>
            <a:ext cx="5542265" cy="1830602"/>
          </a:xfrm>
          <a:prstGeom prst="rect">
            <a:avLst/>
          </a:prstGeom>
          <a:no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2400" b="1" dirty="0">
                <a:solidFill>
                  <a:schemeClr val="tx1"/>
                </a:solidFill>
              </a:rPr>
              <a:t>ビジネスモデルの作成には、様々な方法がありますが、本時では、</a:t>
            </a:r>
            <a:endParaRPr kumimoji="1" lang="en-US" altLang="ja-JP" sz="2400" b="1" dirty="0">
              <a:solidFill>
                <a:schemeClr val="tx1"/>
              </a:solidFill>
            </a:endParaRPr>
          </a:p>
          <a:p>
            <a:r>
              <a:rPr kumimoji="1" lang="ja-JP" altLang="en-US" sz="2800" b="1" dirty="0">
                <a:solidFill>
                  <a:srgbClr val="E94520"/>
                </a:solidFill>
              </a:rPr>
              <a:t>「ビジネスモデル・キャンバス」</a:t>
            </a:r>
            <a:r>
              <a:rPr kumimoji="1" lang="ja-JP" altLang="en-US" sz="2400" b="1" dirty="0">
                <a:solidFill>
                  <a:schemeClr val="tx1"/>
                </a:solidFill>
              </a:rPr>
              <a:t>というフレームワーク</a:t>
            </a:r>
            <a:r>
              <a:rPr kumimoji="1" lang="en-US" altLang="ja-JP" sz="2400" b="1" baseline="30000" dirty="0">
                <a:solidFill>
                  <a:schemeClr val="tx1"/>
                </a:solidFill>
              </a:rPr>
              <a:t>※</a:t>
            </a:r>
            <a:r>
              <a:rPr kumimoji="1" lang="ja-JP" altLang="en-US" sz="2400" b="1" dirty="0">
                <a:solidFill>
                  <a:schemeClr val="tx1"/>
                </a:solidFill>
              </a:rPr>
              <a:t>を用います。</a:t>
            </a:r>
          </a:p>
        </p:txBody>
      </p:sp>
      <p:sp>
        <p:nvSpPr>
          <p:cNvPr id="4" name="正方形/長方形 3">
            <a:extLst>
              <a:ext uri="{FF2B5EF4-FFF2-40B4-BE49-F238E27FC236}">
                <a16:creationId xmlns:a16="http://schemas.microsoft.com/office/drawing/2014/main" id="{3D58DF4B-133F-8B9B-E9F4-AB32EDCA6CF5}"/>
              </a:ext>
            </a:extLst>
          </p:cNvPr>
          <p:cNvSpPr/>
          <p:nvPr/>
        </p:nvSpPr>
        <p:spPr>
          <a:xfrm>
            <a:off x="5811535" y="5484861"/>
            <a:ext cx="5542265" cy="487268"/>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en-US" altLang="ja-JP" sz="2000" dirty="0">
                <a:solidFill>
                  <a:schemeClr val="tx1"/>
                </a:solidFill>
              </a:rPr>
              <a:t>※ </a:t>
            </a:r>
            <a:r>
              <a:rPr kumimoji="1" lang="ja-JP" altLang="en-US" sz="2000" dirty="0">
                <a:solidFill>
                  <a:schemeClr val="tx1"/>
                </a:solidFill>
              </a:rPr>
              <a:t>フレームワーク</a:t>
            </a:r>
            <a:r>
              <a:rPr kumimoji="1" lang="en-US" altLang="ja-JP" sz="2000" dirty="0">
                <a:solidFill>
                  <a:schemeClr val="tx1"/>
                </a:solidFill>
              </a:rPr>
              <a:t>…</a:t>
            </a:r>
            <a:r>
              <a:rPr kumimoji="1" lang="ja-JP" altLang="en-US" sz="2000" dirty="0">
                <a:solidFill>
                  <a:schemeClr val="tx1"/>
                </a:solidFill>
              </a:rPr>
              <a:t>物事を考える上での枠組み</a:t>
            </a:r>
          </a:p>
        </p:txBody>
      </p:sp>
      <p:grpSp>
        <p:nvGrpSpPr>
          <p:cNvPr id="20" name="グループ化 19">
            <a:extLst>
              <a:ext uri="{FF2B5EF4-FFF2-40B4-BE49-F238E27FC236}">
                <a16:creationId xmlns:a16="http://schemas.microsoft.com/office/drawing/2014/main" id="{64CBCB76-39BD-67B2-FF9F-2D67909D3BF7}"/>
              </a:ext>
            </a:extLst>
          </p:cNvPr>
          <p:cNvGrpSpPr/>
          <p:nvPr/>
        </p:nvGrpSpPr>
        <p:grpSpPr>
          <a:xfrm>
            <a:off x="839788" y="2299245"/>
            <a:ext cx="4691735" cy="3681141"/>
            <a:chOff x="839788" y="2299245"/>
            <a:chExt cx="4691735" cy="3681141"/>
          </a:xfrm>
        </p:grpSpPr>
        <p:sp>
          <p:nvSpPr>
            <p:cNvPr id="8" name="正方形/長方形 7">
              <a:extLst>
                <a:ext uri="{FF2B5EF4-FFF2-40B4-BE49-F238E27FC236}">
                  <a16:creationId xmlns:a16="http://schemas.microsoft.com/office/drawing/2014/main" id="{4A1E1DFA-9AED-BB33-42F4-DBC949F9DDE2}"/>
                </a:ext>
              </a:extLst>
            </p:cNvPr>
            <p:cNvSpPr/>
            <p:nvPr/>
          </p:nvSpPr>
          <p:spPr>
            <a:xfrm>
              <a:off x="839788" y="2299245"/>
              <a:ext cx="4691735" cy="3681141"/>
            </a:xfrm>
            <a:prstGeom prst="rect">
              <a:avLst/>
            </a:prstGeom>
            <a:no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4">
              <a:extLst>
                <a:ext uri="{FF2B5EF4-FFF2-40B4-BE49-F238E27FC236}">
                  <a16:creationId xmlns:a16="http://schemas.microsoft.com/office/drawing/2014/main" id="{E030EC8D-0FB6-17DC-BC2C-38D08435DADD}"/>
                </a:ext>
              </a:extLst>
            </p:cNvPr>
            <p:cNvSpPr txBox="1">
              <a:spLocks/>
            </p:cNvSpPr>
            <p:nvPr/>
          </p:nvSpPr>
          <p:spPr>
            <a:xfrm>
              <a:off x="1529283" y="2326780"/>
              <a:ext cx="3312745" cy="563231"/>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en-US" altLang="ja-JP" sz="1800" dirty="0">
                  <a:solidFill>
                    <a:schemeClr val="tx1"/>
                  </a:solidFill>
                  <a:latin typeface="MS PGothic" panose="020B0600070205080204" pitchFamily="34" charset="-128"/>
                  <a:ea typeface="MS PGothic" panose="020B0600070205080204" pitchFamily="34" charset="-128"/>
                </a:rPr>
                <a:t>【</a:t>
              </a:r>
              <a:r>
                <a:rPr lang="ja-JP" altLang="en-US" sz="1800" dirty="0">
                  <a:solidFill>
                    <a:schemeClr val="tx1"/>
                  </a:solidFill>
                  <a:latin typeface="MS PGothic" panose="020B0600070205080204" pitchFamily="34" charset="-128"/>
                  <a:ea typeface="MS PGothic" panose="020B0600070205080204" pitchFamily="34" charset="-128"/>
                </a:rPr>
                <a:t>ビジネスモデルの俯瞰図</a:t>
              </a:r>
              <a:r>
                <a:rPr lang="en-US" altLang="ja-JP" sz="1800" dirty="0">
                  <a:solidFill>
                    <a:schemeClr val="tx1"/>
                  </a:solidFill>
                  <a:latin typeface="MS PGothic" panose="020B0600070205080204" pitchFamily="34" charset="-128"/>
                  <a:ea typeface="MS PGothic" panose="020B0600070205080204" pitchFamily="34" charset="-128"/>
                </a:rPr>
                <a:t>】</a:t>
              </a:r>
            </a:p>
            <a:p>
              <a:r>
                <a:rPr lang="ja-JP" altLang="en-US" sz="1600" dirty="0">
                  <a:solidFill>
                    <a:schemeClr val="tx1"/>
                  </a:solidFill>
                  <a:latin typeface="MS PGothic" panose="020B0600070205080204" pitchFamily="34" charset="-128"/>
                  <a:ea typeface="MS PGothic" panose="020B0600070205080204" pitchFamily="34" charset="-128"/>
                </a:rPr>
                <a:t>スマートスタディルーム</a:t>
              </a:r>
              <a:endParaRPr lang="en-US" altLang="ja-JP" sz="1600" dirty="0">
                <a:solidFill>
                  <a:schemeClr val="tx1"/>
                </a:solidFill>
                <a:latin typeface="MS PGothic" panose="020B0600070205080204" pitchFamily="34" charset="-128"/>
                <a:ea typeface="MS PGothic" panose="020B0600070205080204" pitchFamily="34" charset="-128"/>
              </a:endParaRPr>
            </a:p>
          </p:txBody>
        </p:sp>
        <p:grpSp>
          <p:nvGrpSpPr>
            <p:cNvPr id="64" name="グループ化 63">
              <a:extLst>
                <a:ext uri="{FF2B5EF4-FFF2-40B4-BE49-F238E27FC236}">
                  <a16:creationId xmlns:a16="http://schemas.microsoft.com/office/drawing/2014/main" id="{AD9D72AC-2B03-0BF8-B541-CCB4A6DC0688}"/>
                </a:ext>
              </a:extLst>
            </p:cNvPr>
            <p:cNvGrpSpPr/>
            <p:nvPr/>
          </p:nvGrpSpPr>
          <p:grpSpPr>
            <a:xfrm>
              <a:off x="1333064" y="2900638"/>
              <a:ext cx="3703576" cy="2677809"/>
              <a:chOff x="1333064" y="2900638"/>
              <a:chExt cx="3703576" cy="2677809"/>
            </a:xfrm>
          </p:grpSpPr>
          <p:sp>
            <p:nvSpPr>
              <p:cNvPr id="15" name="テキスト ボックス 14">
                <a:extLst>
                  <a:ext uri="{FF2B5EF4-FFF2-40B4-BE49-F238E27FC236}">
                    <a16:creationId xmlns:a16="http://schemas.microsoft.com/office/drawing/2014/main" id="{F344FB38-0CA9-7E3D-CDCE-2D4C3FF8F739}"/>
                  </a:ext>
                </a:extLst>
              </p:cNvPr>
              <p:cNvSpPr txBox="1"/>
              <p:nvPr/>
            </p:nvSpPr>
            <p:spPr>
              <a:xfrm>
                <a:off x="2098577" y="4062655"/>
                <a:ext cx="992579" cy="253916"/>
              </a:xfrm>
              <a:prstGeom prst="rect">
                <a:avLst/>
              </a:prstGeom>
              <a:noFill/>
            </p:spPr>
            <p:txBody>
              <a:bodyPr wrap="none" rtlCol="0">
                <a:spAutoFit/>
              </a:bodyPr>
              <a:lstStyle/>
              <a:p>
                <a:r>
                  <a:rPr kumimoji="1" lang="ja-JP" altLang="en-US" sz="1050" b="1" dirty="0">
                    <a:solidFill>
                      <a:srgbClr val="E94520"/>
                    </a:solidFill>
                    <a:latin typeface="MS PGothic" panose="020B0600070205080204" pitchFamily="34" charset="-128"/>
                    <a:ea typeface="MS PGothic" panose="020B0600070205080204" pitchFamily="34" charset="-128"/>
                  </a:rPr>
                  <a:t>自習室の貸出</a:t>
                </a:r>
                <a:endParaRPr kumimoji="1" lang="en-US" altLang="ja-JP" sz="1050" b="1" dirty="0">
                  <a:solidFill>
                    <a:srgbClr val="E94520"/>
                  </a:solidFill>
                  <a:latin typeface="MS PGothic" panose="020B0600070205080204" pitchFamily="34" charset="-128"/>
                  <a:ea typeface="MS PGothic" panose="020B0600070205080204" pitchFamily="34" charset="-128"/>
                </a:endParaRPr>
              </a:p>
            </p:txBody>
          </p:sp>
          <p:sp>
            <p:nvSpPr>
              <p:cNvPr id="16" name="テキスト ボックス 15">
                <a:extLst>
                  <a:ext uri="{FF2B5EF4-FFF2-40B4-BE49-F238E27FC236}">
                    <a16:creationId xmlns:a16="http://schemas.microsoft.com/office/drawing/2014/main" id="{FFE2959E-8B35-EFE7-6997-8DFB67B99460}"/>
                  </a:ext>
                </a:extLst>
              </p:cNvPr>
              <p:cNvSpPr txBox="1"/>
              <p:nvPr/>
            </p:nvSpPr>
            <p:spPr>
              <a:xfrm>
                <a:off x="3290736" y="4062655"/>
                <a:ext cx="588623" cy="253916"/>
              </a:xfrm>
              <a:prstGeom prst="rect">
                <a:avLst/>
              </a:prstGeom>
              <a:noFill/>
            </p:spPr>
            <p:txBody>
              <a:bodyPr wrap="none" rtlCol="0">
                <a:spAutoFit/>
              </a:bodyPr>
              <a:lstStyle/>
              <a:p>
                <a:r>
                  <a:rPr kumimoji="1" lang="ja-JP" altLang="en-US" sz="1050" b="1" dirty="0">
                    <a:solidFill>
                      <a:srgbClr val="E94520"/>
                    </a:solidFill>
                    <a:latin typeface="MS PGothic" panose="020B0600070205080204" pitchFamily="34" charset="-128"/>
                    <a:ea typeface="MS PGothic" panose="020B0600070205080204" pitchFamily="34" charset="-128"/>
                  </a:rPr>
                  <a:t>利用料</a:t>
                </a:r>
                <a:endParaRPr kumimoji="1" lang="en-US" altLang="ja-JP" sz="1050" b="1" dirty="0">
                  <a:solidFill>
                    <a:srgbClr val="E94520"/>
                  </a:solidFill>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5EE03638-8B73-8D8A-9E81-0C1F2CF9BD9C}"/>
                  </a:ext>
                </a:extLst>
              </p:cNvPr>
              <p:cNvSpPr txBox="1"/>
              <p:nvPr/>
            </p:nvSpPr>
            <p:spPr>
              <a:xfrm>
                <a:off x="3194111" y="4812298"/>
                <a:ext cx="1191352" cy="253916"/>
              </a:xfrm>
              <a:prstGeom prst="rect">
                <a:avLst/>
              </a:prstGeom>
              <a:noFill/>
            </p:spPr>
            <p:txBody>
              <a:bodyPr wrap="none" rtlCol="0">
                <a:spAutoFit/>
              </a:bodyPr>
              <a:lstStyle/>
              <a:p>
                <a:r>
                  <a:rPr kumimoji="1" lang="ja-JP" altLang="en-US" sz="1050" b="1">
                    <a:solidFill>
                      <a:srgbClr val="E94520"/>
                    </a:solidFill>
                    <a:latin typeface="MS PGothic" panose="020B0600070205080204" pitchFamily="34" charset="-128"/>
                    <a:ea typeface="MS PGothic" panose="020B0600070205080204" pitchFamily="34" charset="-128"/>
                  </a:rPr>
                  <a:t>提携</a:t>
                </a:r>
                <a:r>
                  <a:rPr kumimoji="1" lang="en-US" altLang="ja-JP" sz="1050" b="1" dirty="0">
                    <a:solidFill>
                      <a:srgbClr val="E94520"/>
                    </a:solidFill>
                    <a:latin typeface="MS PGothic" panose="020B0600070205080204" pitchFamily="34" charset="-128"/>
                    <a:ea typeface="MS PGothic" panose="020B0600070205080204" pitchFamily="34" charset="-128"/>
                  </a:rPr>
                  <a:t>/</a:t>
                </a:r>
                <a:r>
                  <a:rPr lang="ja-JP" altLang="en-US" sz="1050" b="1">
                    <a:solidFill>
                      <a:srgbClr val="E94520"/>
                    </a:solidFill>
                    <a:latin typeface="MS PGothic" panose="020B0600070205080204" pitchFamily="34" charset="-128"/>
                    <a:ea typeface="MS PGothic" panose="020B0600070205080204" pitchFamily="34" charset="-128"/>
                  </a:rPr>
                  <a:t>受発注取引</a:t>
                </a:r>
                <a:endParaRPr kumimoji="1" lang="en-US" altLang="ja-JP" sz="1050" b="1" dirty="0">
                  <a:solidFill>
                    <a:srgbClr val="E94520"/>
                  </a:solidFill>
                  <a:latin typeface="MS PGothic" panose="020B0600070205080204" pitchFamily="34" charset="-128"/>
                  <a:ea typeface="MS PGothic" panose="020B0600070205080204" pitchFamily="34" charset="-128"/>
                </a:endParaRPr>
              </a:p>
            </p:txBody>
          </p:sp>
          <p:sp>
            <p:nvSpPr>
              <p:cNvPr id="22" name="テキスト ボックス 21">
                <a:extLst>
                  <a:ext uri="{FF2B5EF4-FFF2-40B4-BE49-F238E27FC236}">
                    <a16:creationId xmlns:a16="http://schemas.microsoft.com/office/drawing/2014/main" id="{FD11BB18-1CE2-95D2-85F7-90A12206C16F}"/>
                  </a:ext>
                </a:extLst>
              </p:cNvPr>
              <p:cNvSpPr txBox="1"/>
              <p:nvPr/>
            </p:nvSpPr>
            <p:spPr>
              <a:xfrm>
                <a:off x="4698086" y="3252279"/>
                <a:ext cx="338554" cy="1753009"/>
              </a:xfrm>
              <a:prstGeom prst="rect">
                <a:avLst/>
              </a:prstGeom>
              <a:noFill/>
            </p:spPr>
            <p:txBody>
              <a:bodyPr vert="eaVert" wrap="square" rtlCol="0">
                <a:spAutoFit/>
              </a:bodyPr>
              <a:lstStyle/>
              <a:p>
                <a:r>
                  <a:rPr kumimoji="1" lang="ja-JP" altLang="en-US" sz="1000" b="1" dirty="0">
                    <a:solidFill>
                      <a:srgbClr val="E94520"/>
                    </a:solidFill>
                    <a:latin typeface="MS PGothic" panose="020B0600070205080204" pitchFamily="34" charset="-128"/>
                    <a:ea typeface="MS PGothic" panose="020B0600070205080204" pitchFamily="34" charset="-128"/>
                  </a:rPr>
                  <a:t>広告・マーケティング</a:t>
                </a:r>
              </a:p>
            </p:txBody>
          </p:sp>
          <p:sp>
            <p:nvSpPr>
              <p:cNvPr id="28" name="テキスト ボックス 27">
                <a:extLst>
                  <a:ext uri="{FF2B5EF4-FFF2-40B4-BE49-F238E27FC236}">
                    <a16:creationId xmlns:a16="http://schemas.microsoft.com/office/drawing/2014/main" id="{092359A7-F31A-6D30-3718-BBFF0A6CFD1D}"/>
                  </a:ext>
                </a:extLst>
              </p:cNvPr>
              <p:cNvSpPr txBox="1"/>
              <p:nvPr/>
            </p:nvSpPr>
            <p:spPr>
              <a:xfrm flipH="1">
                <a:off x="1333064" y="3252279"/>
                <a:ext cx="338554" cy="1558399"/>
              </a:xfrm>
              <a:prstGeom prst="rect">
                <a:avLst/>
              </a:prstGeom>
              <a:noFill/>
            </p:spPr>
            <p:txBody>
              <a:bodyPr vert="eaVert" wrap="square" rtlCol="0">
                <a:spAutoFit/>
              </a:bodyPr>
              <a:lstStyle/>
              <a:p>
                <a:r>
                  <a:rPr lang="ja-JP" altLang="en-US" sz="1000" b="1" dirty="0">
                    <a:solidFill>
                      <a:srgbClr val="E94520"/>
                    </a:solidFill>
                    <a:latin typeface="MS PGothic" panose="020B0600070205080204" pitchFamily="34" charset="-128"/>
                    <a:ea typeface="MS PGothic" panose="020B0600070205080204" pitchFamily="34" charset="-128"/>
                  </a:rPr>
                  <a:t>口コミ紹介</a:t>
                </a:r>
                <a:endParaRPr kumimoji="1" lang="ja-JP" altLang="en-US" sz="1000" b="1" dirty="0">
                  <a:solidFill>
                    <a:srgbClr val="E94520"/>
                  </a:solidFill>
                  <a:latin typeface="Hiragino Kaku Gothic Pro W3" panose="020B0300000000000000" pitchFamily="34" charset="-128"/>
                  <a:ea typeface="Hiragino Kaku Gothic Pro W3" panose="020B0300000000000000" pitchFamily="34" charset="-128"/>
                </a:endParaRPr>
              </a:p>
            </p:txBody>
          </p:sp>
          <p:pic>
            <p:nvPicPr>
              <p:cNvPr id="31" name="図 30">
                <a:extLst>
                  <a:ext uri="{FF2B5EF4-FFF2-40B4-BE49-F238E27FC236}">
                    <a16:creationId xmlns:a16="http://schemas.microsoft.com/office/drawing/2014/main" id="{0FC109D5-40E6-6A39-C8AC-BD2D70604755}"/>
                  </a:ext>
                </a:extLst>
              </p:cNvPr>
              <p:cNvPicPr/>
              <p:nvPr/>
            </p:nvPicPr>
            <p:blipFill>
              <a:blip r:embed="rId2"/>
              <a:srcRect r="15915" b="64431"/>
              <a:stretch/>
            </p:blipFill>
            <p:spPr>
              <a:xfrm>
                <a:off x="2762410" y="2900638"/>
                <a:ext cx="846491" cy="958166"/>
              </a:xfrm>
              <a:prstGeom prst="rect">
                <a:avLst/>
              </a:prstGeom>
            </p:spPr>
          </p:pic>
          <p:sp>
            <p:nvSpPr>
              <p:cNvPr id="34" name="テキスト ボックス 33">
                <a:extLst>
                  <a:ext uri="{FF2B5EF4-FFF2-40B4-BE49-F238E27FC236}">
                    <a16:creationId xmlns:a16="http://schemas.microsoft.com/office/drawing/2014/main" id="{7E93BD17-18F2-9EAA-95A6-0FFA436526E2}"/>
                  </a:ext>
                </a:extLst>
              </p:cNvPr>
              <p:cNvSpPr txBox="1"/>
              <p:nvPr/>
            </p:nvSpPr>
            <p:spPr>
              <a:xfrm>
                <a:off x="2620436" y="3680739"/>
                <a:ext cx="1130438" cy="276999"/>
              </a:xfrm>
              <a:prstGeom prst="rect">
                <a:avLst/>
              </a:prstGeom>
              <a:solidFill>
                <a:schemeClr val="bg1"/>
              </a:solidFill>
              <a:ln w="6350">
                <a:solidFill>
                  <a:schemeClr val="tx1"/>
                </a:solidFill>
              </a:ln>
            </p:spPr>
            <p:txBody>
              <a:bodyPr wrap="none" rtlCol="0">
                <a:spAutoFit/>
              </a:bodyPr>
              <a:lstStyle/>
              <a:p>
                <a:pPr algn="ctr"/>
                <a:r>
                  <a:rPr kumimoji="1" lang="ja-JP" altLang="en-US" sz="1200" b="1" dirty="0">
                    <a:latin typeface="MS PGothic" panose="020B0600070205080204" pitchFamily="34" charset="-128"/>
                    <a:ea typeface="MS PGothic" panose="020B0600070205080204" pitchFamily="34" charset="-128"/>
                  </a:rPr>
                  <a:t>顧客</a:t>
                </a:r>
                <a:r>
                  <a:rPr lang="ja-JP" altLang="en-US" sz="1200" b="1" dirty="0">
                    <a:latin typeface="MS PGothic" panose="020B0600070205080204" pitchFamily="34" charset="-128"/>
                    <a:ea typeface="MS PGothic" panose="020B0600070205080204" pitchFamily="34" charset="-128"/>
                  </a:rPr>
                  <a:t>（高校生）</a:t>
                </a:r>
                <a:endParaRPr kumimoji="1" lang="en-US" altLang="ja-JP" sz="1200" b="1" dirty="0">
                  <a:latin typeface="MS PGothic" panose="020B0600070205080204" pitchFamily="34" charset="-128"/>
                  <a:ea typeface="MS PGothic" panose="020B0600070205080204" pitchFamily="34" charset="-128"/>
                </a:endParaRPr>
              </a:p>
            </p:txBody>
          </p:sp>
          <p:sp>
            <p:nvSpPr>
              <p:cNvPr id="38" name="タイトル 4">
                <a:extLst>
                  <a:ext uri="{FF2B5EF4-FFF2-40B4-BE49-F238E27FC236}">
                    <a16:creationId xmlns:a16="http://schemas.microsoft.com/office/drawing/2014/main" id="{11360F36-8C9D-25AF-F021-ED5CDA2AACE7}"/>
                  </a:ext>
                </a:extLst>
              </p:cNvPr>
              <p:cNvSpPr txBox="1">
                <a:spLocks/>
              </p:cNvSpPr>
              <p:nvPr/>
            </p:nvSpPr>
            <p:spPr>
              <a:xfrm>
                <a:off x="2022321" y="4427700"/>
                <a:ext cx="2326668" cy="313932"/>
              </a:xfrm>
              <a:prstGeom prst="rect">
                <a:avLst/>
              </a:prstGeom>
              <a:solidFill>
                <a:srgbClr val="E94520"/>
              </a:solid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1600" dirty="0">
                    <a:latin typeface="MS PGothic" panose="020B0600070205080204" pitchFamily="34" charset="-128"/>
                    <a:ea typeface="MS PGothic" panose="020B0600070205080204" pitchFamily="34" charset="-128"/>
                  </a:rPr>
                  <a:t>スマートスタディルーム</a:t>
                </a:r>
                <a:endParaRPr lang="en-US" altLang="ja-JP" sz="1600" dirty="0">
                  <a:latin typeface="MS PGothic" panose="020B0600070205080204" pitchFamily="34" charset="-128"/>
                  <a:ea typeface="MS PGothic" panose="020B0600070205080204" pitchFamily="34" charset="-128"/>
                </a:endParaRPr>
              </a:p>
            </p:txBody>
          </p:sp>
          <p:sp>
            <p:nvSpPr>
              <p:cNvPr id="41" name="テキスト ボックス 40">
                <a:extLst>
                  <a:ext uri="{FF2B5EF4-FFF2-40B4-BE49-F238E27FC236}">
                    <a16:creationId xmlns:a16="http://schemas.microsoft.com/office/drawing/2014/main" id="{53570831-868A-CF47-AB2C-A41B5E507C4C}"/>
                  </a:ext>
                </a:extLst>
              </p:cNvPr>
              <p:cNvSpPr txBox="1"/>
              <p:nvPr/>
            </p:nvSpPr>
            <p:spPr>
              <a:xfrm>
                <a:off x="4116795" y="5301448"/>
                <a:ext cx="877163" cy="276999"/>
              </a:xfrm>
              <a:prstGeom prst="rect">
                <a:avLst/>
              </a:prstGeom>
              <a:noFill/>
              <a:ln w="6350">
                <a:solidFill>
                  <a:schemeClr val="tx1"/>
                </a:solidFill>
              </a:ln>
            </p:spPr>
            <p:txBody>
              <a:bodyPr wrap="none" rtlCol="0">
                <a:spAutoFit/>
              </a:bodyPr>
              <a:lstStyle/>
              <a:p>
                <a:pPr algn="ctr"/>
                <a:r>
                  <a:rPr kumimoji="1" lang="ja-JP" altLang="en-US" sz="1200" b="1" dirty="0">
                    <a:latin typeface="MS PGothic" panose="020B0600070205080204" pitchFamily="34" charset="-128"/>
                    <a:ea typeface="MS PGothic" panose="020B0600070205080204" pitchFamily="34" charset="-128"/>
                  </a:rPr>
                  <a:t>パートナー</a:t>
                </a:r>
              </a:p>
            </p:txBody>
          </p:sp>
          <p:cxnSp>
            <p:nvCxnSpPr>
              <p:cNvPr id="42" name="直線矢印コネクタ 41">
                <a:extLst>
                  <a:ext uri="{FF2B5EF4-FFF2-40B4-BE49-F238E27FC236}">
                    <a16:creationId xmlns:a16="http://schemas.microsoft.com/office/drawing/2014/main" id="{D5533164-E03B-B357-6CD0-AEC98C504C08}"/>
                  </a:ext>
                </a:extLst>
              </p:cNvPr>
              <p:cNvCxnSpPr>
                <a:cxnSpLocks/>
              </p:cNvCxnSpPr>
              <p:nvPr/>
            </p:nvCxnSpPr>
            <p:spPr>
              <a:xfrm flipV="1">
                <a:off x="3185655" y="4770253"/>
                <a:ext cx="0" cy="360000"/>
              </a:xfrm>
              <a:prstGeom prst="straightConnector1">
                <a:avLst/>
              </a:prstGeom>
              <a:ln w="25400">
                <a:solidFill>
                  <a:schemeClr val="tx1">
                    <a:lumMod val="75000"/>
                    <a:lumOff val="25000"/>
                  </a:schemeClr>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45" name="グループ化 44">
                <a:extLst>
                  <a:ext uri="{FF2B5EF4-FFF2-40B4-BE49-F238E27FC236}">
                    <a16:creationId xmlns:a16="http://schemas.microsoft.com/office/drawing/2014/main" id="{3EDC37B9-5F7F-1B9E-F098-360DA1033783}"/>
                  </a:ext>
                </a:extLst>
              </p:cNvPr>
              <p:cNvGrpSpPr/>
              <p:nvPr/>
            </p:nvGrpSpPr>
            <p:grpSpPr>
              <a:xfrm>
                <a:off x="3109455" y="4028507"/>
                <a:ext cx="152400" cy="344898"/>
                <a:chOff x="1514678" y="3883754"/>
                <a:chExt cx="152400" cy="344898"/>
              </a:xfrm>
            </p:grpSpPr>
            <p:cxnSp>
              <p:nvCxnSpPr>
                <p:cNvPr id="43" name="直線矢印コネクタ 42">
                  <a:extLst>
                    <a:ext uri="{FF2B5EF4-FFF2-40B4-BE49-F238E27FC236}">
                      <a16:creationId xmlns:a16="http://schemas.microsoft.com/office/drawing/2014/main" id="{0F49C5F6-A02F-418D-C355-724BC3153C65}"/>
                    </a:ext>
                  </a:extLst>
                </p:cNvPr>
                <p:cNvCxnSpPr>
                  <a:cxnSpLocks/>
                </p:cNvCxnSpPr>
                <p:nvPr/>
              </p:nvCxnSpPr>
              <p:spPr>
                <a:xfrm flipV="1">
                  <a:off x="1514678" y="3883754"/>
                  <a:ext cx="0" cy="344898"/>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F5618903-3D01-3C42-DA53-0CBA55FCF772}"/>
                    </a:ext>
                  </a:extLst>
                </p:cNvPr>
                <p:cNvCxnSpPr>
                  <a:cxnSpLocks/>
                </p:cNvCxnSpPr>
                <p:nvPr/>
              </p:nvCxnSpPr>
              <p:spPr>
                <a:xfrm>
                  <a:off x="1667078" y="3883754"/>
                  <a:ext cx="0" cy="344898"/>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grpSp>
            <p:nvGrpSpPr>
              <p:cNvPr id="63" name="グループ化 62">
                <a:extLst>
                  <a:ext uri="{FF2B5EF4-FFF2-40B4-BE49-F238E27FC236}">
                    <a16:creationId xmlns:a16="http://schemas.microsoft.com/office/drawing/2014/main" id="{E3C12C42-A0FE-4BE9-E144-07DB8AD9EBE4}"/>
                  </a:ext>
                </a:extLst>
              </p:cNvPr>
              <p:cNvGrpSpPr/>
              <p:nvPr/>
            </p:nvGrpSpPr>
            <p:grpSpPr>
              <a:xfrm>
                <a:off x="1645920" y="3239681"/>
                <a:ext cx="898497" cy="2188988"/>
                <a:chOff x="1645920" y="3239681"/>
                <a:chExt cx="898497" cy="2188988"/>
              </a:xfrm>
            </p:grpSpPr>
            <p:cxnSp>
              <p:nvCxnSpPr>
                <p:cNvPr id="46" name="直線矢印コネクタ 45">
                  <a:extLst>
                    <a:ext uri="{FF2B5EF4-FFF2-40B4-BE49-F238E27FC236}">
                      <a16:creationId xmlns:a16="http://schemas.microsoft.com/office/drawing/2014/main" id="{D4A6A1B0-5AFA-8027-005B-94B526EAAA97}"/>
                    </a:ext>
                  </a:extLst>
                </p:cNvPr>
                <p:cNvCxnSpPr>
                  <a:cxnSpLocks/>
                </p:cNvCxnSpPr>
                <p:nvPr/>
              </p:nvCxnSpPr>
              <p:spPr>
                <a:xfrm>
                  <a:off x="1645920" y="3239681"/>
                  <a:ext cx="898497" cy="0"/>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9" name="直線矢印コネクタ 48">
                  <a:extLst>
                    <a:ext uri="{FF2B5EF4-FFF2-40B4-BE49-F238E27FC236}">
                      <a16:creationId xmlns:a16="http://schemas.microsoft.com/office/drawing/2014/main" id="{246BB3DC-6BCA-FAE1-FBF0-C0C611BE6FA8}"/>
                    </a:ext>
                  </a:extLst>
                </p:cNvPr>
                <p:cNvCxnSpPr>
                  <a:cxnSpLocks/>
                </p:cNvCxnSpPr>
                <p:nvPr/>
              </p:nvCxnSpPr>
              <p:spPr>
                <a:xfrm>
                  <a:off x="1645920" y="3239681"/>
                  <a:ext cx="0" cy="2188988"/>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cxnSp>
              <p:nvCxnSpPr>
                <p:cNvPr id="52" name="直線矢印コネクタ 51">
                  <a:extLst>
                    <a:ext uri="{FF2B5EF4-FFF2-40B4-BE49-F238E27FC236}">
                      <a16:creationId xmlns:a16="http://schemas.microsoft.com/office/drawing/2014/main" id="{97E305C7-06BE-E8B0-39DA-BAEE9432B72C}"/>
                    </a:ext>
                  </a:extLst>
                </p:cNvPr>
                <p:cNvCxnSpPr>
                  <a:cxnSpLocks/>
                </p:cNvCxnSpPr>
                <p:nvPr/>
              </p:nvCxnSpPr>
              <p:spPr>
                <a:xfrm>
                  <a:off x="1645920" y="5428669"/>
                  <a:ext cx="572168" cy="0"/>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62" name="グループ化 61">
                <a:extLst>
                  <a:ext uri="{FF2B5EF4-FFF2-40B4-BE49-F238E27FC236}">
                    <a16:creationId xmlns:a16="http://schemas.microsoft.com/office/drawing/2014/main" id="{B4A33486-D8A5-38CF-6B84-A8223EDF2DC5}"/>
                  </a:ext>
                </a:extLst>
              </p:cNvPr>
              <p:cNvGrpSpPr/>
              <p:nvPr/>
            </p:nvGrpSpPr>
            <p:grpSpPr>
              <a:xfrm>
                <a:off x="3796747" y="3239681"/>
                <a:ext cx="898497" cy="1346197"/>
                <a:chOff x="3796747" y="3239681"/>
                <a:chExt cx="898497" cy="1346197"/>
              </a:xfrm>
            </p:grpSpPr>
            <p:cxnSp>
              <p:nvCxnSpPr>
                <p:cNvPr id="56" name="直線矢印コネクタ 55">
                  <a:extLst>
                    <a:ext uri="{FF2B5EF4-FFF2-40B4-BE49-F238E27FC236}">
                      <a16:creationId xmlns:a16="http://schemas.microsoft.com/office/drawing/2014/main" id="{901F94F1-6A13-6A61-7929-CFA037158614}"/>
                    </a:ext>
                  </a:extLst>
                </p:cNvPr>
                <p:cNvCxnSpPr>
                  <a:cxnSpLocks/>
                </p:cNvCxnSpPr>
                <p:nvPr/>
              </p:nvCxnSpPr>
              <p:spPr>
                <a:xfrm>
                  <a:off x="4421790" y="4585878"/>
                  <a:ext cx="273454" cy="0"/>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C5EAD130-3973-CA4E-E9CC-6BFF4A64C611}"/>
                    </a:ext>
                  </a:extLst>
                </p:cNvPr>
                <p:cNvCxnSpPr>
                  <a:cxnSpLocks/>
                </p:cNvCxnSpPr>
                <p:nvPr/>
              </p:nvCxnSpPr>
              <p:spPr>
                <a:xfrm flipH="1">
                  <a:off x="3796747" y="3239681"/>
                  <a:ext cx="898497" cy="0"/>
                </a:xfrm>
                <a:prstGeom prst="straightConnector1">
                  <a:avLst/>
                </a:prstGeom>
                <a:ln w="25400">
                  <a:solidFill>
                    <a:schemeClr val="tx1">
                      <a:lumMod val="75000"/>
                      <a:lumOff val="25000"/>
                    </a:schemeClr>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4BF47C70-503D-4700-5396-89AADE82C075}"/>
                    </a:ext>
                  </a:extLst>
                </p:cNvPr>
                <p:cNvCxnSpPr>
                  <a:cxnSpLocks/>
                </p:cNvCxnSpPr>
                <p:nvPr/>
              </p:nvCxnSpPr>
              <p:spPr>
                <a:xfrm>
                  <a:off x="4695244" y="3239681"/>
                  <a:ext cx="0" cy="1346197"/>
                </a:xfrm>
                <a:prstGeom prst="straightConnector1">
                  <a:avLst/>
                </a:prstGeom>
                <a:ln w="25400">
                  <a:solidFill>
                    <a:schemeClr val="tx1">
                      <a:lumMod val="75000"/>
                      <a:lumOff val="25000"/>
                    </a:schemeClr>
                  </a:solidFill>
                  <a:headEnd type="none" w="lg" len="med"/>
                  <a:tailEnd type="none" w="lg" len="med"/>
                </a:ln>
              </p:spPr>
              <p:style>
                <a:lnRef idx="2">
                  <a:schemeClr val="accent1"/>
                </a:lnRef>
                <a:fillRef idx="0">
                  <a:schemeClr val="accent1"/>
                </a:fillRef>
                <a:effectRef idx="1">
                  <a:schemeClr val="accent1"/>
                </a:effectRef>
                <a:fontRef idx="minor">
                  <a:schemeClr val="tx1"/>
                </a:fontRef>
              </p:style>
            </p:cxnSp>
          </p:grpSp>
        </p:grpSp>
        <p:grpSp>
          <p:nvGrpSpPr>
            <p:cNvPr id="14" name="グループ化 13">
              <a:extLst>
                <a:ext uri="{FF2B5EF4-FFF2-40B4-BE49-F238E27FC236}">
                  <a16:creationId xmlns:a16="http://schemas.microsoft.com/office/drawing/2014/main" id="{9F299856-9380-8636-49F7-216A5AB67189}"/>
                </a:ext>
              </a:extLst>
            </p:cNvPr>
            <p:cNvGrpSpPr/>
            <p:nvPr/>
          </p:nvGrpSpPr>
          <p:grpSpPr>
            <a:xfrm>
              <a:off x="2372170" y="5162007"/>
              <a:ext cx="1641272" cy="720000"/>
              <a:chOff x="2288090" y="5162007"/>
              <a:chExt cx="1641272" cy="720000"/>
            </a:xfrm>
          </p:grpSpPr>
          <p:sp>
            <p:nvSpPr>
              <p:cNvPr id="12" name="正方形/長方形 11">
                <a:extLst>
                  <a:ext uri="{FF2B5EF4-FFF2-40B4-BE49-F238E27FC236}">
                    <a16:creationId xmlns:a16="http://schemas.microsoft.com/office/drawing/2014/main" id="{6377781D-B4A0-DFAA-CA72-9E0AC0F22EB3}"/>
                  </a:ext>
                </a:extLst>
              </p:cNvPr>
              <p:cNvSpPr/>
              <p:nvPr/>
            </p:nvSpPr>
            <p:spPr>
              <a:xfrm>
                <a:off x="2288090" y="5162007"/>
                <a:ext cx="720000" cy="720000"/>
              </a:xfrm>
              <a:prstGeom prst="rect">
                <a:avLst/>
              </a:prstGeom>
              <a:solidFill>
                <a:srgbClr val="E6E6E6"/>
              </a:solidFill>
              <a:ln>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kumimoji="1" lang="ja-JP" altLang="en-US" sz="2000">
                    <a:solidFill>
                      <a:schemeClr val="tx1"/>
                    </a:solidFill>
                  </a:rPr>
                  <a:t>？</a:t>
                </a:r>
                <a:endParaRPr kumimoji="1" lang="ja-JP" altLang="en-US" sz="2000" dirty="0">
                  <a:solidFill>
                    <a:schemeClr val="tx1"/>
                  </a:solidFill>
                </a:endParaRPr>
              </a:p>
            </p:txBody>
          </p:sp>
          <p:sp>
            <p:nvSpPr>
              <p:cNvPr id="13" name="正方形/長方形 12">
                <a:extLst>
                  <a:ext uri="{FF2B5EF4-FFF2-40B4-BE49-F238E27FC236}">
                    <a16:creationId xmlns:a16="http://schemas.microsoft.com/office/drawing/2014/main" id="{CB4788E2-7550-A6C0-E01C-3A1B6099F74C}"/>
                  </a:ext>
                </a:extLst>
              </p:cNvPr>
              <p:cNvSpPr/>
              <p:nvPr/>
            </p:nvSpPr>
            <p:spPr>
              <a:xfrm>
                <a:off x="3209362" y="5162007"/>
                <a:ext cx="720000" cy="720000"/>
              </a:xfrm>
              <a:prstGeom prst="rect">
                <a:avLst/>
              </a:prstGeom>
              <a:solidFill>
                <a:srgbClr val="E6E6E6"/>
              </a:solidFill>
              <a:ln>
                <a:solidFill>
                  <a:srgbClr val="E6E6E6"/>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kumimoji="1" lang="ja-JP" altLang="en-US" sz="2000" dirty="0">
                    <a:solidFill>
                      <a:schemeClr val="tx1"/>
                    </a:solidFill>
                  </a:rPr>
                  <a:t>？</a:t>
                </a:r>
              </a:p>
            </p:txBody>
          </p:sp>
        </p:grpSp>
      </p:grpSp>
      <p:grpSp>
        <p:nvGrpSpPr>
          <p:cNvPr id="19" name="グループ化 18">
            <a:extLst>
              <a:ext uri="{FF2B5EF4-FFF2-40B4-BE49-F238E27FC236}">
                <a16:creationId xmlns:a16="http://schemas.microsoft.com/office/drawing/2014/main" id="{E04E5725-86AC-BB07-AE6F-767284D3AF37}"/>
              </a:ext>
            </a:extLst>
          </p:cNvPr>
          <p:cNvGrpSpPr/>
          <p:nvPr/>
        </p:nvGrpSpPr>
        <p:grpSpPr>
          <a:xfrm>
            <a:off x="4641410" y="4573874"/>
            <a:ext cx="2975854" cy="632497"/>
            <a:chOff x="3726143" y="5174396"/>
            <a:chExt cx="2975854" cy="632497"/>
          </a:xfrm>
        </p:grpSpPr>
        <p:sp>
          <p:nvSpPr>
            <p:cNvPr id="18" name="二等辺三角形 17">
              <a:extLst>
                <a:ext uri="{FF2B5EF4-FFF2-40B4-BE49-F238E27FC236}">
                  <a16:creationId xmlns:a16="http://schemas.microsoft.com/office/drawing/2014/main" id="{2EEF15DD-E251-0352-B895-F37C4877960E}"/>
                </a:ext>
              </a:extLst>
            </p:cNvPr>
            <p:cNvSpPr/>
            <p:nvPr/>
          </p:nvSpPr>
          <p:spPr>
            <a:xfrm rot="13921450">
              <a:off x="4078162" y="5174501"/>
              <a:ext cx="207763" cy="911801"/>
            </a:xfrm>
            <a:prstGeom prst="triangle">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59">
              <a:extLst>
                <a:ext uri="{FF2B5EF4-FFF2-40B4-BE49-F238E27FC236}">
                  <a16:creationId xmlns:a16="http://schemas.microsoft.com/office/drawing/2014/main" id="{7A293ACF-4C7D-AD24-2D45-80A6B0EB082A}"/>
                </a:ext>
              </a:extLst>
            </p:cNvPr>
            <p:cNvSpPr/>
            <p:nvPr/>
          </p:nvSpPr>
          <p:spPr>
            <a:xfrm>
              <a:off x="4245995" y="5174396"/>
              <a:ext cx="2456002" cy="632497"/>
            </a:xfrm>
            <a:prstGeom prst="roundRect">
              <a:avLst/>
            </a:prstGeom>
            <a:solidFill>
              <a:schemeClr val="bg1"/>
            </a:solid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1400" b="1" dirty="0">
                  <a:solidFill>
                    <a:srgbClr val="E94520"/>
                  </a:solidFill>
                  <a:latin typeface="MS PGothic" panose="020B0600070205080204" pitchFamily="34" charset="-128"/>
                  <a:ea typeface="MS PGothic" panose="020B0600070205080204" pitchFamily="34" charset="-128"/>
                </a:rPr>
                <a:t>パートナーが</a:t>
              </a:r>
              <a:r>
                <a:rPr lang="ja-JP" altLang="en-US" sz="1400" b="1" dirty="0">
                  <a:solidFill>
                    <a:srgbClr val="E94520"/>
                  </a:solidFill>
                  <a:latin typeface="MS PGothic" panose="020B0600070205080204" pitchFamily="34" charset="-128"/>
                  <a:ea typeface="MS PGothic" panose="020B0600070205080204" pitchFamily="34" charset="-128"/>
                </a:rPr>
                <a:t>いないと</a:t>
              </a:r>
              <a:endParaRPr lang="en-US" altLang="ja-JP" sz="1400" b="1" dirty="0">
                <a:solidFill>
                  <a:srgbClr val="E94520"/>
                </a:solidFill>
                <a:latin typeface="MS PGothic" panose="020B0600070205080204" pitchFamily="34" charset="-128"/>
                <a:ea typeface="MS PGothic" panose="020B0600070205080204" pitchFamily="34" charset="-128"/>
              </a:endParaRPr>
            </a:p>
            <a:p>
              <a:r>
                <a:rPr lang="ja-JP" altLang="en-US" sz="1400" b="1" dirty="0">
                  <a:solidFill>
                    <a:srgbClr val="E94520"/>
                  </a:solidFill>
                  <a:latin typeface="MS PGothic" panose="020B0600070205080204" pitchFamily="34" charset="-128"/>
                  <a:ea typeface="MS PGothic" panose="020B0600070205080204" pitchFamily="34" charset="-128"/>
                </a:rPr>
                <a:t>うまくビジネスができない！？</a:t>
              </a:r>
              <a:endParaRPr kumimoji="1" lang="ja-JP" altLang="en-US" sz="1400" b="1" dirty="0">
                <a:solidFill>
                  <a:srgbClr val="E94520"/>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47759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6ED29-4794-D824-9CC3-361A0F74940F}"/>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8956741-9AA8-0972-36FC-D4AAE5DDCA57}"/>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069875CB-4147-A89F-EFF2-FF5A1FB427C1}"/>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8ECA4F93-68FA-3EB6-AFB0-9CE544184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90FD2E6B-588E-ECD8-B2C4-32F2B3B72D24}"/>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ビジネスモデル・</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キャンバスについて</a:t>
            </a:r>
            <a:endPar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理解</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する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021F3CD0-3BC0-2607-BFAC-81A65DAC24FF}"/>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38624B71-0617-0C89-6ABC-D17744764ACD}"/>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9" name="図 8">
              <a:extLst>
                <a:ext uri="{FF2B5EF4-FFF2-40B4-BE49-F238E27FC236}">
                  <a16:creationId xmlns:a16="http://schemas.microsoft.com/office/drawing/2014/main" id="{0F91891A-2E80-7531-09C9-D389DC8B69A5}"/>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224915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14A6-2690-5D32-EC03-2291C5CD23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E2B3EC-3CA1-8136-7790-0F41EB8A89D7}"/>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ビジネスモデル・キャンバスとは？</a:t>
            </a:r>
            <a:endParaRPr kumimoji="1" lang="ja-JP" altLang="en-US" dirty="0"/>
          </a:p>
        </p:txBody>
      </p:sp>
      <p:sp>
        <p:nvSpPr>
          <p:cNvPr id="7" name="テキスト ボックス 6">
            <a:extLst>
              <a:ext uri="{FF2B5EF4-FFF2-40B4-BE49-F238E27FC236}">
                <a16:creationId xmlns:a16="http://schemas.microsoft.com/office/drawing/2014/main" id="{E9F43E7B-18D3-C035-0BEB-8AFE3709A00A}"/>
              </a:ext>
            </a:extLst>
          </p:cNvPr>
          <p:cNvSpPr txBox="1"/>
          <p:nvPr/>
        </p:nvSpPr>
        <p:spPr>
          <a:xfrm>
            <a:off x="327082" y="1143664"/>
            <a:ext cx="11542644" cy="830997"/>
          </a:xfrm>
          <a:prstGeom prst="rect">
            <a:avLst/>
          </a:prstGeom>
          <a:noFill/>
        </p:spPr>
        <p:txBody>
          <a:bodyPr wrap="square" rtlCol="0">
            <a:spAutoFit/>
          </a:bodyPr>
          <a:lstStyle/>
          <a:p>
            <a:pPr algn="ctr"/>
            <a:r>
              <a:rPr lang="ja-JP" altLang="en-US" sz="2400" b="1" dirty="0">
                <a:latin typeface="MS PGothic" panose="020B0600070205080204" pitchFamily="34" charset="-128"/>
                <a:ea typeface="MS PGothic" panose="020B0600070205080204" pitchFamily="34" charset="-128"/>
              </a:rPr>
              <a:t>ビジネスモデルの全体像を明確</a:t>
            </a:r>
            <a:r>
              <a:rPr lang="ja-JP" altLang="en-US" sz="2400" b="1">
                <a:latin typeface="MS PGothic" panose="020B0600070205080204" pitchFamily="34" charset="-128"/>
                <a:ea typeface="MS PGothic" panose="020B0600070205080204" pitchFamily="34" charset="-128"/>
              </a:rPr>
              <a:t>にし、客観的に見ることが</a:t>
            </a:r>
            <a:r>
              <a:rPr lang="ja-JP" altLang="en-US" sz="2400" b="1" dirty="0">
                <a:latin typeface="MS PGothic" panose="020B0600070205080204" pitchFamily="34" charset="-128"/>
                <a:ea typeface="MS PGothic" panose="020B0600070205080204" pitchFamily="34" charset="-128"/>
              </a:rPr>
              <a:t>できるキャンバスです。</a:t>
            </a:r>
          </a:p>
          <a:p>
            <a:pPr algn="ctr"/>
            <a:r>
              <a:rPr lang="ja-JP" altLang="en-US" sz="2400" b="1">
                <a:latin typeface="MS PGothic" panose="020B0600070205080204" pitchFamily="34" charset="-128"/>
                <a:ea typeface="MS PGothic" panose="020B0600070205080204" pitchFamily="34" charset="-128"/>
              </a:rPr>
              <a:t>仕組みを構成する要素を一つずつ考える</a:t>
            </a:r>
            <a:r>
              <a:rPr lang="ja-JP" altLang="en-US" sz="2400" b="1" dirty="0">
                <a:latin typeface="MS PGothic" panose="020B0600070205080204" pitchFamily="34" charset="-128"/>
                <a:ea typeface="MS PGothic" panose="020B0600070205080204" pitchFamily="34" charset="-128"/>
              </a:rPr>
              <a:t>ことができるのが特徴です。</a:t>
            </a:r>
          </a:p>
        </p:txBody>
      </p:sp>
      <p:sp>
        <p:nvSpPr>
          <p:cNvPr id="5" name="テキスト ボックス 4">
            <a:extLst>
              <a:ext uri="{FF2B5EF4-FFF2-40B4-BE49-F238E27FC236}">
                <a16:creationId xmlns:a16="http://schemas.microsoft.com/office/drawing/2014/main" id="{617FE3EE-83C3-81CC-A881-B9B70A1CB996}"/>
              </a:ext>
            </a:extLst>
          </p:cNvPr>
          <p:cNvSpPr txBox="1"/>
          <p:nvPr/>
        </p:nvSpPr>
        <p:spPr>
          <a:xfrm>
            <a:off x="327082" y="4848490"/>
            <a:ext cx="11542644" cy="1200329"/>
          </a:xfrm>
          <a:prstGeom prst="rect">
            <a:avLst/>
          </a:prstGeom>
          <a:noFill/>
        </p:spPr>
        <p:txBody>
          <a:bodyPr wrap="square" rtlCol="0">
            <a:spAutoFit/>
          </a:bodyPr>
          <a:lstStyle/>
          <a:p>
            <a:pPr algn="ctr"/>
            <a:r>
              <a:rPr kumimoji="1" lang="ja-JP" altLang="en-US" sz="2400" b="1">
                <a:solidFill>
                  <a:srgbClr val="E94520"/>
                </a:solidFill>
                <a:latin typeface="MS PGothic" panose="020B0600070205080204" pitchFamily="34" charset="-128"/>
                <a:ea typeface="MS PGothic" panose="020B0600070205080204" pitchFamily="34" charset="-128"/>
              </a:rPr>
              <a:t>①顧客セグメント</a:t>
            </a:r>
            <a:r>
              <a:rPr kumimoji="1" lang="en-US" altLang="ja-JP" sz="2400" b="1" dirty="0">
                <a:solidFill>
                  <a:srgbClr val="E94520"/>
                </a:solidFill>
                <a:latin typeface="MS PGothic" panose="020B0600070205080204" pitchFamily="34" charset="-128"/>
                <a:ea typeface="MS PGothic" panose="020B0600070205080204" pitchFamily="34" charset="-128"/>
              </a:rPr>
              <a:t> </a:t>
            </a:r>
            <a:r>
              <a:rPr kumimoji="1" lang="ja-JP" altLang="en-US" sz="2400" b="1">
                <a:solidFill>
                  <a:srgbClr val="E94520"/>
                </a:solidFill>
                <a:latin typeface="MS PGothic" panose="020B0600070205080204" pitchFamily="34" charset="-128"/>
                <a:ea typeface="MS PGothic" panose="020B0600070205080204" pitchFamily="34" charset="-128"/>
              </a:rPr>
              <a:t>②価値提案</a:t>
            </a:r>
            <a:r>
              <a:rPr kumimoji="1" lang="en-US" altLang="ja-JP" sz="2400" b="1" dirty="0">
                <a:solidFill>
                  <a:srgbClr val="E94520"/>
                </a:solidFill>
                <a:latin typeface="MS PGothic" panose="020B0600070205080204" pitchFamily="34" charset="-128"/>
                <a:ea typeface="MS PGothic" panose="020B0600070205080204" pitchFamily="34" charset="-128"/>
              </a:rPr>
              <a:t> </a:t>
            </a:r>
            <a:r>
              <a:rPr kumimoji="1" lang="ja-JP" altLang="en-US" sz="2400" b="1">
                <a:solidFill>
                  <a:srgbClr val="E94520"/>
                </a:solidFill>
                <a:latin typeface="MS PGothic" panose="020B0600070205080204" pitchFamily="34" charset="-128"/>
                <a:ea typeface="MS PGothic" panose="020B0600070205080204" pitchFamily="34" charset="-128"/>
              </a:rPr>
              <a:t>③顧客</a:t>
            </a:r>
            <a:r>
              <a:rPr kumimoji="1" lang="ja-JP" altLang="en-US" sz="2400" b="1" dirty="0">
                <a:solidFill>
                  <a:srgbClr val="E94520"/>
                </a:solidFill>
                <a:latin typeface="MS PGothic" panose="020B0600070205080204" pitchFamily="34" charset="-128"/>
                <a:ea typeface="MS PGothic" panose="020B0600070205080204" pitchFamily="34" charset="-128"/>
              </a:rPr>
              <a:t>と</a:t>
            </a:r>
            <a:r>
              <a:rPr kumimoji="1" lang="ja-JP" altLang="en-US" sz="2400" b="1">
                <a:solidFill>
                  <a:srgbClr val="E94520"/>
                </a:solidFill>
                <a:latin typeface="MS PGothic" panose="020B0600070205080204" pitchFamily="34" charset="-128"/>
                <a:ea typeface="MS PGothic" panose="020B0600070205080204" pitchFamily="34" charset="-128"/>
              </a:rPr>
              <a:t>の関係</a:t>
            </a:r>
            <a:r>
              <a:rPr kumimoji="1" lang="en-US" altLang="ja-JP" sz="2400" b="1" dirty="0">
                <a:solidFill>
                  <a:srgbClr val="E94520"/>
                </a:solidFill>
                <a:latin typeface="MS PGothic" panose="020B0600070205080204" pitchFamily="34" charset="-128"/>
                <a:ea typeface="MS PGothic" panose="020B0600070205080204" pitchFamily="34" charset="-128"/>
              </a:rPr>
              <a:t> </a:t>
            </a:r>
            <a:r>
              <a:rPr kumimoji="1" lang="ja-JP" altLang="en-US" sz="2400" b="1">
                <a:solidFill>
                  <a:srgbClr val="E94520"/>
                </a:solidFill>
                <a:latin typeface="MS PGothic" panose="020B0600070205080204" pitchFamily="34" charset="-128"/>
                <a:ea typeface="MS PGothic" panose="020B0600070205080204" pitchFamily="34" charset="-128"/>
              </a:rPr>
              <a:t>④チャネル</a:t>
            </a:r>
            <a:r>
              <a:rPr kumimoji="1" lang="en-US" altLang="ja-JP" sz="2400" b="1" dirty="0">
                <a:solidFill>
                  <a:srgbClr val="E94520"/>
                </a:solidFill>
                <a:latin typeface="MS PGothic" panose="020B0600070205080204" pitchFamily="34" charset="-128"/>
                <a:ea typeface="MS PGothic" panose="020B0600070205080204" pitchFamily="34" charset="-128"/>
              </a:rPr>
              <a:t> </a:t>
            </a:r>
            <a:r>
              <a:rPr kumimoji="1" lang="ja-JP" altLang="en-US" sz="2400" b="1">
                <a:solidFill>
                  <a:srgbClr val="E94520"/>
                </a:solidFill>
                <a:latin typeface="MS PGothic" panose="020B0600070205080204" pitchFamily="34" charset="-128"/>
                <a:ea typeface="MS PGothic" panose="020B0600070205080204" pitchFamily="34" charset="-128"/>
              </a:rPr>
              <a:t>⑤主要業務</a:t>
            </a:r>
            <a:br>
              <a:rPr kumimoji="1" lang="ja-JP" altLang="en-US" sz="2400" b="1">
                <a:solidFill>
                  <a:srgbClr val="E94520"/>
                </a:solidFill>
                <a:latin typeface="MS PGothic" panose="020B0600070205080204" pitchFamily="34" charset="-128"/>
                <a:ea typeface="MS PGothic" panose="020B0600070205080204" pitchFamily="34" charset="-128"/>
              </a:rPr>
            </a:br>
            <a:r>
              <a:rPr kumimoji="1" lang="ja-JP" altLang="en-US" sz="2400" b="1">
                <a:solidFill>
                  <a:srgbClr val="E94520"/>
                </a:solidFill>
                <a:latin typeface="MS PGothic" panose="020B0600070205080204" pitchFamily="34" charset="-128"/>
                <a:ea typeface="MS PGothic" panose="020B0600070205080204" pitchFamily="34" charset="-128"/>
              </a:rPr>
              <a:t>⑥主要経営資源</a:t>
            </a:r>
            <a:r>
              <a:rPr kumimoji="1" lang="en-US" altLang="ja-JP" sz="2400" b="1" dirty="0">
                <a:solidFill>
                  <a:srgbClr val="E94520"/>
                </a:solidFill>
                <a:latin typeface="MS PGothic" panose="020B0600070205080204" pitchFamily="34" charset="-128"/>
                <a:ea typeface="MS PGothic" panose="020B0600070205080204" pitchFamily="34" charset="-128"/>
              </a:rPr>
              <a:t> </a:t>
            </a:r>
            <a:r>
              <a:rPr kumimoji="1" lang="ja-JP" altLang="en-US" sz="2400" b="1">
                <a:solidFill>
                  <a:srgbClr val="E94520"/>
                </a:solidFill>
                <a:latin typeface="MS PGothic" panose="020B0600070205080204" pitchFamily="34" charset="-128"/>
                <a:ea typeface="MS PGothic" panose="020B0600070205080204" pitchFamily="34" charset="-128"/>
              </a:rPr>
              <a:t>⑦主要パートナー</a:t>
            </a:r>
            <a:r>
              <a:rPr kumimoji="1" lang="en-US" altLang="ja-JP" sz="2400" b="1" dirty="0">
                <a:solidFill>
                  <a:srgbClr val="E94520"/>
                </a:solidFill>
                <a:latin typeface="MS PGothic" panose="020B0600070205080204" pitchFamily="34" charset="-128"/>
                <a:ea typeface="MS PGothic" panose="020B0600070205080204" pitchFamily="34" charset="-128"/>
              </a:rPr>
              <a:t> </a:t>
            </a:r>
            <a:r>
              <a:rPr kumimoji="1" lang="ja-JP" altLang="en-US" sz="2400" b="1">
                <a:solidFill>
                  <a:srgbClr val="E94520"/>
                </a:solidFill>
                <a:latin typeface="MS PGothic" panose="020B0600070205080204" pitchFamily="34" charset="-128"/>
                <a:ea typeface="MS PGothic" panose="020B0600070205080204" pitchFamily="34" charset="-128"/>
              </a:rPr>
              <a:t>⑧収益の流れ</a:t>
            </a:r>
            <a:r>
              <a:rPr kumimoji="1" lang="en-US" altLang="ja-JP" sz="2400" b="1" dirty="0">
                <a:solidFill>
                  <a:srgbClr val="E94520"/>
                </a:solidFill>
                <a:latin typeface="MS PGothic" panose="020B0600070205080204" pitchFamily="34" charset="-128"/>
                <a:ea typeface="MS PGothic" panose="020B0600070205080204" pitchFamily="34" charset="-128"/>
              </a:rPr>
              <a:t> </a:t>
            </a:r>
            <a:r>
              <a:rPr kumimoji="1" lang="ja-JP" altLang="en-US" sz="2400" b="1">
                <a:solidFill>
                  <a:srgbClr val="E94520"/>
                </a:solidFill>
                <a:latin typeface="MS PGothic" panose="020B0600070205080204" pitchFamily="34" charset="-128"/>
                <a:ea typeface="MS PGothic" panose="020B0600070205080204" pitchFamily="34" charset="-128"/>
              </a:rPr>
              <a:t>⑨コスト構造</a:t>
            </a:r>
            <a:br>
              <a:rPr kumimoji="1" lang="ja-JP" altLang="en-US" sz="2400" b="1" dirty="0">
                <a:solidFill>
                  <a:srgbClr val="E94520"/>
                </a:solidFill>
                <a:latin typeface="MS PGothic" panose="020B0600070205080204" pitchFamily="34" charset="-128"/>
                <a:ea typeface="MS PGothic" panose="020B0600070205080204" pitchFamily="34" charset="-128"/>
              </a:rPr>
            </a:br>
            <a:r>
              <a:rPr kumimoji="1" lang="ja-JP" altLang="en-US" sz="2400" b="1" dirty="0">
                <a:solidFill>
                  <a:srgbClr val="E94520"/>
                </a:solidFill>
                <a:latin typeface="MS PGothic" panose="020B0600070205080204" pitchFamily="34" charset="-128"/>
                <a:ea typeface="MS PGothic" panose="020B0600070205080204" pitchFamily="34" charset="-128"/>
              </a:rPr>
              <a:t>の９つの要素で作られています。</a:t>
            </a:r>
          </a:p>
        </p:txBody>
      </p:sp>
      <p:grpSp>
        <p:nvGrpSpPr>
          <p:cNvPr id="18" name="グループ化 17">
            <a:extLst>
              <a:ext uri="{FF2B5EF4-FFF2-40B4-BE49-F238E27FC236}">
                <a16:creationId xmlns:a16="http://schemas.microsoft.com/office/drawing/2014/main" id="{746B1EE9-8ED5-9738-CDF8-317DD1BA4717}"/>
              </a:ext>
            </a:extLst>
          </p:cNvPr>
          <p:cNvGrpSpPr/>
          <p:nvPr/>
        </p:nvGrpSpPr>
        <p:grpSpPr>
          <a:xfrm>
            <a:off x="1325738" y="2318314"/>
            <a:ext cx="9666112" cy="2378735"/>
            <a:chOff x="1218158" y="2329072"/>
            <a:chExt cx="9666112" cy="2378735"/>
          </a:xfrm>
        </p:grpSpPr>
        <p:grpSp>
          <p:nvGrpSpPr>
            <p:cNvPr id="8" name="グループ化 7">
              <a:extLst>
                <a:ext uri="{FF2B5EF4-FFF2-40B4-BE49-F238E27FC236}">
                  <a16:creationId xmlns:a16="http://schemas.microsoft.com/office/drawing/2014/main" id="{82C64DBB-986B-28CA-6A90-7BB8D436280D}"/>
                </a:ext>
              </a:extLst>
            </p:cNvPr>
            <p:cNvGrpSpPr/>
            <p:nvPr/>
          </p:nvGrpSpPr>
          <p:grpSpPr>
            <a:xfrm>
              <a:off x="4244083" y="2329072"/>
              <a:ext cx="6640187" cy="2378735"/>
              <a:chOff x="4244083" y="2329072"/>
              <a:chExt cx="6640187" cy="2378735"/>
            </a:xfrm>
          </p:grpSpPr>
          <p:grpSp>
            <p:nvGrpSpPr>
              <p:cNvPr id="12" name="グループ化 11">
                <a:extLst>
                  <a:ext uri="{FF2B5EF4-FFF2-40B4-BE49-F238E27FC236}">
                    <a16:creationId xmlns:a16="http://schemas.microsoft.com/office/drawing/2014/main" id="{B1D2392B-F3EE-56D1-CA90-AA1AD72857C7}"/>
                  </a:ext>
                </a:extLst>
              </p:cNvPr>
              <p:cNvGrpSpPr/>
              <p:nvPr/>
            </p:nvGrpSpPr>
            <p:grpSpPr>
              <a:xfrm>
                <a:off x="4244083" y="2913510"/>
                <a:ext cx="455546" cy="1030979"/>
                <a:chOff x="5569739" y="2882653"/>
                <a:chExt cx="455546" cy="1030979"/>
              </a:xfrm>
            </p:grpSpPr>
            <p:sp>
              <p:nvSpPr>
                <p:cNvPr id="10" name="右矢印 53">
                  <a:extLst>
                    <a:ext uri="{FF2B5EF4-FFF2-40B4-BE49-F238E27FC236}">
                      <a16:creationId xmlns:a16="http://schemas.microsoft.com/office/drawing/2014/main" id="{26183E5E-2BA6-5073-9B05-E831EEAB9BF2}"/>
                    </a:ext>
                  </a:extLst>
                </p:cNvPr>
                <p:cNvSpPr/>
                <p:nvPr/>
              </p:nvSpPr>
              <p:spPr>
                <a:xfrm>
                  <a:off x="5569740" y="2882653"/>
                  <a:ext cx="455545" cy="484632"/>
                </a:xfrm>
                <a:prstGeom prst="rightArrow">
                  <a:avLst>
                    <a:gd name="adj1" fmla="val 39218"/>
                    <a:gd name="adj2" fmla="val 50000"/>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53">
                  <a:extLst>
                    <a:ext uri="{FF2B5EF4-FFF2-40B4-BE49-F238E27FC236}">
                      <a16:creationId xmlns:a16="http://schemas.microsoft.com/office/drawing/2014/main" id="{9FAB3721-DB62-8BA9-48A4-03C8C04914A4}"/>
                    </a:ext>
                  </a:extLst>
                </p:cNvPr>
                <p:cNvSpPr/>
                <p:nvPr/>
              </p:nvSpPr>
              <p:spPr>
                <a:xfrm flipH="1">
                  <a:off x="5569739" y="3429000"/>
                  <a:ext cx="455545" cy="484632"/>
                </a:xfrm>
                <a:prstGeom prst="rightArrow">
                  <a:avLst>
                    <a:gd name="adj1" fmla="val 39218"/>
                    <a:gd name="adj2" fmla="val 50000"/>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a:extLst>
                  <a:ext uri="{FF2B5EF4-FFF2-40B4-BE49-F238E27FC236}">
                    <a16:creationId xmlns:a16="http://schemas.microsoft.com/office/drawing/2014/main" id="{150282C2-7C5F-A797-1821-3256A917A7B8}"/>
                  </a:ext>
                </a:extLst>
              </p:cNvPr>
              <p:cNvPicPr>
                <a:picLocks noChangeAspect="1"/>
              </p:cNvPicPr>
              <p:nvPr/>
            </p:nvPicPr>
            <p:blipFill>
              <a:blip r:embed="rId2"/>
              <a:srcRect/>
              <a:stretch/>
            </p:blipFill>
            <p:spPr>
              <a:xfrm>
                <a:off x="4947598" y="2329072"/>
                <a:ext cx="5936672" cy="2378735"/>
              </a:xfrm>
              <a:prstGeom prst="rect">
                <a:avLst/>
              </a:prstGeom>
            </p:spPr>
          </p:pic>
        </p:grpSp>
        <p:pic>
          <p:nvPicPr>
            <p:cNvPr id="17" name="図 16">
              <a:extLst>
                <a:ext uri="{FF2B5EF4-FFF2-40B4-BE49-F238E27FC236}">
                  <a16:creationId xmlns:a16="http://schemas.microsoft.com/office/drawing/2014/main" id="{98FE69F9-E188-6BDD-98FD-6E96B954ABCD}"/>
                </a:ext>
              </a:extLst>
            </p:cNvPr>
            <p:cNvPicPr>
              <a:picLocks noChangeAspect="1"/>
            </p:cNvPicPr>
            <p:nvPr/>
          </p:nvPicPr>
          <p:blipFill>
            <a:blip r:embed="rId3"/>
            <a:srcRect/>
            <a:stretch/>
          </p:blipFill>
          <p:spPr>
            <a:xfrm>
              <a:off x="1218158" y="2338313"/>
              <a:ext cx="2701395" cy="2321787"/>
            </a:xfrm>
            <a:prstGeom prst="rect">
              <a:avLst/>
            </a:prstGeom>
          </p:spPr>
        </p:pic>
      </p:grpSp>
    </p:spTree>
    <p:extLst>
      <p:ext uri="{BB962C8B-B14F-4D97-AF65-F5344CB8AC3E}">
        <p14:creationId xmlns:p14="http://schemas.microsoft.com/office/powerpoint/2010/main" val="128842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8C48D-8760-6A35-C532-0FC8FC0DFF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9563F3-68FC-E54F-71E2-C90755C1CA95}"/>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ビジネスモデル・キャンバスの構成</a:t>
            </a:r>
            <a:endParaRPr kumimoji="1" lang="ja-JP" altLang="en-US" dirty="0"/>
          </a:p>
        </p:txBody>
      </p:sp>
      <p:sp>
        <p:nvSpPr>
          <p:cNvPr id="6" name="テキスト ボックス 5">
            <a:extLst>
              <a:ext uri="{FF2B5EF4-FFF2-40B4-BE49-F238E27FC236}">
                <a16:creationId xmlns:a16="http://schemas.microsoft.com/office/drawing/2014/main" id="{84EEA845-0175-0B9E-0C1C-B04BF1B5C1DD}"/>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価値が中心、お金が下、顧客が右、やるべきことが左に配置されています。</a:t>
            </a:r>
          </a:p>
        </p:txBody>
      </p:sp>
      <p:graphicFrame>
        <p:nvGraphicFramePr>
          <p:cNvPr id="8" name="表 7">
            <a:extLst>
              <a:ext uri="{FF2B5EF4-FFF2-40B4-BE49-F238E27FC236}">
                <a16:creationId xmlns:a16="http://schemas.microsoft.com/office/drawing/2014/main" id="{7E8524C8-8988-CF0B-678D-D6EF56FF8349}"/>
              </a:ext>
            </a:extLst>
          </p:cNvPr>
          <p:cNvGraphicFramePr>
            <a:graphicFrameLocks noGrp="1"/>
          </p:cNvGraphicFramePr>
          <p:nvPr>
            <p:extLst>
              <p:ext uri="{D42A27DB-BD31-4B8C-83A1-F6EECF244321}">
                <p14:modId xmlns:p14="http://schemas.microsoft.com/office/powerpoint/2010/main" val="2537232100"/>
              </p:ext>
            </p:extLst>
          </p:nvPr>
        </p:nvGraphicFramePr>
        <p:xfrm>
          <a:off x="683172" y="1807599"/>
          <a:ext cx="10815144" cy="4208520"/>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131049">
                  <a:extLst>
                    <a:ext uri="{9D8B030D-6E8A-4147-A177-3AD203B41FA5}">
                      <a16:colId xmlns:a16="http://schemas.microsoft.com/office/drawing/2014/main" val="2823857248"/>
                    </a:ext>
                  </a:extLst>
                </a:gridCol>
                <a:gridCol w="2195009">
                  <a:extLst>
                    <a:ext uri="{9D8B030D-6E8A-4147-A177-3AD203B41FA5}">
                      <a16:colId xmlns:a16="http://schemas.microsoft.com/office/drawing/2014/main" val="997823711"/>
                    </a:ext>
                  </a:extLst>
                </a:gridCol>
                <a:gridCol w="1081514">
                  <a:extLst>
                    <a:ext uri="{9D8B030D-6E8A-4147-A177-3AD203B41FA5}">
                      <a16:colId xmlns:a16="http://schemas.microsoft.com/office/drawing/2014/main" val="3082607908"/>
                    </a:ext>
                  </a:extLst>
                </a:gridCol>
                <a:gridCol w="1081514">
                  <a:extLst>
                    <a:ext uri="{9D8B030D-6E8A-4147-A177-3AD203B41FA5}">
                      <a16:colId xmlns:a16="http://schemas.microsoft.com/office/drawing/2014/main" val="141559175"/>
                    </a:ext>
                  </a:extLst>
                </a:gridCol>
                <a:gridCol w="2163029">
                  <a:extLst>
                    <a:ext uri="{9D8B030D-6E8A-4147-A177-3AD203B41FA5}">
                      <a16:colId xmlns:a16="http://schemas.microsoft.com/office/drawing/2014/main" val="2137647978"/>
                    </a:ext>
                  </a:extLst>
                </a:gridCol>
                <a:gridCol w="2163029">
                  <a:extLst>
                    <a:ext uri="{9D8B030D-6E8A-4147-A177-3AD203B41FA5}">
                      <a16:colId xmlns:a16="http://schemas.microsoft.com/office/drawing/2014/main" val="3650567044"/>
                    </a:ext>
                  </a:extLst>
                </a:gridCol>
              </a:tblGrid>
              <a:tr h="370840">
                <a:tc>
                  <a:txBody>
                    <a:bodyPr/>
                    <a:lstStyle/>
                    <a:p>
                      <a:pPr algn="ctr"/>
                      <a:r>
                        <a:rPr kumimoji="1" lang="ja-JP" altLang="en-US" sz="1800" b="1" dirty="0">
                          <a:solidFill>
                            <a:schemeClr val="bg1"/>
                          </a:solidFill>
                        </a:rPr>
                        <a:t>主要パートナー</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1800" b="1" dirty="0">
                          <a:solidFill>
                            <a:schemeClr val="bg1"/>
                          </a:solidFill>
                        </a:rPr>
                        <a:t>主要業務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kumimoji="1" lang="ja-JP" altLang="en-US" sz="1800" b="1" dirty="0">
                          <a:solidFill>
                            <a:schemeClr val="bg1"/>
                          </a:solidFill>
                        </a:rPr>
                        <a:t>価値提案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a:r>
                        <a:rPr kumimoji="1" lang="ja-JP" altLang="en-US" sz="1800" b="1" dirty="0">
                          <a:solidFill>
                            <a:schemeClr val="bg1"/>
                          </a:solidFill>
                        </a:rPr>
                        <a:t>顧客との関係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1800" b="1" dirty="0">
                          <a:solidFill>
                            <a:schemeClr val="bg1"/>
                          </a:solidFill>
                        </a:rPr>
                        <a:t>顧客セグメント</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40341230"/>
                  </a:ext>
                </a:extLst>
              </a:tr>
              <a:tr h="936000">
                <a:tc rowSpan="3">
                  <a:txBody>
                    <a:bodyPr/>
                    <a:lstStyle/>
                    <a:p>
                      <a:r>
                        <a:rPr kumimoji="1" lang="ja-JP" altLang="en-US" sz="1600" b="1" dirty="0">
                          <a:solidFill>
                            <a:srgbClr val="E94520"/>
                          </a:solidFill>
                        </a:rPr>
                        <a:t>ビジネスに</a:t>
                      </a:r>
                    </a:p>
                    <a:p>
                      <a:r>
                        <a:rPr kumimoji="1" lang="ja-JP" altLang="en-US" sz="1600" b="1" dirty="0">
                          <a:solidFill>
                            <a:srgbClr val="E94520"/>
                          </a:solidFill>
                        </a:rPr>
                        <a:t>協力してくれる相手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a:solidFill>
                            <a:srgbClr val="E94520"/>
                          </a:solidFill>
                        </a:rPr>
                        <a:t>商品・サービス提供</a:t>
                      </a:r>
                    </a:p>
                    <a:p>
                      <a:r>
                        <a:rPr kumimoji="1" lang="ja-JP" altLang="en-US" sz="1600" b="1" dirty="0">
                          <a:solidFill>
                            <a:srgbClr val="E94520"/>
                          </a:solidFill>
                        </a:rPr>
                        <a:t>のためにやるべきこと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r>
                        <a:rPr kumimoji="1" lang="ja-JP" altLang="en-US" sz="1600" b="1" dirty="0">
                          <a:solidFill>
                            <a:srgbClr val="E94520"/>
                          </a:solidFill>
                        </a:rPr>
                        <a:t>顧客にとっての</a:t>
                      </a:r>
                    </a:p>
                    <a:p>
                      <a:r>
                        <a:rPr kumimoji="1" lang="ja-JP" altLang="en-US" sz="1600" b="1" dirty="0">
                          <a:solidFill>
                            <a:srgbClr val="E94520"/>
                          </a:solidFill>
                        </a:rPr>
                        <a:t>価値やメリット</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kumimoji="1" lang="ja-JP" altLang="en-US"/>
                    </a:p>
                  </a:txBody>
                  <a:tcPr/>
                </a:tc>
                <a:tc>
                  <a:txBody>
                    <a:bodyPr/>
                    <a:lstStyle/>
                    <a:p>
                      <a:r>
                        <a:rPr kumimoji="1" lang="ja-JP" altLang="en-US" sz="1600" b="1" dirty="0">
                          <a:solidFill>
                            <a:srgbClr val="E94520"/>
                          </a:solidFill>
                        </a:rPr>
                        <a:t>顧客との関係をつくるためにやるべきこと</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kumimoji="1" lang="ja-JP" altLang="en-US" sz="1600" b="1" dirty="0">
                          <a:solidFill>
                            <a:srgbClr val="E94520"/>
                          </a:solidFill>
                        </a:rPr>
                        <a:t>ターゲットとなる</a:t>
                      </a:r>
                    </a:p>
                    <a:p>
                      <a:r>
                        <a:rPr kumimoji="1" lang="ja-JP" altLang="en-US" sz="1600" b="1" dirty="0">
                          <a:solidFill>
                            <a:srgbClr val="E94520"/>
                          </a:solidFill>
                        </a:rPr>
                        <a:t>顧客は誰か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169073"/>
                  </a:ext>
                </a:extLst>
              </a:tr>
              <a:tr h="370840">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800" b="1" dirty="0">
                          <a:solidFill>
                            <a:schemeClr val="bg1"/>
                          </a:solidFill>
                          <a:latin typeface="ＭＳ Ｐゴシック" panose="020B0600070205080204" pitchFamily="50" charset="-128"/>
                          <a:ea typeface="ＭＳ Ｐゴシック" panose="020B0600070205080204" pitchFamily="50" charset="-128"/>
                        </a:rPr>
                        <a:t>主要経営資源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algn="ctr"/>
                      <a:r>
                        <a:rPr kumimoji="1" lang="ja-JP" altLang="en-US" sz="1800" b="1" dirty="0">
                          <a:solidFill>
                            <a:schemeClr val="bg1"/>
                          </a:solidFill>
                        </a:rPr>
                        <a:t>チャネル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639438"/>
                  </a:ext>
                </a:extLst>
              </a:tr>
              <a:tr h="1260000">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1" dirty="0">
                          <a:solidFill>
                            <a:srgbClr val="E94520"/>
                          </a:solidFill>
                        </a:rPr>
                        <a:t>商品・サービスを提供し続けるために必要な経営資源</a:t>
                      </a:r>
                      <a:br>
                        <a:rPr kumimoji="1" lang="ja-JP" altLang="en-US" sz="1600" b="1" dirty="0">
                          <a:solidFill>
                            <a:srgbClr val="E94520"/>
                          </a:solidFill>
                        </a:rPr>
                      </a:br>
                      <a:r>
                        <a:rPr kumimoji="1" lang="ja-JP" altLang="en-US" sz="1600" b="1" dirty="0">
                          <a:solidFill>
                            <a:srgbClr val="E94520"/>
                          </a:solidFill>
                        </a:rPr>
                        <a:t>（強みや持ってるもの）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r>
                        <a:rPr kumimoji="1" lang="ja-JP" altLang="en-US" sz="1600" b="1" dirty="0">
                          <a:solidFill>
                            <a:srgbClr val="E94520"/>
                          </a:solidFill>
                        </a:rPr>
                        <a:t>顧客</a:t>
                      </a:r>
                      <a:r>
                        <a:rPr kumimoji="1" lang="ja-JP" altLang="en-US" sz="1600" b="1">
                          <a:solidFill>
                            <a:srgbClr val="E94520"/>
                          </a:solidFill>
                        </a:rPr>
                        <a:t>に商品・サービス</a:t>
                      </a:r>
                      <a:r>
                        <a:rPr kumimoji="1" lang="ja-JP" altLang="en-US" sz="1600" b="1" dirty="0">
                          <a:solidFill>
                            <a:srgbClr val="E94520"/>
                          </a:solidFill>
                        </a:rPr>
                        <a:t>を届ける方法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068069"/>
                  </a:ext>
                </a:extLst>
              </a:tr>
              <a:tr h="370840">
                <a:tc gridSpan="3">
                  <a:txBody>
                    <a:bodyPr/>
                    <a:lstStyle/>
                    <a:p>
                      <a:pPr algn="ctr"/>
                      <a:r>
                        <a:rPr kumimoji="1" lang="ja-JP" altLang="en-US" sz="1800" b="1" dirty="0">
                          <a:solidFill>
                            <a:schemeClr val="bg1"/>
                          </a:solidFill>
                        </a:rPr>
                        <a:t>コスト構造</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800" b="1" dirty="0">
                          <a:solidFill>
                            <a:schemeClr val="bg1"/>
                          </a:solidFill>
                        </a:rPr>
                        <a:t>収益の流れ</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846028"/>
                  </a:ext>
                </a:extLst>
              </a:tr>
              <a:tr h="900000">
                <a:tc gridSpan="3">
                  <a:txBody>
                    <a:bodyPr/>
                    <a:lstStyle/>
                    <a:p>
                      <a:r>
                        <a:rPr kumimoji="1" lang="ja-JP" altLang="en-US" sz="1600" b="1" dirty="0">
                          <a:solidFill>
                            <a:srgbClr val="E94520"/>
                          </a:solidFill>
                        </a:rPr>
                        <a:t>商品・サービスを提供するためにかかるコスト</a:t>
                      </a:r>
                      <a:br>
                        <a:rPr kumimoji="1" lang="ja-JP" altLang="en-US" sz="1600" b="1" dirty="0">
                          <a:solidFill>
                            <a:srgbClr val="E94520"/>
                          </a:solidFill>
                        </a:rPr>
                      </a:br>
                      <a:r>
                        <a:rPr kumimoji="1" lang="ja-JP" altLang="en-US" sz="1600" b="1" dirty="0">
                          <a:solidFill>
                            <a:srgbClr val="E94520"/>
                          </a:solidFill>
                        </a:rPr>
                        <a:t>（はじめにかかる費用、継続すると月々かかる費用）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en-US" sz="1600" b="1" dirty="0">
                          <a:solidFill>
                            <a:srgbClr val="E94520"/>
                          </a:solidFill>
                        </a:rPr>
                        <a:t>どのようにして収益を得るか、どのくらい儲かりそうか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748639"/>
                  </a:ext>
                </a:extLst>
              </a:tr>
            </a:tbl>
          </a:graphicData>
        </a:graphic>
      </p:graphicFrame>
    </p:spTree>
    <p:extLst>
      <p:ext uri="{BB962C8B-B14F-4D97-AF65-F5344CB8AC3E}">
        <p14:creationId xmlns:p14="http://schemas.microsoft.com/office/powerpoint/2010/main" val="213969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E9F96-0CD2-A35C-B8D9-F3EC11456E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7BDEC0-0ABB-8D6E-5728-31413F28BB8E}"/>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スマートスタディルームの例</a:t>
            </a:r>
            <a:endParaRPr kumimoji="1" lang="ja-JP" altLang="en-US" dirty="0"/>
          </a:p>
        </p:txBody>
      </p:sp>
      <p:sp>
        <p:nvSpPr>
          <p:cNvPr id="4" name="正方形/長方形 3">
            <a:extLst>
              <a:ext uri="{FF2B5EF4-FFF2-40B4-BE49-F238E27FC236}">
                <a16:creationId xmlns:a16="http://schemas.microsoft.com/office/drawing/2014/main" id="{C066009E-132F-B06F-9C2B-9475398E8C5A}"/>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OP04-①-1</a:t>
            </a:r>
          </a:p>
        </p:txBody>
      </p:sp>
      <p:sp>
        <p:nvSpPr>
          <p:cNvPr id="5" name="テキスト ボックス 4">
            <a:extLst>
              <a:ext uri="{FF2B5EF4-FFF2-40B4-BE49-F238E27FC236}">
                <a16:creationId xmlns:a16="http://schemas.microsoft.com/office/drawing/2014/main" id="{104537E0-7B07-ECCE-53B9-B576973C577A}"/>
              </a:ext>
            </a:extLst>
          </p:cNvPr>
          <p:cNvSpPr txBox="1"/>
          <p:nvPr/>
        </p:nvSpPr>
        <p:spPr>
          <a:xfrm>
            <a:off x="10411776" y="457575"/>
            <a:ext cx="1296000" cy="381000"/>
          </a:xfrm>
          <a:prstGeom prst="rect">
            <a:avLst/>
          </a:prstGeom>
          <a:solidFill>
            <a:schemeClr val="bg1"/>
          </a:solidFill>
          <a:ln w="28575">
            <a:noFill/>
          </a:ln>
        </p:spPr>
        <p:txBody>
          <a:bodyPr wrap="square" anchor="ctr" anchorCtr="0">
            <a:noAutofit/>
          </a:bodyPr>
          <a:lstStyle/>
          <a:p>
            <a:pPr algn="ctr">
              <a:lnSpc>
                <a:spcPct val="90000"/>
              </a:lnSpc>
            </a:pPr>
            <a:r>
              <a:rPr kumimoji="1" lang="ja-JP" altLang="en-US" sz="1600" b="1" dirty="0">
                <a:solidFill>
                  <a:schemeClr val="tx1"/>
                </a:solidFill>
                <a:latin typeface="MS PGothic" panose="020B0600070205080204" pitchFamily="34" charset="-128"/>
                <a:ea typeface="MS PGothic" panose="020B0600070205080204" pitchFamily="34" charset="-128"/>
              </a:rPr>
              <a:t>記入例</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graphicFrame>
        <p:nvGraphicFramePr>
          <p:cNvPr id="6" name="表 5">
            <a:extLst>
              <a:ext uri="{FF2B5EF4-FFF2-40B4-BE49-F238E27FC236}">
                <a16:creationId xmlns:a16="http://schemas.microsoft.com/office/drawing/2014/main" id="{2AF556FE-0A1A-5016-1A97-B936B89A10FE}"/>
              </a:ext>
            </a:extLst>
          </p:cNvPr>
          <p:cNvGraphicFramePr>
            <a:graphicFrameLocks noGrp="1"/>
          </p:cNvGraphicFramePr>
          <p:nvPr>
            <p:extLst>
              <p:ext uri="{D42A27DB-BD31-4B8C-83A1-F6EECF244321}">
                <p14:modId xmlns:p14="http://schemas.microsoft.com/office/powerpoint/2010/main" val="3801865099"/>
              </p:ext>
            </p:extLst>
          </p:nvPr>
        </p:nvGraphicFramePr>
        <p:xfrm>
          <a:off x="683172" y="1133473"/>
          <a:ext cx="10815144" cy="4933952"/>
        </p:xfrm>
        <a:graphic>
          <a:graphicData uri="http://schemas.openxmlformats.org/drawingml/2006/table">
            <a:tbl>
              <a:tblPr firstRow="1" bandRow="1">
                <a:effectLst>
                  <a:outerShdw dist="88900" dir="2700000" algn="ctr" rotWithShape="0">
                    <a:schemeClr val="bg2">
                      <a:lumMod val="90000"/>
                    </a:schemeClr>
                  </a:outerShdw>
                </a:effectLst>
                <a:tableStyleId>{5940675A-B579-460E-94D1-54222C63F5DA}</a:tableStyleId>
              </a:tblPr>
              <a:tblGrid>
                <a:gridCol w="2163029">
                  <a:extLst>
                    <a:ext uri="{9D8B030D-6E8A-4147-A177-3AD203B41FA5}">
                      <a16:colId xmlns:a16="http://schemas.microsoft.com/office/drawing/2014/main" val="2823857248"/>
                    </a:ext>
                  </a:extLst>
                </a:gridCol>
                <a:gridCol w="2163029">
                  <a:extLst>
                    <a:ext uri="{9D8B030D-6E8A-4147-A177-3AD203B41FA5}">
                      <a16:colId xmlns:a16="http://schemas.microsoft.com/office/drawing/2014/main" val="997823711"/>
                    </a:ext>
                  </a:extLst>
                </a:gridCol>
                <a:gridCol w="1081514">
                  <a:extLst>
                    <a:ext uri="{9D8B030D-6E8A-4147-A177-3AD203B41FA5}">
                      <a16:colId xmlns:a16="http://schemas.microsoft.com/office/drawing/2014/main" val="3082607908"/>
                    </a:ext>
                  </a:extLst>
                </a:gridCol>
                <a:gridCol w="1081514">
                  <a:extLst>
                    <a:ext uri="{9D8B030D-6E8A-4147-A177-3AD203B41FA5}">
                      <a16:colId xmlns:a16="http://schemas.microsoft.com/office/drawing/2014/main" val="141559175"/>
                    </a:ext>
                  </a:extLst>
                </a:gridCol>
                <a:gridCol w="2163029">
                  <a:extLst>
                    <a:ext uri="{9D8B030D-6E8A-4147-A177-3AD203B41FA5}">
                      <a16:colId xmlns:a16="http://schemas.microsoft.com/office/drawing/2014/main" val="2137647978"/>
                    </a:ext>
                  </a:extLst>
                </a:gridCol>
                <a:gridCol w="2163029">
                  <a:extLst>
                    <a:ext uri="{9D8B030D-6E8A-4147-A177-3AD203B41FA5}">
                      <a16:colId xmlns:a16="http://schemas.microsoft.com/office/drawing/2014/main" val="3650567044"/>
                    </a:ext>
                  </a:extLst>
                </a:gridCol>
              </a:tblGrid>
              <a:tr h="386394">
                <a:tc>
                  <a:txBody>
                    <a:bodyPr/>
                    <a:lstStyle/>
                    <a:p>
                      <a:pPr algn="ctr"/>
                      <a:r>
                        <a:rPr kumimoji="1" lang="ja-JP" altLang="en-US" b="1" dirty="0">
                          <a:solidFill>
                            <a:schemeClr val="bg1"/>
                          </a:solidFill>
                        </a:rPr>
                        <a:t>主要パートナー</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主要業務</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kumimoji="1" lang="ja-JP" altLang="en-US" b="1" dirty="0">
                          <a:solidFill>
                            <a:schemeClr val="bg1"/>
                          </a:solidFill>
                        </a:rPr>
                        <a:t>価値提案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a:r>
                        <a:rPr kumimoji="1" lang="ja-JP" altLang="en-US" b="1" dirty="0">
                          <a:solidFill>
                            <a:schemeClr val="bg1"/>
                          </a:solidFill>
                        </a:rPr>
                        <a:t>顧客との関係</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b="1" dirty="0">
                          <a:solidFill>
                            <a:schemeClr val="bg1"/>
                          </a:solidFill>
                        </a:rPr>
                        <a:t>顧客セグメント</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40341230"/>
                  </a:ext>
                </a:extLst>
              </a:tr>
              <a:tr h="1938396">
                <a:tc rowSpan="3">
                  <a:txBody>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学校、塾</a:t>
                      </a: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防音設備や家具の供給業者</a:t>
                      </a: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飲料メーカー（ドリンクバーの提供パートナー）</a:t>
                      </a: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 </a:t>
                      </a:r>
                      <a:r>
                        <a:rPr kumimoji="1" lang="pt-PT" altLang="ja-JP"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IT</a:t>
                      </a:r>
                      <a:r>
                        <a:rPr kumimoji="1" lang="ja-JP" altLang="en-US" sz="1200" b="1" i="0" u="none" strike="noStrike" kern="1200" cap="none" spc="0" normalizeH="0" baseline="0" noProof="0" dirty="0">
                          <a:ln>
                            <a:noFill/>
                          </a:ln>
                          <a:solidFill>
                            <a:srgbClr val="E94520"/>
                          </a:solidFill>
                          <a:effectLst/>
                          <a:uLnTx/>
                          <a:uFillTx/>
                          <a:latin typeface="ＭＳ Ｐゴシック" panose="020B0600070205080204" pitchFamily="34" charset="-128"/>
                          <a:ea typeface="+mn-ea"/>
                          <a:cs typeface="+mn-cs"/>
                        </a:rPr>
                        <a:t>システム提供業者</a:t>
                      </a:r>
                    </a:p>
                    <a:p>
                      <a:pPr marL="122238" indent="-122238">
                        <a:spcAft>
                          <a:spcPts val="600"/>
                        </a:spcAft>
                      </a:pPr>
                      <a:endParaRPr kumimoji="1" lang="ja-JP" altLang="en-US" sz="1200" b="1" strike="sngStrike" dirty="0">
                        <a:solidFill>
                          <a:srgbClr val="156082"/>
                        </a:solidFill>
                        <a:highlight>
                          <a:srgbClr val="FFFF00"/>
                        </a:highlight>
                        <a:latin typeface="+mn-ea"/>
                        <a:ea typeface="+mn-ea"/>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運営計画の作成</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パートナーとの連携</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認知獲得のためのマーケティング活動　</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サポートスタッフ募集</a:t>
                      </a: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 自習室の運営</a:t>
                      </a:r>
                      <a:endParaRPr kumimoji="1" lang="en-US" altLang="ja-JP" sz="1200" b="1" strike="sngStrike" kern="1200" dirty="0">
                        <a:solidFill>
                          <a:srgbClr val="156082"/>
                        </a:solidFill>
                        <a:highlight>
                          <a:srgbClr val="FFFF00"/>
                        </a:highlight>
                        <a:latin typeface="+mn-ea"/>
                        <a:ea typeface="+mn-ea"/>
                        <a:cs typeface="+mn-cs"/>
                      </a:endParaRPr>
                    </a:p>
                    <a:p>
                      <a:pPr marL="122238" indent="-122238" algn="l" defTabSz="914400" rtl="0" eaLnBrk="1" latinLnBrk="0" hangingPunct="1">
                        <a:spcAft>
                          <a:spcPts val="0"/>
                        </a:spcAft>
                      </a:pPr>
                      <a:r>
                        <a:rPr kumimoji="1" lang="ja-JP" altLang="en-US" sz="1200" b="1" kern="1200" dirty="0">
                          <a:solidFill>
                            <a:srgbClr val="E94520"/>
                          </a:solidFill>
                          <a:latin typeface="+mn-ea"/>
                          <a:ea typeface="+mn-ea"/>
                          <a:cs typeface="+mn-cs"/>
                        </a:rPr>
                        <a:t>・</a:t>
                      </a:r>
                      <a:r>
                        <a:rPr kumimoji="1" lang="en-US" altLang="ja-JP" sz="1200" b="1" kern="1200" dirty="0">
                          <a:solidFill>
                            <a:srgbClr val="E94520"/>
                          </a:solidFill>
                          <a:latin typeface="+mn-ea"/>
                          <a:ea typeface="+mn-ea"/>
                          <a:cs typeface="+mn-cs"/>
                        </a:rPr>
                        <a:t> </a:t>
                      </a:r>
                      <a:r>
                        <a:rPr kumimoji="1" lang="ja-JP" altLang="en-US" sz="1200" b="1" kern="1200" dirty="0">
                          <a:solidFill>
                            <a:srgbClr val="E94520"/>
                          </a:solidFill>
                          <a:latin typeface="+mn-ea"/>
                          <a:ea typeface="+mn-ea"/>
                          <a:cs typeface="+mn-cs"/>
                        </a:rPr>
                        <a:t>設備メンテナンス</a:t>
                      </a: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gridSpan="2">
                  <a:txBody>
                    <a:bodyPr/>
                    <a:lstStyle/>
                    <a:p>
                      <a:pPr marL="122238" indent="-122238" algn="l" defTabSz="914400" rtl="0" eaLnBrk="1" latinLnBrk="0" hangingPunct="1">
                        <a:spcAft>
                          <a:spcPts val="600"/>
                        </a:spcAft>
                      </a:pPr>
                      <a:r>
                        <a:rPr kumimoji="1" lang="ja-JP" altLang="en-US" sz="1200" b="1" kern="1200" dirty="0">
                          <a:solidFill>
                            <a:srgbClr val="E94520"/>
                          </a:solidFill>
                          <a:latin typeface="+mn-ea"/>
                          <a:ea typeface="+mn-ea"/>
                          <a:cs typeface="+mn-cs"/>
                        </a:rPr>
                        <a:t>・ 「周囲の雑音に影響されず、快適な環境で集中して学習できる防音の個室型自習室」</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kumimoji="1" lang="ja-JP" altLang="en-US"/>
                    </a:p>
                  </a:txBody>
                  <a:tcPr/>
                </a:tc>
                <a:tc>
                  <a:txBody>
                    <a:bodyPr/>
                    <a:lstStyle/>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高校生に特化したスタッフのサポート</a:t>
                      </a: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メンバーシップや長期利用</a:t>
                      </a:r>
                      <a:endParaRPr kumimoji="1" lang="en-US" altLang="ja-JP" sz="1200" b="1" kern="1200" dirty="0">
                        <a:solidFill>
                          <a:srgbClr val="E94520"/>
                        </a:solidFill>
                        <a:latin typeface="+mn-ea"/>
                        <a:ea typeface="+mn-ea"/>
                        <a:cs typeface="+mn-cs"/>
                      </a:endParaRP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a:t>
                      </a:r>
                      <a:r>
                        <a:rPr kumimoji="1" lang="en-US" altLang="ja-JP" sz="1200" b="1" kern="1200" dirty="0">
                          <a:solidFill>
                            <a:srgbClr val="E94520"/>
                          </a:solidFill>
                          <a:latin typeface="+mn-ea"/>
                          <a:ea typeface="+mn-ea"/>
                          <a:cs typeface="+mn-cs"/>
                        </a:rPr>
                        <a:t> </a:t>
                      </a:r>
                      <a:r>
                        <a:rPr kumimoji="1" lang="ja-JP" altLang="en-US" sz="1200" b="1" kern="1200" dirty="0">
                          <a:solidFill>
                            <a:srgbClr val="E94520"/>
                          </a:solidFill>
                          <a:latin typeface="+mn-ea"/>
                          <a:ea typeface="+mn-ea"/>
                          <a:cs typeface="+mn-cs"/>
                        </a:rPr>
                        <a:t>プランの特典</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大学進学を目指す高校</a:t>
                      </a:r>
                      <a:r>
                        <a:rPr kumimoji="1" lang="en-US" altLang="ja-JP" sz="1200" b="1" kern="1200" dirty="0">
                          <a:solidFill>
                            <a:srgbClr val="E94520"/>
                          </a:solidFill>
                          <a:latin typeface="+mn-ea"/>
                          <a:ea typeface="+mn-ea"/>
                          <a:cs typeface="+mn-cs"/>
                        </a:rPr>
                        <a:t>3</a:t>
                      </a:r>
                      <a:r>
                        <a:rPr kumimoji="1" lang="ja-JP" altLang="en-US" sz="1200" b="1" kern="1200" dirty="0">
                          <a:solidFill>
                            <a:srgbClr val="E94520"/>
                          </a:solidFill>
                          <a:latin typeface="+mn-ea"/>
                          <a:ea typeface="+mn-ea"/>
                          <a:cs typeface="+mn-cs"/>
                        </a:rPr>
                        <a:t>年生</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集中して勉強したい</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学校や塾、自宅では集中できない環境に悩んでいる</a:t>
                      </a: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169073"/>
                  </a:ext>
                </a:extLst>
              </a:tr>
              <a:tr h="386394">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b="1" dirty="0">
                          <a:solidFill>
                            <a:schemeClr val="bg1"/>
                          </a:solidFill>
                          <a:latin typeface="ＭＳ Ｐゴシック" panose="020B0600070205080204" pitchFamily="50" charset="-128"/>
                          <a:ea typeface="ＭＳ Ｐゴシック" panose="020B0600070205080204" pitchFamily="50" charset="-128"/>
                        </a:rPr>
                        <a:t>主要経営資源</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algn="ctr"/>
                      <a:r>
                        <a:rPr kumimoji="1" lang="ja-JP" altLang="en-US" b="1" dirty="0">
                          <a:solidFill>
                            <a:schemeClr val="bg1"/>
                          </a:solidFill>
                        </a:rPr>
                        <a:t>チャネル</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639438"/>
                  </a:ext>
                </a:extLst>
              </a:tr>
              <a:tr h="918187">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防音個室に必要な設備</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ドリンクバーの</a:t>
                      </a:r>
                      <a:r>
                        <a:rPr kumimoji="1" lang="ja-JP" altLang="en-US" sz="1200" b="1" strike="noStrike" kern="1200" dirty="0">
                          <a:solidFill>
                            <a:srgbClr val="E94520"/>
                          </a:solidFill>
                          <a:latin typeface="+mn-ea"/>
                          <a:ea typeface="+mn-ea"/>
                          <a:cs typeface="+mn-cs"/>
                        </a:rPr>
                        <a:t>提供</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サポートスタッフ</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予約システム</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高校の進路指導や塾を通じたプロモーション</a:t>
                      </a: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オンライン広告、</a:t>
                      </a:r>
                      <a:r>
                        <a:rPr kumimoji="1" lang="en-US" altLang="ja-JP" sz="1200" b="1" kern="1200" dirty="0">
                          <a:solidFill>
                            <a:srgbClr val="E94520"/>
                          </a:solidFill>
                          <a:latin typeface="+mn-ea"/>
                          <a:ea typeface="+mn-ea"/>
                          <a:cs typeface="+mn-cs"/>
                        </a:rPr>
                        <a:t>SNS</a:t>
                      </a:r>
                      <a:r>
                        <a:rPr kumimoji="1" lang="ja-JP" altLang="en-US" sz="1200" b="1" kern="1200" dirty="0">
                          <a:solidFill>
                            <a:srgbClr val="E94520"/>
                          </a:solidFill>
                          <a:latin typeface="+mn-ea"/>
                          <a:ea typeface="+mn-ea"/>
                          <a:cs typeface="+mn-cs"/>
                        </a:rPr>
                        <a:t>、口コミ</a:t>
                      </a:r>
                    </a:p>
                    <a:p>
                      <a:pPr marL="114300" indent="-114300" algn="l" defTabSz="914400" rtl="0" eaLnBrk="1" latinLnBrk="0" hangingPunct="1">
                        <a:spcAft>
                          <a:spcPts val="0"/>
                        </a:spcAft>
                      </a:pPr>
                      <a:r>
                        <a:rPr kumimoji="1" lang="ja-JP" altLang="en-US" sz="1200" b="1" kern="1200" dirty="0">
                          <a:solidFill>
                            <a:srgbClr val="E94520"/>
                          </a:solidFill>
                          <a:latin typeface="+mn-ea"/>
                          <a:ea typeface="+mn-ea"/>
                          <a:cs typeface="+mn-cs"/>
                        </a:rPr>
                        <a:t>・ 高校生向けのイベント</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068069"/>
                  </a:ext>
                </a:extLst>
              </a:tr>
              <a:tr h="386394">
                <a:tc gridSpan="3">
                  <a:txBody>
                    <a:bodyPr/>
                    <a:lstStyle/>
                    <a:p>
                      <a:pPr algn="ctr"/>
                      <a:r>
                        <a:rPr kumimoji="1" lang="ja-JP" altLang="en-US" b="1" dirty="0">
                          <a:solidFill>
                            <a:schemeClr val="bg1"/>
                          </a:solidFill>
                        </a:rPr>
                        <a:t>コスト構造</a:t>
                      </a:r>
                    </a:p>
                  </a:txBody>
                  <a:tcPr marL="72000" marR="36000" marT="36000" marB="36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b="1" dirty="0">
                          <a:solidFill>
                            <a:schemeClr val="bg1"/>
                          </a:solidFill>
                        </a:rPr>
                        <a:t>収益の流れ</a:t>
                      </a: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846028"/>
                  </a:ext>
                </a:extLst>
              </a:tr>
              <a:tr h="918187">
                <a:tc gridSpan="3">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防音設備や個室の設置・維持費</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ドリンクバーの運営コスト</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電気代や清掃費用などの運営経費</a:t>
                      </a:r>
                    </a:p>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広告・マーケティング費用</a:t>
                      </a:r>
                      <a:endParaRPr kumimoji="1" lang="ja-JP" altLang="en-US" sz="1200" b="1" strike="sngStrike" kern="1200" dirty="0">
                        <a:solidFill>
                          <a:srgbClr val="156082"/>
                        </a:solidFill>
                        <a:highlight>
                          <a:srgbClr val="FFFF00"/>
                        </a:highlight>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90488" indent="-90488" algn="l" defTabSz="914400" rtl="0" eaLnBrk="1" latinLnBrk="0" hangingPunct="1">
                        <a:spcAft>
                          <a:spcPts val="0"/>
                        </a:spcAft>
                      </a:pPr>
                      <a:r>
                        <a:rPr kumimoji="1" lang="ja-JP" altLang="en-US" sz="1200" b="1" kern="1200" dirty="0">
                          <a:solidFill>
                            <a:srgbClr val="E94520"/>
                          </a:solidFill>
                          <a:latin typeface="+mn-ea"/>
                          <a:ea typeface="+mn-ea"/>
                          <a:cs typeface="+mn-cs"/>
                        </a:rPr>
                        <a:t>・ 時間貸し料金（</a:t>
                      </a:r>
                      <a:r>
                        <a:rPr kumimoji="1" lang="en-US" altLang="ja-JP" sz="1200" b="1" kern="1200" dirty="0">
                          <a:solidFill>
                            <a:srgbClr val="E94520"/>
                          </a:solidFill>
                          <a:latin typeface="+mn-ea"/>
                          <a:ea typeface="+mn-ea"/>
                          <a:cs typeface="+mn-cs"/>
                        </a:rPr>
                        <a:t>1</a:t>
                      </a:r>
                      <a:r>
                        <a:rPr kumimoji="1" lang="ja-JP" altLang="en-US" sz="1200" b="1" kern="1200" dirty="0">
                          <a:solidFill>
                            <a:srgbClr val="E94520"/>
                          </a:solidFill>
                          <a:latin typeface="+mn-ea"/>
                          <a:ea typeface="+mn-ea"/>
                          <a:cs typeface="+mn-cs"/>
                        </a:rPr>
                        <a:t>時間単位の料金設定）</a:t>
                      </a:r>
                      <a:endParaRPr kumimoji="1" lang="en-US" altLang="ja-JP" sz="1200" b="1" strike="sngStrike" kern="1200" dirty="0">
                        <a:solidFill>
                          <a:srgbClr val="E94520"/>
                        </a:solidFill>
                        <a:latin typeface="+mn-ea"/>
                        <a:ea typeface="+mn-ea"/>
                        <a:cs typeface="+mn-cs"/>
                      </a:endParaRPr>
                    </a:p>
                    <a:p>
                      <a:pPr marL="90488" indent="-90488" algn="l" defTabSz="914400" rtl="0" eaLnBrk="1" latinLnBrk="0" hangingPunct="1">
                        <a:spcAft>
                          <a:spcPts val="0"/>
                        </a:spcAft>
                      </a:pPr>
                      <a:r>
                        <a:rPr kumimoji="1" lang="ja-JP" altLang="en-US" sz="1200" b="1" strike="noStrike" kern="1200" dirty="0">
                          <a:solidFill>
                            <a:srgbClr val="E94520"/>
                          </a:solidFill>
                          <a:latin typeface="+mn-ea"/>
                          <a:ea typeface="+mn-ea"/>
                          <a:cs typeface="+mn-cs"/>
                        </a:rPr>
                        <a:t>・</a:t>
                      </a:r>
                      <a:r>
                        <a:rPr kumimoji="1" lang="en-US" altLang="ja-JP" sz="1200" b="1" strike="noStrike" kern="1200" dirty="0">
                          <a:solidFill>
                            <a:srgbClr val="E94520"/>
                          </a:solidFill>
                          <a:latin typeface="+mn-ea"/>
                          <a:ea typeface="+mn-ea"/>
                          <a:cs typeface="+mn-cs"/>
                        </a:rPr>
                        <a:t> </a:t>
                      </a:r>
                      <a:r>
                        <a:rPr kumimoji="1" lang="ja-JP" altLang="en-US" sz="1200" b="1" kern="1200" dirty="0">
                          <a:solidFill>
                            <a:srgbClr val="E94520"/>
                          </a:solidFill>
                          <a:latin typeface="+mn-ea"/>
                          <a:ea typeface="+mn-ea"/>
                          <a:cs typeface="+mn-cs"/>
                        </a:rPr>
                        <a:t>パッケージプラン（複数時間・長期利用の割引プラン）</a:t>
                      </a:r>
                      <a:endParaRPr kumimoji="1" lang="ja-JP" altLang="en-US" sz="1200" b="1" strike="sngStrike" kern="1200" dirty="0">
                        <a:solidFill>
                          <a:srgbClr val="E94520"/>
                        </a:solidFill>
                        <a:latin typeface="+mn-ea"/>
                        <a:ea typeface="+mn-ea"/>
                        <a:cs typeface="+mn-cs"/>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748639"/>
                  </a:ext>
                </a:extLst>
              </a:tr>
            </a:tbl>
          </a:graphicData>
        </a:graphic>
      </p:graphicFrame>
    </p:spTree>
    <p:extLst>
      <p:ext uri="{BB962C8B-B14F-4D97-AF65-F5344CB8AC3E}">
        <p14:creationId xmlns:p14="http://schemas.microsoft.com/office/powerpoint/2010/main" val="15496307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8458</TotalTime>
  <Words>2103</Words>
  <Application>Microsoft Macintosh PowerPoint</Application>
  <PresentationFormat>ワイド画面</PresentationFormat>
  <Paragraphs>283</Paragraphs>
  <Slides>23</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Hiragino Kaku Gothic Pro W3</vt:lpstr>
      <vt:lpstr>ＭＳ Ｐゴシック</vt:lpstr>
      <vt:lpstr>ＭＳ Ｐゴシック</vt:lpstr>
      <vt:lpstr>游ゴシック</vt:lpstr>
      <vt:lpstr>Arial</vt:lpstr>
      <vt:lpstr>Calibri</vt:lpstr>
      <vt:lpstr>Office テーマ</vt:lpstr>
      <vt:lpstr>ビジネスモデルを作成する - ビジネスモデル・キャンバス -</vt:lpstr>
      <vt:lpstr>本日実施すること</vt:lpstr>
      <vt:lpstr>PowerPoint プレゼンテーション</vt:lpstr>
      <vt:lpstr>ビジネスモデルとはなに？</vt:lpstr>
      <vt:lpstr>なぜビジネスモデルを考えるの？</vt:lpstr>
      <vt:lpstr>PowerPoint プレゼンテーション</vt:lpstr>
      <vt:lpstr>ビジネスモデル・キャンバスとは？</vt:lpstr>
      <vt:lpstr>ビジネスモデル・キャンバスの構成</vt:lpstr>
      <vt:lpstr>スマートスタディルームの例</vt:lpstr>
      <vt:lpstr>ビジネスモデル・キャンバスの記入方法</vt:lpstr>
      <vt:lpstr>ビジネスモデル・キャンバスの記入方法</vt:lpstr>
      <vt:lpstr>ビジネスモデル・キャンバスの記入方法</vt:lpstr>
      <vt:lpstr>ビジネスモデル・キャンバスの記入方法</vt:lpstr>
      <vt:lpstr>ビジネスモデル・キャンバス記入のポイント</vt:lpstr>
      <vt:lpstr>PowerPoint プレゼンテーション</vt:lpstr>
      <vt:lpstr>ワーク [1] ビジネスモデルを考える （25分）</vt:lpstr>
      <vt:lpstr>ワーク [1] ビジネスモデルを考える （25分）</vt:lpstr>
      <vt:lpstr>ワーク [1] ビジネスモデルを考える （25分）</vt:lpstr>
      <vt:lpstr>キャンバスが検討できたら考えること</vt:lpstr>
      <vt:lpstr>PowerPoint プレゼンテーション</vt:lpstr>
      <vt:lpstr>ワーク [2] ビジネスプランを改善する</vt:lpstr>
      <vt:lpstr>PowerPoint プレゼンテーション</vt:lpstr>
      <vt:lpstr>授業のまとめ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dc:title>
  <dc:creator>shingo tetsuka</dc:creator>
  <cp:lastModifiedBy>慶太 竹内</cp:lastModifiedBy>
  <cp:revision>393</cp:revision>
  <dcterms:created xsi:type="dcterms:W3CDTF">2024-08-24T05:28:24Z</dcterms:created>
  <dcterms:modified xsi:type="dcterms:W3CDTF">2025-03-28T01:29:53Z</dcterms:modified>
</cp:coreProperties>
</file>