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68" r:id="rId2"/>
    <p:sldId id="371" r:id="rId3"/>
    <p:sldId id="389" r:id="rId4"/>
    <p:sldId id="459" r:id="rId5"/>
    <p:sldId id="460" r:id="rId6"/>
    <p:sldId id="429" r:id="rId7"/>
    <p:sldId id="430" r:id="rId8"/>
    <p:sldId id="431" r:id="rId9"/>
    <p:sldId id="432" r:id="rId10"/>
    <p:sldId id="462" r:id="rId11"/>
    <p:sldId id="463" r:id="rId12"/>
    <p:sldId id="446" r:id="rId13"/>
    <p:sldId id="447" r:id="rId14"/>
    <p:sldId id="464" r:id="rId15"/>
    <p:sldId id="438" r:id="rId16"/>
    <p:sldId id="439" r:id="rId17"/>
    <p:sldId id="449" r:id="rId18"/>
    <p:sldId id="568" r:id="rId19"/>
    <p:sldId id="451" r:id="rId20"/>
    <p:sldId id="433" r:id="rId21"/>
    <p:sldId id="452" r:id="rId22"/>
    <p:sldId id="453" r:id="rId23"/>
    <p:sldId id="454" r:id="rId24"/>
    <p:sldId id="569" r:id="rId25"/>
    <p:sldId id="408" r:id="rId26"/>
    <p:sldId id="445" r:id="rId27"/>
    <p:sldId id="456" r:id="rId28"/>
    <p:sldId id="457" r:id="rId29"/>
    <p:sldId id="570" r:id="rId30"/>
    <p:sldId id="409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666A17-E655-EEEC-55F6-6E1F138D4495}" name="-" initials="MSOffice" userId="-" providerId="None"/>
  <p188:author id="{FAAD496F-00FE-CBB1-ECCA-3B0B3566904E}" name="慶太 竹内" initials="慶竹" userId="f614eac48cb1f8a4" providerId="Windows Live"/>
  <p188:author id="{BBB842A5-1FB0-2167-4C47-C217B3B5581A}" name="Windows ユーザー" initials="W" userId="Windows ユーザー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520"/>
    <a:srgbClr val="156082"/>
    <a:srgbClr val="E6E6E6"/>
    <a:srgbClr val="FCE8E8"/>
    <a:srgbClr val="FADCE9"/>
    <a:srgbClr val="CCE198"/>
    <a:srgbClr val="FFF1B3"/>
    <a:srgbClr val="FFFF99"/>
    <a:srgbClr val="C7E8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 autoAdjust="0"/>
    <p:restoredTop sz="95068" autoAdjust="0"/>
  </p:normalViewPr>
  <p:slideViewPr>
    <p:cSldViewPr snapToGrid="0">
      <p:cViewPr varScale="1">
        <p:scale>
          <a:sx n="121" d="100"/>
          <a:sy n="121" d="100"/>
        </p:scale>
        <p:origin x="848" y="168"/>
      </p:cViewPr>
      <p:guideLst>
        <p:guide orient="horz" pos="2160"/>
        <p:guide pos="3840"/>
        <p:guide pos="529"/>
        <p:guide pos="7151"/>
      </p:guideLst>
    </p:cSldViewPr>
  </p:slid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67FAF-3898-ED42-B937-F1FDB3C880F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C51F-1DAC-8A47-898F-A3FAE3262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75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C51F-1DAC-8A47-898F-A3FAE3262DB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2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C51F-1DAC-8A47-898F-A3FAE3262DB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35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C51F-1DAC-8A47-898F-A3FAE3262DB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10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8F7762A-8C38-1766-D1DD-1497C3758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E31ACCC-A390-D110-D497-E5F560976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70" y="4274577"/>
            <a:ext cx="6631459" cy="125013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3470D59-942E-C320-4614-5F9EF36EB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599821"/>
            <a:ext cx="4830493" cy="475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8467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C77F6B-9C03-57C6-FA9D-4E856710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EA2E92-9421-2B1B-D3E9-C05C44BE9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080DD6-F581-ECBE-6DE7-7ACA5388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E1B8F1-E709-6419-EC85-E9E9F72D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97E7CA-B522-8358-0F0A-0A5B08E8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2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4031FFE-B684-54F7-6C17-7D95A9073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38BC2E-EFC4-8611-6F04-C4AAC079D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A5BA00-8367-5064-C9FF-C34D1C6D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204730-04DD-AC08-2B72-662AD5C8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0B8A3F-A388-7553-BEE4-12606D45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3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CDB122ED-3F7E-07F5-8377-DEF86DF3B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0206F95-C0A8-B7B3-DA80-A610E5A9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62"/>
            <a:ext cx="10515600" cy="588227"/>
          </a:xfrm>
        </p:spPr>
        <p:txBody>
          <a:bodyPr tIns="36000" bIns="36000" anchor="ctr">
            <a:noAutofit/>
          </a:bodyPr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2BAD48-109A-54AD-429F-594E9895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24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D0C381-B8B0-B8D8-33CF-078714A4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583" y="6339896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67D621-8782-382F-7908-94272158DB93}"/>
              </a:ext>
            </a:extLst>
          </p:cNvPr>
          <p:cNvSpPr txBox="1">
            <a:spLocks/>
          </p:cNvSpPr>
          <p:nvPr userDrawn="1"/>
        </p:nvSpPr>
        <p:spPr>
          <a:xfrm>
            <a:off x="9974992" y="63398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rgbClr val="3E3D5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516E-539C-6B4E-9B98-9011328972C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F1490AFC-467F-287A-BF69-6C3CE3DE8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456" y="6253547"/>
            <a:ext cx="722205" cy="43332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0216A82-4078-1666-B43C-AAAF34C0DEB3}"/>
              </a:ext>
            </a:extLst>
          </p:cNvPr>
          <p:cNvSpPr/>
          <p:nvPr userDrawn="1"/>
        </p:nvSpPr>
        <p:spPr>
          <a:xfrm>
            <a:off x="2927389" y="6349186"/>
            <a:ext cx="6337222" cy="3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©Organization for Small &amp; Medium Enterprises and Regional Innovation, JAPAN.All Rights Reserved.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857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165A4B6-1F9F-82E0-BD85-D3A57C7EC7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56E053-6F84-9434-EA6D-9F8D1A48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3C279E77-CB18-DA0A-E427-D300ADA2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583" y="6339896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8F7DCA1A-0EA4-3290-3E0E-79F3A76F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24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9AAFEEC5-5E8F-586D-89EF-687D73E7FB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456" y="6253547"/>
            <a:ext cx="722205" cy="43332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555073-C6A4-8D31-09A3-C183F0138A3C}"/>
              </a:ext>
            </a:extLst>
          </p:cNvPr>
          <p:cNvSpPr txBox="1">
            <a:spLocks/>
          </p:cNvSpPr>
          <p:nvPr userDrawn="1"/>
        </p:nvSpPr>
        <p:spPr>
          <a:xfrm>
            <a:off x="9974992" y="63398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rgbClr val="3E3D5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516E-539C-6B4E-9B98-9011328972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829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A5994AD-9276-5B62-BA56-EB9D3D882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6341B0-4BC5-68A2-70A9-E7B6B7FF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FA8F4C-9DB6-9516-CF1B-455233F6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65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B2A73C-294B-1D6C-7230-BD954663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8BF769-D51E-7DAA-58B1-F5AC042DF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D525BE-FAB9-4A15-8FC2-39CCB2941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6CC803-3F38-B5AE-CF87-9F28638DF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E98295-DA32-2C6C-35DF-BD6093535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08A27E-0C8F-5EF0-DB9A-F13D4F0C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9C39BF0-DB92-305E-A915-19D8F039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669B7CF-23FC-7023-0FD1-D155E992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621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CFD7CC-17D6-28A4-09A3-D755DE26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1F69212-39AD-8E67-6BE0-42D096B5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E83DB15-99D3-257C-7F48-ECE76E05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77EFF4-BE50-8BC6-5AA4-B66F8C40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39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7269A5-2F3A-BD50-1D6E-3057B5B7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9B760-C4A3-30D5-245D-DE1994B5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9460F8-50FA-4A51-2FC8-404774F6A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437B15-55CB-E401-716C-E78B523D6213}"/>
              </a:ext>
            </a:extLst>
          </p:cNvPr>
          <p:cNvSpPr/>
          <p:nvPr userDrawn="1"/>
        </p:nvSpPr>
        <p:spPr>
          <a:xfrm>
            <a:off x="2927389" y="6349186"/>
            <a:ext cx="6337222" cy="3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©Organization for Small &amp; Medium Enterprises and Regional Innovation, JAPAN.All Rights Reserved.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62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80E43-1959-C6C2-8C3B-6BD73E2B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9004B-CAC7-FD0A-7FB5-5A6FC309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5B54AB-7B19-8B92-E7C5-07DC5BB25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6C26AF-2244-CFFA-A7BB-2E8C12BC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19B78E-252C-97A2-00D2-02CA0870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FD4C4-5478-8AEC-5AD8-52686C2D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41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EB946-8DC6-D905-D6C8-6F4343DA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CC37553-AB2B-4918-BD34-9CF2A3BCF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85E038-A141-39EA-94BD-C432D60CC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548547-4312-4E8D-81D4-CB069C99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92DAC3-96AC-6D8E-652B-6EAF9D4E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B8132E-414A-666E-7500-F8FA746B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4272049-3BC2-372A-0097-7EB68208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B9B689-FA39-1F8D-10D8-DE7514D32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AE8E3B-D533-1F8A-0FAD-C9A05F86A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C9E03-8FA4-E0DA-5F3D-81F588DB0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6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F61003C-3AF6-D696-5EC0-7CEC7E58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70" y="4274577"/>
            <a:ext cx="7530378" cy="12501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/>
              <a:t>ビジネスプランを改善する</a:t>
            </a:r>
            <a:br>
              <a:rPr lang="ja-JP" altLang="en-US" dirty="0"/>
            </a:br>
            <a:r>
              <a:rPr lang="en-US" altLang="ja-JP" sz="3600" dirty="0"/>
              <a:t>- </a:t>
            </a:r>
            <a:r>
              <a:rPr lang="ja-JP" altLang="en-US" sz="3600" dirty="0"/>
              <a:t>ビジネスプラン・レビューの準備 </a:t>
            </a:r>
            <a:r>
              <a:rPr lang="en-US" altLang="ja-JP" sz="3600" dirty="0"/>
              <a:t>-</a:t>
            </a:r>
            <a:endParaRPr lang="en-US" altLang="ja-JP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D4DC3AF-FA81-73EB-3AB3-5B7521E5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599821"/>
            <a:ext cx="4830493" cy="475692"/>
          </a:xfrm>
        </p:spPr>
        <p:txBody>
          <a:bodyPr/>
          <a:lstStyle/>
          <a:p>
            <a:r>
              <a:rPr kumimoji="1" lang="ja-JP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授業スライド</a:t>
            </a:r>
            <a:r>
              <a:rPr kumimoji="1"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OP 06-①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8D4A8F-857C-7539-2001-6D56784E5041}"/>
              </a:ext>
            </a:extLst>
          </p:cNvPr>
          <p:cNvGrpSpPr/>
          <p:nvPr/>
        </p:nvGrpSpPr>
        <p:grpSpPr>
          <a:xfrm>
            <a:off x="743376" y="3600068"/>
            <a:ext cx="1704260" cy="475199"/>
            <a:chOff x="1017346" y="-391775"/>
            <a:chExt cx="1704260" cy="47519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6CCE3B5-2FE4-4B1A-3F80-9B7A66DDA3CD}"/>
                </a:ext>
              </a:extLst>
            </p:cNvPr>
            <p:cNvGrpSpPr/>
            <p:nvPr/>
          </p:nvGrpSpPr>
          <p:grpSpPr>
            <a:xfrm>
              <a:off x="1017346" y="-391775"/>
              <a:ext cx="1578509" cy="475199"/>
              <a:chOff x="-851918" y="1088727"/>
              <a:chExt cx="1264863" cy="380778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D09A647-4AD4-8939-C05D-8F36A65F36D3}"/>
                  </a:ext>
                </a:extLst>
              </p:cNvPr>
              <p:cNvSpPr/>
              <p:nvPr/>
            </p:nvSpPr>
            <p:spPr>
              <a:xfrm>
                <a:off x="-851918" y="1088727"/>
                <a:ext cx="1097598" cy="3807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オプション</a:t>
                </a:r>
                <a:endParaRPr kumimoji="1" lang="ja-JP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" name="二等辺三角形 8">
                <a:extLst>
                  <a:ext uri="{FF2B5EF4-FFF2-40B4-BE49-F238E27FC236}">
                    <a16:creationId xmlns:a16="http://schemas.microsoft.com/office/drawing/2014/main" id="{6BF2A156-28AE-6CDE-F117-BA4DAD2BEA25}"/>
                  </a:ext>
                </a:extLst>
              </p:cNvPr>
              <p:cNvSpPr/>
              <p:nvPr/>
            </p:nvSpPr>
            <p:spPr>
              <a:xfrm rot="5400000">
                <a:off x="226787" y="1203993"/>
                <a:ext cx="220892" cy="1514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n-ea"/>
                </a:endParaRPr>
              </a:p>
            </p:txBody>
          </p:sp>
        </p:grp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B5954356-3339-BF34-B08E-295360E09EF1}"/>
                </a:ext>
              </a:extLst>
            </p:cNvPr>
            <p:cNvSpPr/>
            <p:nvPr/>
          </p:nvSpPr>
          <p:spPr>
            <a:xfrm rot="5400000">
              <a:off x="2489286" y="-248663"/>
              <a:ext cx="275666" cy="18897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57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CAA1A-8676-25AB-20D0-0FBC7EE00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DE3253-E01E-5ACF-A05B-E1DBF517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レビュー目的別の質問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事</a:t>
            </a:r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例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E4A6F5-1F98-109C-FE0A-6C4BC61F5D30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ビジネスプランに対して、時間内に効果的な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レビューをして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もらえる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ような質問項目を考えます。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6C7F097-DB79-FE4F-6167-20B3D92A42FF}"/>
              </a:ext>
            </a:extLst>
          </p:cNvPr>
          <p:cNvGrpSpPr/>
          <p:nvPr/>
        </p:nvGrpSpPr>
        <p:grpSpPr>
          <a:xfrm>
            <a:off x="839788" y="2324557"/>
            <a:ext cx="10512425" cy="3622444"/>
            <a:chOff x="839788" y="2324557"/>
            <a:chExt cx="6271017" cy="3622444"/>
          </a:xfrm>
        </p:grpSpPr>
        <p:sp>
          <p:nvSpPr>
            <p:cNvPr id="8" name="角丸四角形 6">
              <a:extLst>
                <a:ext uri="{FF2B5EF4-FFF2-40B4-BE49-F238E27FC236}">
                  <a16:creationId xmlns:a16="http://schemas.microsoft.com/office/drawing/2014/main" id="{0B6FE387-460C-F168-CDEF-B981F9F035BD}"/>
                </a:ext>
              </a:extLst>
            </p:cNvPr>
            <p:cNvSpPr/>
            <p:nvPr/>
          </p:nvSpPr>
          <p:spPr>
            <a:xfrm>
              <a:off x="839788" y="2486146"/>
              <a:ext cx="6271017" cy="3460855"/>
            </a:xfrm>
            <a:prstGeom prst="roundRect">
              <a:avLst>
                <a:gd name="adj" fmla="val 6963"/>
              </a:avLst>
            </a:prstGeom>
            <a:noFill/>
            <a:ln w="28575">
              <a:solidFill>
                <a:srgbClr val="E9452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-182563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kumimoji="1" lang="en-US" altLang="ja-JP" sz="1400" dirty="0">
                <a:solidFill>
                  <a:schemeClr val="tx1"/>
                </a:solidFill>
              </a:endParaRPr>
            </a:p>
            <a:p>
              <a:pPr marL="182563" indent="-182563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ja-JP" altLang="en-US" sz="2400" dirty="0">
                  <a:solidFill>
                    <a:schemeClr val="tx1"/>
                  </a:solidFill>
                </a:rPr>
                <a:t>他の商品・サービスと比較して、このビジネスプランにはどのような</a:t>
              </a:r>
              <a:r>
                <a:rPr kumimoji="1" lang="ja-JP" altLang="en-US" sz="2400">
                  <a:solidFill>
                    <a:schemeClr val="tx1"/>
                  </a:solidFill>
                </a:rPr>
                <a:t>強みや弱み</a:t>
              </a:r>
              <a:r>
                <a:rPr kumimoji="1" lang="ja-JP" altLang="en-US" sz="2400" dirty="0">
                  <a:solidFill>
                    <a:schemeClr val="tx1"/>
                  </a:solidFill>
                </a:rPr>
                <a:t>があると感じますか？</a:t>
              </a:r>
            </a:p>
            <a:p>
              <a:pPr marL="182563" indent="-182563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ja-JP" altLang="en-US" sz="2400" dirty="0">
                  <a:solidFill>
                    <a:schemeClr val="tx1"/>
                  </a:solidFill>
                </a:rPr>
                <a:t>どのような点を改善する必要がありますか？</a:t>
              </a:r>
            </a:p>
            <a:p>
              <a:pPr marL="182563" indent="-182563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ja-JP" altLang="en-US" sz="2400" dirty="0">
                  <a:solidFill>
                    <a:schemeClr val="tx1"/>
                  </a:solidFill>
                </a:rPr>
                <a:t>現在の価格設定については最適でしょうか？</a:t>
              </a:r>
            </a:p>
            <a:p>
              <a:pPr marL="182563" indent="-182563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ja-JP" altLang="en-US" sz="2400" dirty="0">
                  <a:solidFill>
                    <a:schemeClr val="tx1"/>
                  </a:solidFill>
                </a:rPr>
                <a:t>強みをさらに強化するには、どのような追加機能があればよいと思いますか？</a:t>
              </a:r>
              <a:endParaRPr kumimoji="1" lang="en-US" altLang="ja-JP" sz="2400" dirty="0">
                <a:solidFill>
                  <a:schemeClr val="tx1"/>
                </a:solidFill>
              </a:endParaRPr>
            </a:p>
            <a:p>
              <a:pPr marL="182563" indent="-182563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solidFill>
                    <a:schemeClr val="tx1"/>
                  </a:solidFill>
                </a:rPr>
                <a:t>今のターゲット以外に他のターゲットに魅力的に映る可能性はありますか？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E33B59D-820C-B5BA-142F-335EAE77D4B2}"/>
                </a:ext>
              </a:extLst>
            </p:cNvPr>
            <p:cNvSpPr/>
            <p:nvPr/>
          </p:nvSpPr>
          <p:spPr>
            <a:xfrm>
              <a:off x="1505969" y="2324557"/>
              <a:ext cx="4938655" cy="365126"/>
            </a:xfrm>
            <a:prstGeom prst="rect">
              <a:avLst/>
            </a:prstGeom>
            <a:solidFill>
              <a:srgbClr val="E94520"/>
            </a:solidFill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kumimoji="1" lang="ja-JP" altLang="en-US" b="1" dirty="0">
                  <a:solidFill>
                    <a:schemeClr val="bg1"/>
                  </a:solidFill>
                </a:rPr>
                <a:t>ビジネスプランの改善につなげるための質問例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26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89B48-257B-42F4-B777-2E1DFC10F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6CB5D-59D5-0AC5-FE91-C00A554E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レビュー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の時間配分について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E66C92-A656-A68A-419C-AC344F8A7121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ビジネスプランに対して、時間内に効果的なレビューをして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もらえるような時間配分を考えます。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F3846F2-5A41-14AB-8D7F-A6D0E2703C06}"/>
              </a:ext>
            </a:extLst>
          </p:cNvPr>
          <p:cNvGrpSpPr/>
          <p:nvPr/>
        </p:nvGrpSpPr>
        <p:grpSpPr>
          <a:xfrm>
            <a:off x="838200" y="2299246"/>
            <a:ext cx="10514014" cy="3647755"/>
            <a:chOff x="7419240" y="2299246"/>
            <a:chExt cx="3932974" cy="3647755"/>
          </a:xfrm>
        </p:grpSpPr>
        <p:sp>
          <p:nvSpPr>
            <p:cNvPr id="16" name="角丸四角形 6">
              <a:extLst>
                <a:ext uri="{FF2B5EF4-FFF2-40B4-BE49-F238E27FC236}">
                  <a16:creationId xmlns:a16="http://schemas.microsoft.com/office/drawing/2014/main" id="{FB188788-5736-3A54-1C42-F9262D34765D}"/>
                </a:ext>
              </a:extLst>
            </p:cNvPr>
            <p:cNvSpPr/>
            <p:nvPr/>
          </p:nvSpPr>
          <p:spPr>
            <a:xfrm>
              <a:off x="7419240" y="2299246"/>
              <a:ext cx="3932974" cy="3647755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tlCol="0" anchor="t"/>
            <a:lstStyle/>
            <a:p>
              <a:pPr marL="107950">
                <a:lnSpc>
                  <a:spcPct val="120000"/>
                </a:lnSpc>
              </a:pP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質問は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+mn-ea"/>
                </a:rPr>
                <a:t>1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問につき回答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+mn-ea"/>
                </a:rPr>
                <a:t>5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分を想定します。</a:t>
              </a:r>
              <a:endParaRPr kumimoji="1" lang="en-US" altLang="ja-JP" sz="2400" dirty="0">
                <a:solidFill>
                  <a:schemeClr val="tx1"/>
                </a:solidFill>
                <a:latin typeface="+mn-ea"/>
              </a:endParaRPr>
            </a:p>
            <a:p>
              <a:pPr marL="107950">
                <a:lnSpc>
                  <a:spcPct val="120000"/>
                </a:lnSpc>
              </a:pP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質問数は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+mn-ea"/>
                </a:rPr>
                <a:t>1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時間であれば余裕を持って</a:t>
              </a:r>
              <a:endParaRPr kumimoji="1" lang="en-US" altLang="ja-JP" sz="2400" dirty="0">
                <a:solidFill>
                  <a:schemeClr val="tx1"/>
                </a:solidFill>
                <a:latin typeface="+mn-ea"/>
              </a:endParaRPr>
            </a:p>
            <a:p>
              <a:pPr marL="107950">
                <a:lnSpc>
                  <a:spcPct val="120000"/>
                </a:lnSpc>
              </a:pPr>
              <a:r>
                <a:rPr kumimoji="1" lang="en-US" altLang="ja-JP" sz="2400" dirty="0">
                  <a:solidFill>
                    <a:schemeClr val="tx1"/>
                  </a:solidFill>
                  <a:latin typeface="+mn-ea"/>
                </a:rPr>
                <a:t>10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個前後用意し、何から聞くかを決めて</a:t>
              </a:r>
              <a:endParaRPr kumimoji="1" lang="en-US" altLang="ja-JP" sz="2400" dirty="0">
                <a:solidFill>
                  <a:schemeClr val="tx1"/>
                </a:solidFill>
                <a:latin typeface="+mn-ea"/>
              </a:endParaRPr>
            </a:p>
            <a:p>
              <a:pPr marL="107950">
                <a:lnSpc>
                  <a:spcPct val="120000"/>
                </a:lnSpc>
              </a:pP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おきます。</a:t>
              </a:r>
              <a:endParaRPr kumimoji="1" lang="en-US" altLang="ja-JP" sz="2400" dirty="0">
                <a:solidFill>
                  <a:schemeClr val="tx1"/>
                </a:solidFill>
                <a:latin typeface="+mn-ea"/>
              </a:endParaRPr>
            </a:p>
            <a:p>
              <a:pPr marL="107950">
                <a:lnSpc>
                  <a:spcPct val="120000"/>
                </a:lnSpc>
              </a:pPr>
              <a:endParaRPr kumimoji="1" lang="en-US" altLang="ja-JP" sz="1000" dirty="0">
                <a:solidFill>
                  <a:schemeClr val="tx1"/>
                </a:solidFill>
                <a:latin typeface="+mn-ea"/>
              </a:endParaRPr>
            </a:p>
            <a:p>
              <a:pPr marL="107950">
                <a:lnSpc>
                  <a:spcPct val="120000"/>
                </a:lnSpc>
              </a:pP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話すのが得意な方の場合、</a:t>
              </a:r>
              <a:endParaRPr kumimoji="1" lang="en-US" altLang="ja-JP" sz="2400" dirty="0">
                <a:solidFill>
                  <a:schemeClr val="tx1"/>
                </a:solidFill>
                <a:latin typeface="+mn-ea"/>
              </a:endParaRPr>
            </a:p>
            <a:p>
              <a:pPr marL="107950">
                <a:lnSpc>
                  <a:spcPct val="120000"/>
                </a:lnSpc>
              </a:pP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たくさん答えてくださるので多めに準備</a:t>
              </a:r>
              <a:endParaRPr kumimoji="1" lang="en-US" altLang="ja-JP" sz="2400" dirty="0">
                <a:solidFill>
                  <a:schemeClr val="tx1"/>
                </a:solidFill>
                <a:latin typeface="+mn-ea"/>
              </a:endParaRPr>
            </a:p>
            <a:p>
              <a:pPr marL="107950">
                <a:lnSpc>
                  <a:spcPct val="120000"/>
                </a:lnSpc>
              </a:pPr>
              <a:r>
                <a:rPr kumimoji="1" lang="ja-JP" altLang="en-US" sz="2400" dirty="0">
                  <a:solidFill>
                    <a:schemeClr val="tx1"/>
                  </a:solidFill>
                  <a:latin typeface="+mn-ea"/>
                </a:rPr>
                <a:t>しておくと安心です。</a:t>
              </a:r>
            </a:p>
          </p:txBody>
        </p:sp>
        <p:sp>
          <p:nvSpPr>
            <p:cNvPr id="20" name="角丸四角形 6">
              <a:extLst>
                <a:ext uri="{FF2B5EF4-FFF2-40B4-BE49-F238E27FC236}">
                  <a16:creationId xmlns:a16="http://schemas.microsoft.com/office/drawing/2014/main" id="{C55C4321-B59C-9946-360B-16C4B85A85A6}"/>
                </a:ext>
              </a:extLst>
            </p:cNvPr>
            <p:cNvSpPr/>
            <p:nvPr/>
          </p:nvSpPr>
          <p:spPr>
            <a:xfrm>
              <a:off x="9640884" y="2507120"/>
              <a:ext cx="1557330" cy="320721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tlCol="0" anchor="t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+mn-ea"/>
                </a:rPr>
                <a:t>&lt; 40</a:t>
              </a:r>
              <a:r>
                <a:rPr kumimoji="1" lang="ja-JP" altLang="en-US" dirty="0">
                  <a:solidFill>
                    <a:schemeClr val="tx1"/>
                  </a:solidFill>
                  <a:latin typeface="+mn-ea"/>
                </a:rPr>
                <a:t>分間のレビューの時間配分の例 </a:t>
              </a:r>
              <a:r>
                <a:rPr kumimoji="1" lang="en-US" altLang="ja-JP" dirty="0">
                  <a:solidFill>
                    <a:schemeClr val="tx1"/>
                  </a:solidFill>
                  <a:latin typeface="+mn-ea"/>
                </a:rPr>
                <a:t>&gt;</a:t>
              </a:r>
            </a:p>
            <a:p>
              <a:endParaRPr kumimoji="1" lang="en-US" altLang="ja-JP" dirty="0">
                <a:solidFill>
                  <a:schemeClr val="tx1"/>
                </a:solidFill>
                <a:latin typeface="+mn-ea"/>
              </a:endParaRPr>
            </a:p>
            <a:p>
              <a:endParaRPr kumimoji="1" lang="en-US" altLang="ja-JP" sz="200" dirty="0">
                <a:solidFill>
                  <a:schemeClr val="tx1"/>
                </a:solidFill>
                <a:latin typeface="+mn-ea"/>
              </a:endParaRPr>
            </a:p>
            <a:p>
              <a:pPr marL="182563">
                <a:spcAft>
                  <a:spcPts val="600"/>
                </a:spcAft>
              </a:pPr>
              <a:r>
                <a:rPr kumimoji="1" lang="ja-JP" altLang="en-US" sz="2000" dirty="0">
                  <a:solidFill>
                    <a:schemeClr val="tx1"/>
                  </a:solidFill>
                  <a:latin typeface="+mn-ea"/>
                </a:rPr>
                <a:t>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+mn-ea"/>
                </a:rPr>
                <a:t>① 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+mn-ea"/>
                </a:rPr>
                <a:t>導入・挨拶</a:t>
              </a:r>
            </a:p>
            <a:p>
              <a:pPr marL="182563">
                <a:spcAft>
                  <a:spcPts val="600"/>
                </a:spcAft>
              </a:pPr>
              <a:r>
                <a:rPr kumimoji="1" lang="ja-JP" altLang="en-US" sz="2000" dirty="0">
                  <a:solidFill>
                    <a:schemeClr val="tx1"/>
                  </a:solidFill>
                  <a:latin typeface="+mn-ea"/>
                </a:rPr>
                <a:t>　② ビジネスプランの紹介</a:t>
              </a:r>
            </a:p>
            <a:p>
              <a:pPr marL="182563">
                <a:spcAft>
                  <a:spcPts val="600"/>
                </a:spcAft>
              </a:pPr>
              <a:r>
                <a:rPr kumimoji="1" lang="ja-JP" altLang="en-US" sz="2000" dirty="0">
                  <a:solidFill>
                    <a:schemeClr val="tx1"/>
                  </a:solidFill>
                  <a:latin typeface="+mn-ea"/>
                </a:rPr>
                <a:t>　</a:t>
              </a:r>
              <a:r>
                <a:rPr kumimoji="1" lang="ja-JP" altLang="en-US" sz="2000">
                  <a:solidFill>
                    <a:schemeClr val="tx1"/>
                  </a:solidFill>
                  <a:latin typeface="+mn-ea"/>
                </a:rPr>
                <a:t>③ レビュー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+mn-ea"/>
                </a:rPr>
                <a:t> 5〜10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+mn-ea"/>
                </a:rPr>
                <a:t>問ほど質問</a:t>
              </a:r>
            </a:p>
            <a:p>
              <a:pPr marL="182563">
                <a:spcAft>
                  <a:spcPts val="600"/>
                </a:spcAft>
              </a:pPr>
              <a:r>
                <a:rPr kumimoji="1" lang="ja-JP" altLang="en-US" sz="2000" dirty="0">
                  <a:solidFill>
                    <a:schemeClr val="tx1"/>
                  </a:solidFill>
                  <a:latin typeface="+mn-ea"/>
                </a:rPr>
                <a:t>　④ 改善点の確認</a:t>
              </a:r>
            </a:p>
            <a:p>
              <a:pPr marL="182563">
                <a:spcAft>
                  <a:spcPts val="600"/>
                </a:spcAft>
              </a:pPr>
              <a:r>
                <a:rPr kumimoji="1" lang="ja-JP" altLang="en-US" sz="2000" dirty="0">
                  <a:solidFill>
                    <a:schemeClr val="tx1"/>
                  </a:solidFill>
                  <a:latin typeface="+mn-ea"/>
                </a:rPr>
                <a:t>　⑤ </a:t>
              </a:r>
              <a:r>
                <a:rPr kumimoji="1" lang="ja-JP" altLang="en-US" sz="2000">
                  <a:solidFill>
                    <a:schemeClr val="tx1"/>
                  </a:solidFill>
                  <a:latin typeface="+mn-ea"/>
                </a:rPr>
                <a:t>終了・お礼</a:t>
              </a:r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08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E2A9A-C9E2-C5B8-9387-A5B71F94F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869E4E-206E-5E87-070A-57DBF6EE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準備物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の例</a:t>
            </a:r>
            <a:r>
              <a:rPr lang="en-US" altLang="ja-JP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① ビジネスプランシート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84D005-3627-85B5-2D2A-9A0B0CB0A638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ビジネスプランシートをもとに紹介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することで、プランの全体像を</a:t>
            </a:r>
            <a:br>
              <a:rPr lang="en-US" altLang="ja-JP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理解しやすくなり、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適切なレビューを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得られやすくなります。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54217D-EFCC-174E-0640-E6F16805DE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66739" y="2299700"/>
            <a:ext cx="6458522" cy="36329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351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5F9E7-4174-4CC9-6826-27F10DF01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11688B-063F-2E14-4D79-C05DA9C83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185" y="2299245"/>
            <a:ext cx="6452076" cy="362929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0CA3D68-BF85-B7FA-2106-94BF0CC6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準備物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の例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②</a:t>
            </a:r>
            <a:r>
              <a:rPr lang="en-US" altLang="ja-JP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プロトタイプシート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D203A3-D703-4A30-8E89-8896C6AA43E3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プロトタイプシートを紹介することで、プランの全体像を</a:t>
            </a:r>
            <a:b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理解しやすくなり、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適切なレビューを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得られやすくなります。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0558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8A5AB-CE8F-095C-1E52-86DB98CF5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55906E-AD0D-29C6-712D-FE252493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準備物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の例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③</a:t>
            </a:r>
            <a:r>
              <a:rPr lang="en-US" altLang="ja-JP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質問</a:t>
            </a:r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項目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6BFF7C-DF65-568B-ED55-FCA5DF23DE92}"/>
              </a:ext>
            </a:extLst>
          </p:cNvPr>
          <p:cNvSpPr/>
          <p:nvPr/>
        </p:nvSpPr>
        <p:spPr>
          <a:xfrm>
            <a:off x="484224" y="431373"/>
            <a:ext cx="1296000" cy="433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ワークシート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OP06-①-1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A271B9-0C32-B026-BB58-873093D7BBA2}"/>
              </a:ext>
            </a:extLst>
          </p:cNvPr>
          <p:cNvSpPr txBox="1"/>
          <p:nvPr/>
        </p:nvSpPr>
        <p:spPr>
          <a:xfrm>
            <a:off x="10411776" y="457575"/>
            <a:ext cx="1296000" cy="381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記入例</a:t>
            </a:r>
            <a:endParaRPr kumimoji="1" lang="ja-JP" altLang="en-US" sz="1400" b="1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8D7DEF0-1477-8D5D-E24B-79538D715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991806"/>
              </p:ext>
            </p:extLst>
          </p:nvPr>
        </p:nvGraphicFramePr>
        <p:xfrm>
          <a:off x="838200" y="1161101"/>
          <a:ext cx="5173717" cy="838840"/>
        </p:xfrm>
        <a:graphic>
          <a:graphicData uri="http://schemas.openxmlformats.org/drawingml/2006/table">
            <a:tbl>
              <a:tblPr firstRow="1" bandRow="1">
                <a:effectLst>
                  <a:outerShdw dist="88900" dir="2700000" algn="ctr" rotWithShape="0">
                    <a:schemeClr val="bg2">
                      <a:lumMod val="90000"/>
                    </a:schemeClr>
                  </a:outerShdw>
                </a:effectLst>
                <a:tableStyleId>{5940675A-B579-460E-94D1-54222C63F5DA}</a:tableStyleId>
              </a:tblPr>
              <a:tblGrid>
                <a:gridCol w="5173717">
                  <a:extLst>
                    <a:ext uri="{9D8B030D-6E8A-4147-A177-3AD203B41FA5}">
                      <a16:colId xmlns:a16="http://schemas.microsoft.com/office/drawing/2014/main" val="3197164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レビュー先の情報</a:t>
                      </a: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年齢・性別・職業、住む地域などの属性</a:t>
                      </a: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61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1" dirty="0">
                          <a:solidFill>
                            <a:srgbClr val="E9452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kumimoji="1" lang="zh-CN" altLang="en-US" sz="1800" b="1" dirty="0">
                          <a:solidFill>
                            <a:srgbClr val="E9452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代、男性、会社社長、市内在住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65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D1BF527-680B-0CE8-872E-6EBF5D36C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49711"/>
              </p:ext>
            </p:extLst>
          </p:nvPr>
        </p:nvGraphicFramePr>
        <p:xfrm>
          <a:off x="839788" y="2122797"/>
          <a:ext cx="5172129" cy="3899800"/>
        </p:xfrm>
        <a:graphic>
          <a:graphicData uri="http://schemas.openxmlformats.org/drawingml/2006/table">
            <a:tbl>
              <a:tblPr firstRow="1" bandRow="1">
                <a:effectLst>
                  <a:outerShdw dist="88900" dir="2700000" algn="ctr" rotWithShape="0">
                    <a:schemeClr val="bg2">
                      <a:lumMod val="90000"/>
                    </a:schemeClr>
                  </a:outerShdw>
                </a:effectLst>
                <a:tableStyleId>{5940675A-B579-460E-94D1-54222C63F5DA}</a:tableStyleId>
              </a:tblPr>
              <a:tblGrid>
                <a:gridCol w="354711">
                  <a:extLst>
                    <a:ext uri="{9D8B030D-6E8A-4147-A177-3AD203B41FA5}">
                      <a16:colId xmlns:a16="http://schemas.microsoft.com/office/drawing/2014/main" val="3197164108"/>
                    </a:ext>
                  </a:extLst>
                </a:gridCol>
                <a:gridCol w="4700578">
                  <a:extLst>
                    <a:ext uri="{9D8B030D-6E8A-4147-A177-3AD203B41FA5}">
                      <a16:colId xmlns:a16="http://schemas.microsoft.com/office/drawing/2014/main" val="125413244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868632535"/>
                    </a:ext>
                  </a:extLst>
                </a:gridCol>
              </a:tblGrid>
              <a:tr h="371794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質問項目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56155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Q1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この商品・サービスの第一印象について教えてください。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65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Q2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商品・サービスに関してよいところ、改善した方がよいところを教えてください。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117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Q3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もっとこうだったらいいな、と思う点はありますか</a:t>
                      </a:r>
                      <a:r>
                        <a:rPr kumimoji="1" lang="ja-JP" altLang="en-US" sz="1200" b="1" dirty="0">
                          <a:solidFill>
                            <a:srgbClr val="E94520"/>
                          </a:solidFill>
                          <a:latin typeface="+mn-ea"/>
                          <a:ea typeface="+mn-ea"/>
                        </a:rPr>
                        <a:t>？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63064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Q4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この商品・サービスが実際に商品化された場合、いくらで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94520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購入したいと思いますか？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01477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Q5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他</a:t>
                      </a: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の商品・サービス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と比べて、どの点で違いや価値を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94520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感じましたか？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89621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Q6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どんな顧客に売れそうだと感じますか？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840687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57D358CE-0814-365B-5C31-32CCF05A4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81336"/>
              </p:ext>
            </p:extLst>
          </p:nvPr>
        </p:nvGraphicFramePr>
        <p:xfrm>
          <a:off x="6178495" y="1161101"/>
          <a:ext cx="5173717" cy="4861496"/>
        </p:xfrm>
        <a:graphic>
          <a:graphicData uri="http://schemas.openxmlformats.org/drawingml/2006/table">
            <a:tbl>
              <a:tblPr firstRow="1" bandRow="1">
                <a:effectLst>
                  <a:outerShdw dist="88900" dir="2700000" algn="ctr" rotWithShape="0">
                    <a:schemeClr val="bg2">
                      <a:lumMod val="90000"/>
                    </a:schemeClr>
                  </a:outerShdw>
                </a:effectLst>
                <a:tableStyleId>{5940675A-B579-460E-94D1-54222C63F5DA}</a:tableStyleId>
              </a:tblPr>
              <a:tblGrid>
                <a:gridCol w="5173717">
                  <a:extLst>
                    <a:ext uri="{9D8B030D-6E8A-4147-A177-3AD203B41FA5}">
                      <a16:colId xmlns:a16="http://schemas.microsoft.com/office/drawing/2014/main" val="3197164108"/>
                    </a:ext>
                  </a:extLst>
                </a:gridCol>
              </a:tblGrid>
              <a:tr h="3756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レビュー記録・メモ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6155"/>
                  </a:ext>
                </a:extLst>
              </a:tr>
              <a:tr h="44858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レビュー</a:t>
                      </a: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を記録する</a:t>
                      </a:r>
                      <a:endParaRPr kumimoji="1" lang="en-US" altLang="ja-JP" sz="1800" b="1" dirty="0">
                        <a:solidFill>
                          <a:srgbClr val="E9452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15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4DF2E-35B2-F9F7-ACC0-09A81A68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5F13C71-2355-C7A3-5929-66CE7C89424C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557C52A1-FABB-F89C-6E88-CD81CC1E0C65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15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13" name="グラフィックス 12" descr="砂時計: 終了 単色塗りつぶし">
              <a:extLst>
                <a:ext uri="{FF2B5EF4-FFF2-40B4-BE49-F238E27FC236}">
                  <a16:creationId xmlns:a16="http://schemas.microsoft.com/office/drawing/2014/main" id="{2DA31778-2F15-0E41-729F-A8DF77681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ADC3592-4EC5-2C43-6EB7-04C452A42BB9}"/>
              </a:ext>
            </a:extLst>
          </p:cNvPr>
          <p:cNvSpPr/>
          <p:nvPr/>
        </p:nvSpPr>
        <p:spPr>
          <a:xfrm>
            <a:off x="550983" y="2247192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241300" dir="2700000" algn="tl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質問項目を考える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EFD98D3-9A45-2459-DC07-77C019B1E40E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1031630" y="1201733"/>
            <a:chExt cx="2304000" cy="648000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593E637D-8E79-07C6-DE70-040F7AE1B761}"/>
                </a:ext>
              </a:extLst>
            </p:cNvPr>
            <p:cNvSpPr/>
            <p:nvPr/>
          </p:nvSpPr>
          <p:spPr>
            <a:xfrm>
              <a:off x="1031630" y="1201733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ワーク 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[1]</a:t>
              </a:r>
            </a:p>
          </p:txBody>
        </p:sp>
        <p:pic>
          <p:nvPicPr>
            <p:cNvPr id="3" name="グラフィックス 2" descr="鉛筆 単色塗りつぶし">
              <a:extLst>
                <a:ext uri="{FF2B5EF4-FFF2-40B4-BE49-F238E27FC236}">
                  <a16:creationId xmlns:a16="http://schemas.microsoft.com/office/drawing/2014/main" id="{41A5CA20-1293-8458-D566-66BF8CF79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7477" y="1257090"/>
              <a:ext cx="533213" cy="533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34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59F35-3AA1-DC86-E23B-D4A3E663F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24C76-02A5-6D29-2815-6DB4DBBA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[1]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質問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項目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を考える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（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15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分）</a:t>
            </a:r>
            <a:endParaRPr kumimoji="1" lang="ja-JP" altLang="en-US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198C140C-05AE-F01C-4592-512381D3BDC0}"/>
              </a:ext>
            </a:extLst>
          </p:cNvPr>
          <p:cNvSpPr/>
          <p:nvPr/>
        </p:nvSpPr>
        <p:spPr>
          <a:xfrm>
            <a:off x="1061545" y="1975945"/>
            <a:ext cx="10068910" cy="29928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効果的なレビューを行うことができるように</a:t>
            </a:r>
            <a:b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質問項目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を作成する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図 4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30F425CF-E1B8-BA9B-FF15-373BA6B7B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76" t="29565" r="30290" b="26184"/>
          <a:stretch/>
        </p:blipFill>
        <p:spPr>
          <a:xfrm>
            <a:off x="9301983" y="3432258"/>
            <a:ext cx="2457865" cy="27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0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60B65-AF80-138B-A810-ED3B48A87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8815D4-90F6-AA0F-5431-D0E8F7CF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[1]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質問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項目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を考える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（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15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分）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293C16-FB53-BC1B-480F-2FD766D9CFEF}"/>
              </a:ext>
            </a:extLst>
          </p:cNvPr>
          <p:cNvSpPr/>
          <p:nvPr/>
        </p:nvSpPr>
        <p:spPr>
          <a:xfrm>
            <a:off x="484224" y="431373"/>
            <a:ext cx="1296000" cy="433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ワークシート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OP06-①-1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318DC8-E3A2-9C3A-D7E2-65E1885CF61D}"/>
              </a:ext>
            </a:extLst>
          </p:cNvPr>
          <p:cNvSpPr txBox="1"/>
          <p:nvPr/>
        </p:nvSpPr>
        <p:spPr>
          <a:xfrm>
            <a:off x="10411776" y="457575"/>
            <a:ext cx="1296000" cy="381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記入例</a:t>
            </a:r>
            <a:endParaRPr kumimoji="1" lang="ja-JP" altLang="en-US" sz="1400" b="1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C6EE1205-156A-7763-9814-50319BD7D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83786"/>
              </p:ext>
            </p:extLst>
          </p:nvPr>
        </p:nvGraphicFramePr>
        <p:xfrm>
          <a:off x="838200" y="1161101"/>
          <a:ext cx="5173717" cy="838840"/>
        </p:xfrm>
        <a:graphic>
          <a:graphicData uri="http://schemas.openxmlformats.org/drawingml/2006/table">
            <a:tbl>
              <a:tblPr firstRow="1" bandRow="1">
                <a:effectLst>
                  <a:outerShdw dist="88900" dir="2700000" algn="ctr" rotWithShape="0">
                    <a:schemeClr val="bg2">
                      <a:lumMod val="90000"/>
                    </a:schemeClr>
                  </a:outerShdw>
                </a:effectLst>
                <a:tableStyleId>{5940675A-B579-460E-94D1-54222C63F5DA}</a:tableStyleId>
              </a:tblPr>
              <a:tblGrid>
                <a:gridCol w="5173717">
                  <a:extLst>
                    <a:ext uri="{9D8B030D-6E8A-4147-A177-3AD203B41FA5}">
                      <a16:colId xmlns:a16="http://schemas.microsoft.com/office/drawing/2014/main" val="3197164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レビュー先の情報</a:t>
                      </a: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年齢・性別・職業、住む地域などの属性</a:t>
                      </a: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61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1" dirty="0">
                          <a:solidFill>
                            <a:srgbClr val="E9452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kumimoji="1" lang="zh-CN" altLang="en-US" sz="1800" b="1" dirty="0">
                          <a:solidFill>
                            <a:srgbClr val="E9452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代、男性、会社社長、市内在住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65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482E5C5-0F12-CB55-FF6B-8B80C092C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24711"/>
              </p:ext>
            </p:extLst>
          </p:nvPr>
        </p:nvGraphicFramePr>
        <p:xfrm>
          <a:off x="839788" y="2122797"/>
          <a:ext cx="5172129" cy="3899800"/>
        </p:xfrm>
        <a:graphic>
          <a:graphicData uri="http://schemas.openxmlformats.org/drawingml/2006/table">
            <a:tbl>
              <a:tblPr firstRow="1" bandRow="1">
                <a:effectLst>
                  <a:outerShdw dist="88900" dir="2700000" algn="ctr" rotWithShape="0">
                    <a:schemeClr val="bg2">
                      <a:lumMod val="90000"/>
                    </a:schemeClr>
                  </a:outerShdw>
                </a:effectLst>
                <a:tableStyleId>{5940675A-B579-460E-94D1-54222C63F5DA}</a:tableStyleId>
              </a:tblPr>
              <a:tblGrid>
                <a:gridCol w="354711">
                  <a:extLst>
                    <a:ext uri="{9D8B030D-6E8A-4147-A177-3AD203B41FA5}">
                      <a16:colId xmlns:a16="http://schemas.microsoft.com/office/drawing/2014/main" val="3197164108"/>
                    </a:ext>
                  </a:extLst>
                </a:gridCol>
                <a:gridCol w="4700578">
                  <a:extLst>
                    <a:ext uri="{9D8B030D-6E8A-4147-A177-3AD203B41FA5}">
                      <a16:colId xmlns:a16="http://schemas.microsoft.com/office/drawing/2014/main" val="125413244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868632535"/>
                    </a:ext>
                  </a:extLst>
                </a:gridCol>
              </a:tblGrid>
              <a:tr h="371794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質問項目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56155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Q1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この商品・サービスの第一印象について教えてください。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65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Q2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商品・サービスに関してよいところ、改善した方がよいところを教えてください。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117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Q3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もっとこうだったらいいな、と思う点はありますか</a:t>
                      </a:r>
                      <a:r>
                        <a:rPr kumimoji="1" lang="ja-JP" altLang="en-US" sz="1200" b="1" dirty="0">
                          <a:solidFill>
                            <a:srgbClr val="E94520"/>
                          </a:solidFill>
                          <a:latin typeface="+mn-ea"/>
                          <a:ea typeface="+mn-ea"/>
                        </a:rPr>
                        <a:t>？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63064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Q4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この商品・サービスが実際に商品化された場合、いくらで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94520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購入したいと思いますか？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01477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Q5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他</a:t>
                      </a: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の商品・サービス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と比べて、どの点で違いや価値を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94520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感じましたか？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89621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Q6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どんな顧客に売れそうだと感じますか？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840687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F8CCD80E-0CA7-0E0A-64FF-9F39B5DB5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7719"/>
              </p:ext>
            </p:extLst>
          </p:nvPr>
        </p:nvGraphicFramePr>
        <p:xfrm>
          <a:off x="6178495" y="1161101"/>
          <a:ext cx="5173717" cy="4861496"/>
        </p:xfrm>
        <a:graphic>
          <a:graphicData uri="http://schemas.openxmlformats.org/drawingml/2006/table">
            <a:tbl>
              <a:tblPr firstRow="1" bandRow="1">
                <a:effectLst>
                  <a:outerShdw dist="88900" dir="2700000" algn="ctr" rotWithShape="0">
                    <a:schemeClr val="bg2">
                      <a:lumMod val="90000"/>
                    </a:schemeClr>
                  </a:outerShdw>
                </a:effectLst>
                <a:tableStyleId>{5940675A-B579-460E-94D1-54222C63F5DA}</a:tableStyleId>
              </a:tblPr>
              <a:tblGrid>
                <a:gridCol w="5173717">
                  <a:extLst>
                    <a:ext uri="{9D8B030D-6E8A-4147-A177-3AD203B41FA5}">
                      <a16:colId xmlns:a16="http://schemas.microsoft.com/office/drawing/2014/main" val="3197164108"/>
                    </a:ext>
                  </a:extLst>
                </a:gridCol>
              </a:tblGrid>
              <a:tr h="3756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レビュー記録・メモ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6155"/>
                  </a:ext>
                </a:extLst>
              </a:tr>
              <a:tr h="44858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レビュー</a:t>
                      </a: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94520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を記録する</a:t>
                      </a:r>
                      <a:endParaRPr kumimoji="1" lang="en-US" altLang="ja-JP" sz="1800" b="1" dirty="0">
                        <a:solidFill>
                          <a:srgbClr val="E9452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35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7CAA4-DC3D-3160-BDB7-7AAFCAF2F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5264D8-ACD6-A07D-3790-F952FD76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[1]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質問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項目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を考える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（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15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分）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9986AC-5E06-FEA9-655A-6FED8A1674AC}"/>
              </a:ext>
            </a:extLst>
          </p:cNvPr>
          <p:cNvSpPr/>
          <p:nvPr/>
        </p:nvSpPr>
        <p:spPr>
          <a:xfrm>
            <a:off x="484224" y="431373"/>
            <a:ext cx="1296000" cy="433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ワークシート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OP06-①-1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E7EADCD-20EF-1714-228F-ABA5221E46D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161101"/>
          <a:ext cx="5173717" cy="838840"/>
        </p:xfrm>
        <a:graphic>
          <a:graphicData uri="http://schemas.openxmlformats.org/drawingml/2006/table">
            <a:tbl>
              <a:tblPr firstRow="1" bandRow="1">
                <a:effectLst>
                  <a:outerShdw dist="88900" dir="2700000" algn="ctr" rotWithShape="0">
                    <a:schemeClr val="bg2">
                      <a:lumMod val="90000"/>
                    </a:schemeClr>
                  </a:outerShdw>
                </a:effectLst>
                <a:tableStyleId>{5940675A-B579-460E-94D1-54222C63F5DA}</a:tableStyleId>
              </a:tblPr>
              <a:tblGrid>
                <a:gridCol w="5173717">
                  <a:extLst>
                    <a:ext uri="{9D8B030D-6E8A-4147-A177-3AD203B41FA5}">
                      <a16:colId xmlns:a16="http://schemas.microsoft.com/office/drawing/2014/main" val="3197164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レビュー先の情報</a:t>
                      </a: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年齢・性別・職業、住む地域などの属性</a:t>
                      </a: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61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zh-CN" altLang="en-US" sz="1800" b="1" dirty="0">
                        <a:solidFill>
                          <a:srgbClr val="E9452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65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50DECA0-919C-BAB9-64A0-B9C697A54C09}"/>
              </a:ext>
            </a:extLst>
          </p:cNvPr>
          <p:cNvGraphicFramePr>
            <a:graphicFrameLocks noGrp="1"/>
          </p:cNvGraphicFramePr>
          <p:nvPr/>
        </p:nvGraphicFramePr>
        <p:xfrm>
          <a:off x="839788" y="2122797"/>
          <a:ext cx="5172129" cy="3899796"/>
        </p:xfrm>
        <a:graphic>
          <a:graphicData uri="http://schemas.openxmlformats.org/drawingml/2006/table">
            <a:tbl>
              <a:tblPr firstRow="1" bandRow="1">
                <a:effectLst>
                  <a:outerShdw dist="88900" dir="2700000" algn="ctr" rotWithShape="0">
                    <a:schemeClr val="bg2">
                      <a:lumMod val="90000"/>
                    </a:schemeClr>
                  </a:outerShdw>
                </a:effectLst>
                <a:tableStyleId>{5940675A-B579-460E-94D1-54222C63F5DA}</a:tableStyleId>
              </a:tblPr>
              <a:tblGrid>
                <a:gridCol w="354711">
                  <a:extLst>
                    <a:ext uri="{9D8B030D-6E8A-4147-A177-3AD203B41FA5}">
                      <a16:colId xmlns:a16="http://schemas.microsoft.com/office/drawing/2014/main" val="3197164108"/>
                    </a:ext>
                  </a:extLst>
                </a:gridCol>
                <a:gridCol w="4700578">
                  <a:extLst>
                    <a:ext uri="{9D8B030D-6E8A-4147-A177-3AD203B41FA5}">
                      <a16:colId xmlns:a16="http://schemas.microsoft.com/office/drawing/2014/main" val="125413244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868632535"/>
                    </a:ext>
                  </a:extLst>
                </a:gridCol>
              </a:tblGrid>
              <a:tr h="36420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質問項目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56155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Q1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65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Q2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117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Q3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63064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Q4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01477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Q5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89621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Q6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29074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Q7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359865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Q8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505304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Q9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83519"/>
                  </a:ext>
                </a:extLst>
              </a:tr>
              <a:tr h="35355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Q10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840687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70B04CE-D439-22E0-FA7B-18F017A5FEFC}"/>
              </a:ext>
            </a:extLst>
          </p:cNvPr>
          <p:cNvGraphicFramePr>
            <a:graphicFrameLocks noGrp="1"/>
          </p:cNvGraphicFramePr>
          <p:nvPr/>
        </p:nvGraphicFramePr>
        <p:xfrm>
          <a:off x="6178495" y="1161101"/>
          <a:ext cx="5173717" cy="4861496"/>
        </p:xfrm>
        <a:graphic>
          <a:graphicData uri="http://schemas.openxmlformats.org/drawingml/2006/table">
            <a:tbl>
              <a:tblPr firstRow="1" bandRow="1">
                <a:effectLst>
                  <a:outerShdw dist="88900" dir="2700000" algn="ctr" rotWithShape="0">
                    <a:schemeClr val="bg2">
                      <a:lumMod val="90000"/>
                    </a:schemeClr>
                  </a:outerShdw>
                </a:effectLst>
                <a:tableStyleId>{5940675A-B579-460E-94D1-54222C63F5DA}</a:tableStyleId>
              </a:tblPr>
              <a:tblGrid>
                <a:gridCol w="5173717">
                  <a:extLst>
                    <a:ext uri="{9D8B030D-6E8A-4147-A177-3AD203B41FA5}">
                      <a16:colId xmlns:a16="http://schemas.microsoft.com/office/drawing/2014/main" val="3197164108"/>
                    </a:ext>
                  </a:extLst>
                </a:gridCol>
              </a:tblGrid>
              <a:tr h="3756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レビュー記録・メモ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6155"/>
                  </a:ext>
                </a:extLst>
              </a:tr>
              <a:tr h="4485814">
                <a:tc>
                  <a:txBody>
                    <a:bodyPr/>
                    <a:lstStyle/>
                    <a:p>
                      <a:pPr algn="ctr"/>
                      <a:endParaRPr kumimoji="1" lang="en-US" altLang="ja-JP" sz="1800" b="1" dirty="0">
                        <a:solidFill>
                          <a:srgbClr val="E9452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endParaRPr kumimoji="1" lang="en-US" altLang="ja-JP" sz="1800" b="1" dirty="0">
                        <a:solidFill>
                          <a:srgbClr val="E9452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endParaRPr kumimoji="1" lang="ja-JP" altLang="en-US" sz="1800" b="1" dirty="0">
                        <a:solidFill>
                          <a:srgbClr val="E94520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09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63213-EFD7-AB85-40C2-3B4CF953D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D0B3F3-3C2F-F151-B8E3-DCE9F2A54BA5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5704F67E-5F96-B841-616A-2DE8A1E83D4F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5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4" name="グラフィックス 3" descr="砂時計: 終了 単色塗りつぶし">
              <a:extLst>
                <a:ext uri="{FF2B5EF4-FFF2-40B4-BE49-F238E27FC236}">
                  <a16:creationId xmlns:a16="http://schemas.microsoft.com/office/drawing/2014/main" id="{261AF83F-B3C2-9D29-95D4-2DC5F6A8F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84BAD34-2826-C33B-6E02-467DB1CAFE14}"/>
              </a:ext>
            </a:extLst>
          </p:cNvPr>
          <p:cNvSpPr/>
          <p:nvPr/>
        </p:nvSpPr>
        <p:spPr>
          <a:xfrm>
            <a:off x="550983" y="2247194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rgbClr val="E94520"/>
            </a:solidFill>
          </a:ln>
          <a:effectLst>
            <a:outerShdw dist="241300" dir="2700000" algn="tl" rotWithShape="0">
              <a:srgbClr val="E9452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レビュー先とレビューでの役割を決定する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72A4020-320A-88D9-3CCD-A6219FD78DAB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609602" y="1119672"/>
            <a:chExt cx="2304000" cy="64800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5A6FC48-FFD9-8FB2-F469-59B90D07D95A}"/>
                </a:ext>
              </a:extLst>
            </p:cNvPr>
            <p:cNvSpPr/>
            <p:nvPr/>
          </p:nvSpPr>
          <p:spPr>
            <a:xfrm>
              <a:off x="609602" y="1119672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授業 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[3]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4625888-6B1E-C4D9-C869-03DD9B2B6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" r="1132"/>
            <a:stretch/>
          </p:blipFill>
          <p:spPr>
            <a:xfrm>
              <a:off x="878488" y="1196848"/>
              <a:ext cx="498367" cy="50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8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E964D-02D1-BDE6-8E0A-1BEF6F12E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49374-6C24-BC2F-316E-4BCA4688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本日実施すること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3407C0F-C3F4-8527-D49A-3CBB041128CC}"/>
              </a:ext>
            </a:extLst>
          </p:cNvPr>
          <p:cNvGrpSpPr/>
          <p:nvPr/>
        </p:nvGrpSpPr>
        <p:grpSpPr>
          <a:xfrm>
            <a:off x="947958" y="1905197"/>
            <a:ext cx="10279721" cy="2941676"/>
            <a:chOff x="1191308" y="1652955"/>
            <a:chExt cx="10279721" cy="294167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FDBB651-3A59-D2C3-1901-7F3C05EEC344}"/>
                </a:ext>
              </a:extLst>
            </p:cNvPr>
            <p:cNvSpPr/>
            <p:nvPr/>
          </p:nvSpPr>
          <p:spPr>
            <a:xfrm>
              <a:off x="2168768" y="1652955"/>
              <a:ext cx="9302261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b="1" dirty="0">
                  <a:solidFill>
                    <a:schemeClr val="tx1"/>
                  </a:solidFill>
                </a:rPr>
                <a:t>　ビジネスプランに関するレビューについて理解する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CD9EAEA-D9B7-335B-7E44-A488086580F1}"/>
                </a:ext>
              </a:extLst>
            </p:cNvPr>
            <p:cNvSpPr/>
            <p:nvPr/>
          </p:nvSpPr>
          <p:spPr>
            <a:xfrm>
              <a:off x="2168768" y="2777962"/>
              <a:ext cx="9302261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kumimoji="1" lang="ja-JP" altLang="en-US" sz="2400" b="1" dirty="0">
                  <a:solidFill>
                    <a:schemeClr val="tx1"/>
                  </a:solidFill>
                </a:rPr>
                <a:t>　ビジネスプランに関するレビューの準備を行う</a:t>
              </a:r>
              <a:endParaRPr kumimoji="1" lang="ja-JP" altLang="en-US" sz="2400" b="1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EFAD29C-7ECB-611A-CD88-7FF9DA0D7F8D}"/>
                </a:ext>
              </a:extLst>
            </p:cNvPr>
            <p:cNvSpPr/>
            <p:nvPr/>
          </p:nvSpPr>
          <p:spPr>
            <a:xfrm>
              <a:off x="2168768" y="3902969"/>
              <a:ext cx="9302261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kumimoji="1" lang="ja-JP" altLang="en-US" sz="2400" b="1">
                  <a:solidFill>
                    <a:schemeClr val="tx1"/>
                  </a:solidFill>
                </a:rPr>
                <a:t>　質問項目を考え、レビュー先とレビュー中の役割を決定する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6C1EAEF-9D98-6C32-6DD5-C75E86D60888}"/>
                </a:ext>
              </a:extLst>
            </p:cNvPr>
            <p:cNvSpPr/>
            <p:nvPr/>
          </p:nvSpPr>
          <p:spPr>
            <a:xfrm>
              <a:off x="1191308" y="1652955"/>
              <a:ext cx="703385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b="1">
                  <a:solidFill>
                    <a:srgbClr val="E94520"/>
                  </a:solidFill>
                  <a:latin typeface="+mn-ea"/>
                </a:rPr>
                <a:t>1</a:t>
              </a:r>
              <a:endParaRPr kumimoji="1" lang="ja-JP" altLang="en-US" sz="3600" b="1" dirty="0">
                <a:solidFill>
                  <a:srgbClr val="E94520"/>
                </a:solidFill>
                <a:latin typeface="+mn-ea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97BC9A2-4637-C814-79DD-385893B85813}"/>
                </a:ext>
              </a:extLst>
            </p:cNvPr>
            <p:cNvSpPr/>
            <p:nvPr/>
          </p:nvSpPr>
          <p:spPr>
            <a:xfrm>
              <a:off x="1191308" y="2777962"/>
              <a:ext cx="703385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b="1" dirty="0">
                  <a:solidFill>
                    <a:srgbClr val="E94520"/>
                  </a:solidFill>
                  <a:latin typeface="+mn-ea"/>
                </a:rPr>
                <a:t>2</a:t>
              </a:r>
              <a:endParaRPr kumimoji="1" lang="ja-JP" altLang="en-US" sz="3600" b="1" dirty="0">
                <a:solidFill>
                  <a:srgbClr val="E94520"/>
                </a:solidFill>
                <a:latin typeface="+mn-ea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A1EEC8E-9D20-9115-4FEB-B09355EF079A}"/>
                </a:ext>
              </a:extLst>
            </p:cNvPr>
            <p:cNvSpPr/>
            <p:nvPr/>
          </p:nvSpPr>
          <p:spPr>
            <a:xfrm>
              <a:off x="1191308" y="3902969"/>
              <a:ext cx="703385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b="1" dirty="0">
                  <a:solidFill>
                    <a:srgbClr val="E94520"/>
                  </a:solidFill>
                  <a:latin typeface="+mn-ea"/>
                </a:rPr>
                <a:t>3</a:t>
              </a:r>
              <a:endParaRPr kumimoji="1" lang="ja-JP" altLang="en-US" sz="3600" b="1" dirty="0">
                <a:solidFill>
                  <a:srgbClr val="E9452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261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7EEB-B6FC-82C2-7FE2-C9DA73569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92C91B-A170-080A-7649-2B8802D7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レビュー先および役割を決定する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D39BF1E-4BFD-4452-9468-ED213E8E92E7}"/>
              </a:ext>
            </a:extLst>
          </p:cNvPr>
          <p:cNvGrpSpPr/>
          <p:nvPr/>
        </p:nvGrpSpPr>
        <p:grpSpPr>
          <a:xfrm>
            <a:off x="838201" y="1306788"/>
            <a:ext cx="5142186" cy="3505456"/>
            <a:chOff x="839789" y="2293027"/>
            <a:chExt cx="5142186" cy="3505456"/>
          </a:xfrm>
        </p:grpSpPr>
        <p:sp>
          <p:nvSpPr>
            <p:cNvPr id="5" name="角丸四角形 6">
              <a:extLst>
                <a:ext uri="{FF2B5EF4-FFF2-40B4-BE49-F238E27FC236}">
                  <a16:creationId xmlns:a16="http://schemas.microsoft.com/office/drawing/2014/main" id="{CDFA7A81-7146-451A-761B-53C3203E6AD4}"/>
                </a:ext>
              </a:extLst>
            </p:cNvPr>
            <p:cNvSpPr/>
            <p:nvPr/>
          </p:nvSpPr>
          <p:spPr>
            <a:xfrm>
              <a:off x="839789" y="2522483"/>
              <a:ext cx="5142186" cy="3276000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E9452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r>
                <a:rPr kumimoji="1" lang="ja-JP" altLang="en-US" b="1" dirty="0">
                  <a:solidFill>
                    <a:srgbClr val="E94520"/>
                  </a:solidFill>
                  <a:latin typeface="+mn-ea"/>
                </a:rPr>
                <a:t>●</a:t>
              </a:r>
              <a:r>
                <a:rPr kumimoji="1" lang="en-US" altLang="ja-JP" b="1" dirty="0">
                  <a:solidFill>
                    <a:srgbClr val="E94520"/>
                  </a:solidFill>
                  <a:latin typeface="+mn-ea"/>
                </a:rPr>
                <a:t> </a:t>
              </a:r>
              <a:r>
                <a:rPr kumimoji="1" lang="ja-JP" altLang="en-US" b="1" dirty="0">
                  <a:solidFill>
                    <a:srgbClr val="E94520"/>
                  </a:solidFill>
                  <a:latin typeface="+mn-ea"/>
                </a:rPr>
                <a:t>レビュー相手の選定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レビューをいただける候補から適切な相手を決める。断られることも想定して多めに候補を選択する。</a:t>
              </a:r>
              <a:endParaRPr kumimoji="1" lang="en-US" altLang="ja-JP" sz="1600" b="1" dirty="0">
                <a:solidFill>
                  <a:schemeClr val="tx1"/>
                </a:solidFill>
                <a:latin typeface="+mn-ea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endParaRPr kumimoji="1" lang="ja-JP" altLang="en-US" sz="500" b="1" dirty="0">
                <a:solidFill>
                  <a:schemeClr val="tx1"/>
                </a:solidFill>
                <a:latin typeface="+mn-ea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endParaRPr kumimoji="1" lang="ja-JP" altLang="en-US" sz="1600" b="1" dirty="0">
                <a:solidFill>
                  <a:srgbClr val="156082"/>
                </a:solidFill>
                <a:latin typeface="+mn-ea"/>
              </a:endParaRPr>
            </a:p>
            <a:p>
              <a:r>
                <a:rPr lang="ja-JP" altLang="en-US" b="1" dirty="0">
                  <a:solidFill>
                    <a:srgbClr val="E94520"/>
                  </a:solidFill>
                  <a:latin typeface="+mn-ea"/>
                </a:rPr>
                <a:t>● スケジュール調整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確定した相手とレビュー日時を調整</a:t>
              </a:r>
              <a:r>
                <a:rPr kumimoji="1" lang="ja-JP" altLang="en-US" sz="1600" b="1">
                  <a:solidFill>
                    <a:schemeClr val="tx1"/>
                  </a:solidFill>
                  <a:latin typeface="+mn-ea"/>
                </a:rPr>
                <a:t>し、スケジュール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を確保する。</a:t>
              </a:r>
              <a:endParaRPr kumimoji="1" lang="en-US" altLang="ja-JP" sz="1600" b="1" dirty="0">
                <a:solidFill>
                  <a:schemeClr val="tx1"/>
                </a:solidFill>
                <a:latin typeface="+mn-ea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endParaRPr kumimoji="1" lang="ja-JP" altLang="en-US" sz="1600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ja-JP" altLang="en-US" b="1" dirty="0">
                  <a:solidFill>
                    <a:srgbClr val="E94520"/>
                  </a:solidFill>
                  <a:latin typeface="+mn-ea"/>
                </a:rPr>
                <a:t>● 場所と方法の選定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オンラインか対面か、レビューを行う場所（オフィス</a:t>
              </a:r>
              <a:r>
                <a:rPr kumimoji="1" lang="ja-JP" altLang="en-US" sz="1600" b="1">
                  <a:solidFill>
                    <a:schemeClr val="tx1"/>
                  </a:solidFill>
                  <a:latin typeface="+mn-ea"/>
                </a:rPr>
                <a:t>、カフェなど）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を決める。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C1C5C24-F03E-C3B8-F991-CBDA7E84C7C3}"/>
                </a:ext>
              </a:extLst>
            </p:cNvPr>
            <p:cNvSpPr/>
            <p:nvPr/>
          </p:nvSpPr>
          <p:spPr>
            <a:xfrm>
              <a:off x="1366620" y="2293027"/>
              <a:ext cx="4088525" cy="365126"/>
            </a:xfrm>
            <a:prstGeom prst="rect">
              <a:avLst/>
            </a:prstGeom>
            <a:solidFill>
              <a:srgbClr val="E94520"/>
            </a:solidFill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kumimoji="1" lang="ja-JP" altLang="en-US" b="1" dirty="0">
                  <a:solidFill>
                    <a:schemeClr val="bg1"/>
                  </a:solidFill>
                </a:rPr>
                <a:t>レビュー先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0586E48-A2E5-2F01-2DC9-1BBC2BBEDBCB}"/>
              </a:ext>
            </a:extLst>
          </p:cNvPr>
          <p:cNvGrpSpPr/>
          <p:nvPr/>
        </p:nvGrpSpPr>
        <p:grpSpPr>
          <a:xfrm>
            <a:off x="6211615" y="1306788"/>
            <a:ext cx="5142186" cy="3505456"/>
            <a:chOff x="839789" y="2293027"/>
            <a:chExt cx="5142186" cy="3505456"/>
          </a:xfrm>
        </p:grpSpPr>
        <p:sp>
          <p:nvSpPr>
            <p:cNvPr id="13" name="角丸四角形 6">
              <a:extLst>
                <a:ext uri="{FF2B5EF4-FFF2-40B4-BE49-F238E27FC236}">
                  <a16:creationId xmlns:a16="http://schemas.microsoft.com/office/drawing/2014/main" id="{F30B57EC-0681-9DC8-341F-338041897DEF}"/>
                </a:ext>
              </a:extLst>
            </p:cNvPr>
            <p:cNvSpPr/>
            <p:nvPr/>
          </p:nvSpPr>
          <p:spPr>
            <a:xfrm>
              <a:off x="839789" y="2522483"/>
              <a:ext cx="5142186" cy="3276000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r>
                <a:rPr kumimoji="1" lang="ja-JP" altLang="en-US" b="1" dirty="0">
                  <a:solidFill>
                    <a:srgbClr val="E94520"/>
                  </a:solidFill>
                  <a:latin typeface="+mn-ea"/>
                </a:rPr>
                <a:t>● インタビュアー（聴き手）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質問を進行し、相手の意見を引き出す。必要に応じて深掘りする。</a:t>
              </a:r>
              <a:endParaRPr kumimoji="1" lang="en-US" altLang="ja-JP" sz="1600" b="1" dirty="0">
                <a:solidFill>
                  <a:schemeClr val="tx1"/>
                </a:solidFill>
                <a:latin typeface="+mn-ea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endParaRPr kumimoji="1" lang="ja-JP" altLang="en-US" sz="1600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ja-JP" altLang="en-US" b="1" dirty="0">
                  <a:solidFill>
                    <a:srgbClr val="E94520"/>
                  </a:solidFill>
                  <a:latin typeface="+mn-ea"/>
                </a:rPr>
                <a:t>● ビジネスプラン紹介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ビジネスプランを紹介する。複数で紹介してもよい。</a:t>
              </a:r>
              <a:endParaRPr kumimoji="1" lang="en-US" altLang="ja-JP" sz="1600" b="1" dirty="0">
                <a:solidFill>
                  <a:schemeClr val="tx1"/>
                </a:solidFill>
                <a:latin typeface="+mn-ea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endParaRPr kumimoji="1" lang="ja-JP" altLang="en-US" sz="1600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ja-JP" altLang="en-US" b="1" dirty="0">
                  <a:solidFill>
                    <a:srgbClr val="E94520"/>
                  </a:solidFill>
                  <a:latin typeface="+mn-ea"/>
                </a:rPr>
                <a:t>● 記録者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レビューの内容を詳細に記録する。音声録音やメモを取り、後で振り返れるようにする。</a:t>
              </a:r>
              <a:endParaRPr kumimoji="1" lang="en-US" altLang="ja-JP" sz="1600" b="1" dirty="0">
                <a:solidFill>
                  <a:schemeClr val="tx1"/>
                </a:solidFill>
                <a:latin typeface="+mn-ea"/>
              </a:endParaRPr>
            </a:p>
            <a:p>
              <a:endParaRPr kumimoji="1" lang="ja-JP" altLang="en-US" sz="1600" b="1" strike="sngStrike" dirty="0">
                <a:solidFill>
                  <a:srgbClr val="156082"/>
                </a:solidFill>
                <a:highlight>
                  <a:srgbClr val="FFFF00"/>
                </a:highlight>
                <a:latin typeface="+mn-ea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8AD4CE2-4BE7-39DF-1A3F-E5F173A4F8D8}"/>
                </a:ext>
              </a:extLst>
            </p:cNvPr>
            <p:cNvSpPr/>
            <p:nvPr/>
          </p:nvSpPr>
          <p:spPr>
            <a:xfrm>
              <a:off x="1366620" y="2293027"/>
              <a:ext cx="4088525" cy="365126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kumimoji="1" lang="ja-JP" altLang="en-US" b="1" dirty="0">
                  <a:solidFill>
                    <a:schemeClr val="bg1"/>
                  </a:solidFill>
                </a:rPr>
                <a:t>レビューでの役割</a:t>
              </a:r>
            </a:p>
          </p:txBody>
        </p:sp>
      </p:grpSp>
      <p:sp>
        <p:nvSpPr>
          <p:cNvPr id="15" name="角丸四角形 6">
            <a:extLst>
              <a:ext uri="{FF2B5EF4-FFF2-40B4-BE49-F238E27FC236}">
                <a16:creationId xmlns:a16="http://schemas.microsoft.com/office/drawing/2014/main" id="{CB8A1BF0-E334-7789-BB53-AFEF11893EBA}"/>
              </a:ext>
            </a:extLst>
          </p:cNvPr>
          <p:cNvSpPr/>
          <p:nvPr/>
        </p:nvSpPr>
        <p:spPr>
          <a:xfrm>
            <a:off x="839787" y="4947740"/>
            <a:ext cx="5140599" cy="1074657"/>
          </a:xfrm>
          <a:prstGeom prst="roundRect">
            <a:avLst>
              <a:gd name="adj" fmla="val 6852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bIns="36000"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レビュー先を決める際は適切な相手の選定を行い、スケジュールや実施方法の調整が重要です。それにより、</a:t>
            </a:r>
            <a:r>
              <a:rPr kumimoji="1" lang="ja-JP" altLang="en-US" sz="1600" b="1">
                <a:solidFill>
                  <a:schemeClr val="tx1"/>
                </a:solidFill>
                <a:latin typeface="+mn-ea"/>
              </a:rPr>
              <a:t>効果的なレビューが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得られます。</a:t>
            </a:r>
          </a:p>
        </p:txBody>
      </p:sp>
      <p:sp>
        <p:nvSpPr>
          <p:cNvPr id="16" name="角丸四角形 6">
            <a:extLst>
              <a:ext uri="{FF2B5EF4-FFF2-40B4-BE49-F238E27FC236}">
                <a16:creationId xmlns:a16="http://schemas.microsoft.com/office/drawing/2014/main" id="{DDF80429-0A0C-A586-DD82-B00F5B0998B3}"/>
              </a:ext>
            </a:extLst>
          </p:cNvPr>
          <p:cNvSpPr/>
          <p:nvPr/>
        </p:nvSpPr>
        <p:spPr>
          <a:xfrm>
            <a:off x="6211614" y="4947740"/>
            <a:ext cx="5140599" cy="1074657"/>
          </a:xfrm>
          <a:prstGeom prst="roundRect">
            <a:avLst>
              <a:gd name="adj" fmla="val 6852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bIns="36000"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レビューでは、聴き手、プラン紹介、記録者など役割を分担し、効果的に進行します。</a:t>
            </a:r>
            <a:r>
              <a:rPr kumimoji="1" lang="ja-JP" altLang="en-US" sz="1600" b="1">
                <a:solidFill>
                  <a:schemeClr val="tx1"/>
                </a:solidFill>
                <a:latin typeface="+mn-ea"/>
              </a:rPr>
              <a:t>正確なレビューを得ることで、ビジネスプラン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の改善に役立てることができます。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32801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46D66-2BF3-4FBC-3046-F0078D52E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12098AD-F217-BD47-1840-737889B19DDF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4798308D-1521-391A-0239-D716257980D9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15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13" name="グラフィックス 12" descr="砂時計: 終了 単色塗りつぶし">
              <a:extLst>
                <a:ext uri="{FF2B5EF4-FFF2-40B4-BE49-F238E27FC236}">
                  <a16:creationId xmlns:a16="http://schemas.microsoft.com/office/drawing/2014/main" id="{B060A22E-AC0C-3BC1-6868-57237AF7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12E104E-5E99-08D0-AFD6-F51E1D9D107B}"/>
              </a:ext>
            </a:extLst>
          </p:cNvPr>
          <p:cNvSpPr/>
          <p:nvPr/>
        </p:nvSpPr>
        <p:spPr>
          <a:xfrm>
            <a:off x="550983" y="2247192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241300" dir="2700000" algn="tl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レビュー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先と</a:t>
            </a:r>
            <a:r>
              <a:rPr lang="ja-JP" altLang="en-US" sz="40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レビュー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での役割を</a:t>
            </a:r>
            <a:b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決定する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93F68B8-BB70-0037-0AC8-6803CA615E61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1031630" y="1201733"/>
            <a:chExt cx="2304000" cy="648000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E3549F78-3F7F-B6A4-491C-9BEF78A546C4}"/>
                </a:ext>
              </a:extLst>
            </p:cNvPr>
            <p:cNvSpPr/>
            <p:nvPr/>
          </p:nvSpPr>
          <p:spPr>
            <a:xfrm>
              <a:off x="1031630" y="1201733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ワーク 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[2]</a:t>
              </a:r>
            </a:p>
          </p:txBody>
        </p:sp>
        <p:pic>
          <p:nvPicPr>
            <p:cNvPr id="3" name="グラフィックス 2" descr="鉛筆 単色塗りつぶし">
              <a:extLst>
                <a:ext uri="{FF2B5EF4-FFF2-40B4-BE49-F238E27FC236}">
                  <a16:creationId xmlns:a16="http://schemas.microsoft.com/office/drawing/2014/main" id="{9561A43F-BB9E-46F2-3EE8-5F80B1767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7477" y="1257090"/>
              <a:ext cx="533213" cy="533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1534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1D9A-CED7-728A-CC49-360ABD03D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41431-26B1-4140-781D-369915AC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600">
                <a:latin typeface="MS PGothic" panose="020B0600070205080204" pitchFamily="34" charset="-128"/>
                <a:ea typeface="MS PGothic" panose="020B0600070205080204" pitchFamily="34" charset="-128"/>
              </a:rPr>
              <a:t>ワーク</a:t>
            </a:r>
            <a:r>
              <a:rPr lang="en-US" altLang="ja-JP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 [2] </a:t>
            </a:r>
            <a:r>
              <a:rPr lang="ja-JP" altLang="en-US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レビュー先とレビューでの役割を</a:t>
            </a:r>
            <a:r>
              <a:rPr lang="ja-JP" altLang="en-US" sz="2600">
                <a:latin typeface="MS PGothic" panose="020B0600070205080204" pitchFamily="34" charset="-128"/>
                <a:ea typeface="MS PGothic" panose="020B0600070205080204" pitchFamily="34" charset="-128"/>
              </a:rPr>
              <a:t>決定する</a:t>
            </a:r>
            <a:r>
              <a:rPr lang="en-US" altLang="ja-JP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 (15</a:t>
            </a:r>
            <a:r>
              <a:rPr lang="ja-JP" altLang="en-US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分）</a:t>
            </a:r>
            <a:endParaRPr kumimoji="1" lang="ja-JP" altLang="en-US" sz="2600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7335FC51-B171-9AAF-F20E-F123F9A7E1D9}"/>
              </a:ext>
            </a:extLst>
          </p:cNvPr>
          <p:cNvSpPr/>
          <p:nvPr/>
        </p:nvSpPr>
        <p:spPr>
          <a:xfrm>
            <a:off x="1061545" y="1938237"/>
            <a:ext cx="10068910" cy="29788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レビュー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先とレビューでの役割を</a:t>
            </a:r>
            <a:b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決定する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2E99618C-80CE-BCA6-5CAC-E6C5AA16B2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76" t="29565" r="30290" b="26184"/>
          <a:stretch/>
        </p:blipFill>
        <p:spPr>
          <a:xfrm>
            <a:off x="9301983" y="3432258"/>
            <a:ext cx="2457865" cy="27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4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93F06-A60C-508C-0B12-E11B3667A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E0CB48-5E13-E693-6397-F0A5F5B43CF0}"/>
              </a:ext>
            </a:extLst>
          </p:cNvPr>
          <p:cNvSpPr/>
          <p:nvPr/>
        </p:nvSpPr>
        <p:spPr>
          <a:xfrm>
            <a:off x="484224" y="431373"/>
            <a:ext cx="1296000" cy="433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ワークシート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OP06-①-2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8058CC-2711-A66E-C3CC-845D90A46B92}"/>
              </a:ext>
            </a:extLst>
          </p:cNvPr>
          <p:cNvSpPr txBox="1"/>
          <p:nvPr/>
        </p:nvSpPr>
        <p:spPr>
          <a:xfrm>
            <a:off x="10411776" y="457575"/>
            <a:ext cx="1296000" cy="381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記入例</a:t>
            </a:r>
            <a:endParaRPr kumimoji="1" lang="ja-JP" altLang="en-US" sz="1400" b="1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25CAC36-EA93-AA81-1900-DEDBE1D0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62"/>
            <a:ext cx="10515600" cy="588227"/>
          </a:xfrm>
        </p:spPr>
        <p:txBody>
          <a:bodyPr/>
          <a:lstStyle/>
          <a:p>
            <a:r>
              <a:rPr lang="ja-JP" altLang="en-US" sz="2600">
                <a:latin typeface="MS PGothic" panose="020B0600070205080204" pitchFamily="34" charset="-128"/>
                <a:ea typeface="MS PGothic" panose="020B0600070205080204" pitchFamily="34" charset="-128"/>
              </a:rPr>
              <a:t>ワーク</a:t>
            </a:r>
            <a:r>
              <a:rPr lang="en-US" altLang="ja-JP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 [2] </a:t>
            </a:r>
            <a:r>
              <a:rPr lang="ja-JP" altLang="en-US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レビュー先とレビューでの役割を</a:t>
            </a:r>
            <a:r>
              <a:rPr lang="ja-JP" altLang="en-US" sz="2600">
                <a:latin typeface="MS PGothic" panose="020B0600070205080204" pitchFamily="34" charset="-128"/>
                <a:ea typeface="MS PGothic" panose="020B0600070205080204" pitchFamily="34" charset="-128"/>
              </a:rPr>
              <a:t>決定する</a:t>
            </a:r>
            <a:r>
              <a:rPr lang="en-US" altLang="ja-JP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 (15</a:t>
            </a:r>
            <a:r>
              <a:rPr lang="ja-JP" altLang="en-US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分）</a:t>
            </a:r>
            <a:endParaRPr kumimoji="1" lang="ja-JP" altLang="en-US" sz="26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C59B500-EF46-33A2-D187-BF12C1AAA978}"/>
              </a:ext>
            </a:extLst>
          </p:cNvPr>
          <p:cNvGrpSpPr/>
          <p:nvPr/>
        </p:nvGrpSpPr>
        <p:grpSpPr>
          <a:xfrm>
            <a:off x="830319" y="1491022"/>
            <a:ext cx="10531366" cy="2272827"/>
            <a:chOff x="830319" y="1491022"/>
            <a:chExt cx="10531366" cy="2272827"/>
          </a:xfrm>
          <a:effectLst>
            <a:outerShdw dist="88900" dir="2700000" algn="ctr" rotWithShape="0">
              <a:schemeClr val="bg2">
                <a:lumMod val="90000"/>
              </a:schemeClr>
            </a:outerShdw>
          </a:effectLst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928BA53-973F-7AF4-BABC-46B1D8FB9AD5}"/>
                </a:ext>
              </a:extLst>
            </p:cNvPr>
            <p:cNvSpPr/>
            <p:nvPr/>
          </p:nvSpPr>
          <p:spPr>
            <a:xfrm>
              <a:off x="3552499" y="1491022"/>
              <a:ext cx="780918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安心〇〇堂の山田社長、〇〇工業の岡安部長、○町公民館の佐藤館長</a:t>
              </a:r>
              <a:endParaRPr kumimoji="1" lang="ja-JP" altLang="en-US" sz="1600" b="1" i="0" u="none" strike="sng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highlight>
                  <a:srgbClr val="FFFF00"/>
                </a:highligh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9CF2868-17D9-A9EC-DD55-D64E689C3A02}"/>
                </a:ext>
              </a:extLst>
            </p:cNvPr>
            <p:cNvSpPr/>
            <p:nvPr/>
          </p:nvSpPr>
          <p:spPr>
            <a:xfrm>
              <a:off x="830319" y="1491022"/>
              <a:ext cx="2661734" cy="504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レビュー相手の選定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0DEEEC2-B408-B1ED-199B-0FD15A5D270F}"/>
                </a:ext>
              </a:extLst>
            </p:cNvPr>
            <p:cNvSpPr/>
            <p:nvPr/>
          </p:nvSpPr>
          <p:spPr>
            <a:xfrm>
              <a:off x="3552499" y="2080631"/>
              <a:ext cx="780918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2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人（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3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人目を調整中）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80706D54-11BB-9FEC-25C6-A1FFD2EF7363}"/>
                </a:ext>
              </a:extLst>
            </p:cNvPr>
            <p:cNvSpPr/>
            <p:nvPr/>
          </p:nvSpPr>
          <p:spPr>
            <a:xfrm>
              <a:off x="830319" y="2080631"/>
              <a:ext cx="2661734" cy="504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>
                  <a:latin typeface="MS PGothic" panose="020B0600070205080204" pitchFamily="34" charset="-128"/>
                  <a:ea typeface="MS PGothic" panose="020B0600070205080204" pitchFamily="34" charset="-128"/>
                </a:rPr>
                <a:t>レビュー人数</a:t>
              </a:r>
              <a:endParaRPr kumimoji="1"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382073BF-D311-2C60-FC9C-26D3DFE16A11}"/>
                </a:ext>
              </a:extLst>
            </p:cNvPr>
            <p:cNvSpPr/>
            <p:nvPr/>
          </p:nvSpPr>
          <p:spPr>
            <a:xfrm>
              <a:off x="3552499" y="2670240"/>
              <a:ext cx="780918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10/25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（月）の放課後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16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時半より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30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分ずつオンライン。①山田様 ②岡安様 ③佐藤様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6BAA895-EA4D-F6BC-95AB-D03910362146}"/>
                </a:ext>
              </a:extLst>
            </p:cNvPr>
            <p:cNvSpPr/>
            <p:nvPr/>
          </p:nvSpPr>
          <p:spPr>
            <a:xfrm>
              <a:off x="830319" y="2670240"/>
              <a:ext cx="2661734" cy="504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スケジュール調整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B270BC5C-20ED-7E71-8BDF-494AF5E3D5A9}"/>
                </a:ext>
              </a:extLst>
            </p:cNvPr>
            <p:cNvSpPr/>
            <p:nvPr/>
          </p:nvSpPr>
          <p:spPr>
            <a:xfrm>
              <a:off x="3552499" y="3259849"/>
              <a:ext cx="780918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学校からオンラインで実施。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1426FF4-1577-A5E1-55F0-7B3FCDD218B6}"/>
                </a:ext>
              </a:extLst>
            </p:cNvPr>
            <p:cNvSpPr/>
            <p:nvPr/>
          </p:nvSpPr>
          <p:spPr>
            <a:xfrm>
              <a:off x="830319" y="3259849"/>
              <a:ext cx="2661734" cy="504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場所と方法の選定</a:t>
              </a:r>
            </a:p>
          </p:txBody>
        </p:sp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2231E45-DA0C-BE1E-5EE6-50BBE4AE3308}"/>
              </a:ext>
            </a:extLst>
          </p:cNvPr>
          <p:cNvSpPr/>
          <p:nvPr/>
        </p:nvSpPr>
        <p:spPr>
          <a:xfrm>
            <a:off x="830319" y="4260101"/>
            <a:ext cx="2661734" cy="504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インタビュアー（聴き手）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F9D9B7D-798F-5D95-A7D5-3B6E6FEE37A4}"/>
              </a:ext>
            </a:extLst>
          </p:cNvPr>
          <p:cNvSpPr/>
          <p:nvPr/>
        </p:nvSpPr>
        <p:spPr>
          <a:xfrm>
            <a:off x="830319" y="4849710"/>
            <a:ext cx="2661734" cy="504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ビジネスプラン紹介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5459397-D6AC-7C51-AB0C-469D4F782A04}"/>
              </a:ext>
            </a:extLst>
          </p:cNvPr>
          <p:cNvSpPr/>
          <p:nvPr/>
        </p:nvSpPr>
        <p:spPr>
          <a:xfrm>
            <a:off x="830319" y="5439322"/>
            <a:ext cx="2661734" cy="504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記録者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83DA60F-F89A-8547-564E-EAFDCAD3DDF5}"/>
              </a:ext>
            </a:extLst>
          </p:cNvPr>
          <p:cNvSpPr txBox="1"/>
          <p:nvPr/>
        </p:nvSpPr>
        <p:spPr>
          <a:xfrm>
            <a:off x="830319" y="1090389"/>
            <a:ext cx="2195382" cy="381000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■レビュー先</a:t>
            </a:r>
            <a:endParaRPr kumimoji="1" lang="ja-JP" altLang="en-US" sz="1400" b="1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EEA2E91-23CE-C20D-171B-8407C87F45F5}"/>
              </a:ext>
            </a:extLst>
          </p:cNvPr>
          <p:cNvSpPr txBox="1"/>
          <p:nvPr/>
        </p:nvSpPr>
        <p:spPr>
          <a:xfrm>
            <a:off x="830318" y="3849825"/>
            <a:ext cx="3268715" cy="381000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■レビュー</a:t>
            </a:r>
            <a:r>
              <a:rPr kumimoji="1" lang="ja-JP" altLang="en-US" sz="1600" b="1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での役割</a:t>
            </a:r>
            <a:endParaRPr kumimoji="1" lang="ja-JP" altLang="en-US" sz="1400" b="1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29993EA-5C02-E8DB-0DD7-50F2D137401D}"/>
              </a:ext>
            </a:extLst>
          </p:cNvPr>
          <p:cNvSpPr/>
          <p:nvPr/>
        </p:nvSpPr>
        <p:spPr>
          <a:xfrm>
            <a:off x="3552499" y="4260101"/>
            <a:ext cx="7809186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下田さん、都筑さん、（交代で質問する）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908DC61-788E-C5D8-46F2-A69C27FD1608}"/>
              </a:ext>
            </a:extLst>
          </p:cNvPr>
          <p:cNvSpPr/>
          <p:nvPr/>
        </p:nvSpPr>
        <p:spPr>
          <a:xfrm>
            <a:off x="3552499" y="4849710"/>
            <a:ext cx="7809186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植草さん、東さん、（交代で説明する）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D1EE9B3-79F4-7B51-0FC9-4CCD38CF9B39}"/>
              </a:ext>
            </a:extLst>
          </p:cNvPr>
          <p:cNvSpPr/>
          <p:nvPr/>
        </p:nvSpPr>
        <p:spPr>
          <a:xfrm>
            <a:off x="3552499" y="5439322"/>
            <a:ext cx="7809186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加藤さん、他メンバー（質問や説明をしていない時には残りの人も記録する）</a:t>
            </a:r>
          </a:p>
        </p:txBody>
      </p:sp>
    </p:spTree>
    <p:extLst>
      <p:ext uri="{BB962C8B-B14F-4D97-AF65-F5344CB8AC3E}">
        <p14:creationId xmlns:p14="http://schemas.microsoft.com/office/powerpoint/2010/main" val="127969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F620-11D6-C3A0-7ABC-71872896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CA8A98F-00E0-BCB5-9FC3-9DADCA8BC340}"/>
              </a:ext>
            </a:extLst>
          </p:cNvPr>
          <p:cNvSpPr/>
          <p:nvPr/>
        </p:nvSpPr>
        <p:spPr>
          <a:xfrm>
            <a:off x="484224" y="431373"/>
            <a:ext cx="1296000" cy="433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ワークシート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OP06-①-2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A3B0298-FB87-D819-3D9F-21F72DA1E659}"/>
              </a:ext>
            </a:extLst>
          </p:cNvPr>
          <p:cNvGrpSpPr/>
          <p:nvPr/>
        </p:nvGrpSpPr>
        <p:grpSpPr>
          <a:xfrm>
            <a:off x="830319" y="1491022"/>
            <a:ext cx="10531366" cy="2272827"/>
            <a:chOff x="830319" y="1491022"/>
            <a:chExt cx="10531366" cy="2272827"/>
          </a:xfrm>
          <a:effectLst>
            <a:outerShdw dist="88900" dir="2700000" algn="ctr" rotWithShape="0">
              <a:schemeClr val="bg2">
                <a:lumMod val="90000"/>
              </a:schemeClr>
            </a:outerShdw>
          </a:effectLst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C3C7B8C-1C3B-D79C-D005-A43E249BAB2A}"/>
                </a:ext>
              </a:extLst>
            </p:cNvPr>
            <p:cNvSpPr/>
            <p:nvPr/>
          </p:nvSpPr>
          <p:spPr>
            <a:xfrm>
              <a:off x="3552499" y="1491022"/>
              <a:ext cx="780918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endParaRPr kumimoji="1" lang="ja-JP" altLang="en-US" sz="1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7953DFA-B781-6A73-41A7-AD38F174B8E1}"/>
                </a:ext>
              </a:extLst>
            </p:cNvPr>
            <p:cNvSpPr/>
            <p:nvPr/>
          </p:nvSpPr>
          <p:spPr>
            <a:xfrm>
              <a:off x="830319" y="1491022"/>
              <a:ext cx="2661734" cy="504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レビュー相手の選定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3BD70ED-0A6C-CA06-1122-82CEDC91F17C}"/>
                </a:ext>
              </a:extLst>
            </p:cNvPr>
            <p:cNvSpPr/>
            <p:nvPr/>
          </p:nvSpPr>
          <p:spPr>
            <a:xfrm>
              <a:off x="3552499" y="2080631"/>
              <a:ext cx="780918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endParaRPr kumimoji="1" lang="ja-JP" altLang="en-US" sz="1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170532C-2D14-1F13-7F51-46C41630DB82}"/>
                </a:ext>
              </a:extLst>
            </p:cNvPr>
            <p:cNvSpPr/>
            <p:nvPr/>
          </p:nvSpPr>
          <p:spPr>
            <a:xfrm>
              <a:off x="830319" y="2080631"/>
              <a:ext cx="2661734" cy="504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>
                  <a:latin typeface="MS PGothic" panose="020B0600070205080204" pitchFamily="34" charset="-128"/>
                  <a:ea typeface="MS PGothic" panose="020B0600070205080204" pitchFamily="34" charset="-128"/>
                </a:rPr>
                <a:t>レビュー人数</a:t>
              </a:r>
              <a:endParaRPr kumimoji="1"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54B13543-4215-8E17-B8AF-0EB1026B3738}"/>
                </a:ext>
              </a:extLst>
            </p:cNvPr>
            <p:cNvSpPr/>
            <p:nvPr/>
          </p:nvSpPr>
          <p:spPr>
            <a:xfrm>
              <a:off x="3552499" y="2670240"/>
              <a:ext cx="780918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endParaRPr kumimoji="1" lang="ja-JP" altLang="en-US" sz="1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7378639D-DC46-37DF-646B-66C7A5250D4B}"/>
                </a:ext>
              </a:extLst>
            </p:cNvPr>
            <p:cNvSpPr/>
            <p:nvPr/>
          </p:nvSpPr>
          <p:spPr>
            <a:xfrm>
              <a:off x="830319" y="2670240"/>
              <a:ext cx="2661734" cy="504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スケジュール調整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2C868F7-BC2D-EAC0-F680-A0586C55BD51}"/>
                </a:ext>
              </a:extLst>
            </p:cNvPr>
            <p:cNvSpPr/>
            <p:nvPr/>
          </p:nvSpPr>
          <p:spPr>
            <a:xfrm>
              <a:off x="3552499" y="3259849"/>
              <a:ext cx="780918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endParaRPr kumimoji="1" lang="ja-JP" altLang="en-US" sz="1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E50F944-67CF-5013-390F-69F0AAA12A6F}"/>
                </a:ext>
              </a:extLst>
            </p:cNvPr>
            <p:cNvSpPr/>
            <p:nvPr/>
          </p:nvSpPr>
          <p:spPr>
            <a:xfrm>
              <a:off x="830319" y="3259849"/>
              <a:ext cx="2661734" cy="504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場所と方法の選定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D392028-7C55-C049-EB0D-070B9B7BCE17}"/>
              </a:ext>
            </a:extLst>
          </p:cNvPr>
          <p:cNvSpPr/>
          <p:nvPr/>
        </p:nvSpPr>
        <p:spPr>
          <a:xfrm>
            <a:off x="830319" y="4260101"/>
            <a:ext cx="2661734" cy="504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インタビュアー（聴き手）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933952A-D3A3-AFE0-B3D0-85BA61C31C4C}"/>
              </a:ext>
            </a:extLst>
          </p:cNvPr>
          <p:cNvSpPr/>
          <p:nvPr/>
        </p:nvSpPr>
        <p:spPr>
          <a:xfrm>
            <a:off x="830319" y="4849710"/>
            <a:ext cx="2661734" cy="504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ビジネスプラン紹介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A2C4812-1590-B9CD-7A34-8C48F8598995}"/>
              </a:ext>
            </a:extLst>
          </p:cNvPr>
          <p:cNvSpPr/>
          <p:nvPr/>
        </p:nvSpPr>
        <p:spPr>
          <a:xfrm>
            <a:off x="830319" y="5439322"/>
            <a:ext cx="2661734" cy="504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記録者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8AB4B0-6BB9-EE82-2108-24E8423A5FD3}"/>
              </a:ext>
            </a:extLst>
          </p:cNvPr>
          <p:cNvSpPr txBox="1"/>
          <p:nvPr/>
        </p:nvSpPr>
        <p:spPr>
          <a:xfrm>
            <a:off x="830319" y="1090389"/>
            <a:ext cx="2195382" cy="381000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■レビュー先</a:t>
            </a:r>
            <a:endParaRPr kumimoji="1" lang="ja-JP" altLang="en-US" sz="1400" b="1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238F093-D0F8-1E16-2ADF-253DF3CA66D9}"/>
              </a:ext>
            </a:extLst>
          </p:cNvPr>
          <p:cNvSpPr txBox="1"/>
          <p:nvPr/>
        </p:nvSpPr>
        <p:spPr>
          <a:xfrm>
            <a:off x="830318" y="3849825"/>
            <a:ext cx="3268715" cy="381000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■レビュー</a:t>
            </a:r>
            <a:r>
              <a:rPr kumimoji="1" lang="ja-JP" altLang="en-US" sz="1600" b="1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での役割</a:t>
            </a:r>
            <a:endParaRPr kumimoji="1" lang="ja-JP" altLang="en-US" sz="1400" b="1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B55EE4E9-044B-5C93-A0C2-B0712755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62"/>
            <a:ext cx="10515600" cy="588227"/>
          </a:xfrm>
        </p:spPr>
        <p:txBody>
          <a:bodyPr/>
          <a:lstStyle/>
          <a:p>
            <a:r>
              <a:rPr lang="ja-JP" altLang="en-US" sz="2600">
                <a:latin typeface="MS PGothic" panose="020B0600070205080204" pitchFamily="34" charset="-128"/>
                <a:ea typeface="MS PGothic" panose="020B0600070205080204" pitchFamily="34" charset="-128"/>
              </a:rPr>
              <a:t>ワーク</a:t>
            </a:r>
            <a:r>
              <a:rPr lang="en-US" altLang="ja-JP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 [2] </a:t>
            </a:r>
            <a:r>
              <a:rPr lang="ja-JP" altLang="en-US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レビュー先とレビューでの役割を</a:t>
            </a:r>
            <a:r>
              <a:rPr lang="ja-JP" altLang="en-US" sz="2600">
                <a:latin typeface="MS PGothic" panose="020B0600070205080204" pitchFamily="34" charset="-128"/>
                <a:ea typeface="MS PGothic" panose="020B0600070205080204" pitchFamily="34" charset="-128"/>
              </a:rPr>
              <a:t>決定する</a:t>
            </a:r>
            <a:r>
              <a:rPr lang="en-US" altLang="ja-JP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 (15</a:t>
            </a:r>
            <a:r>
              <a:rPr lang="ja-JP" altLang="en-US" sz="2600" dirty="0">
                <a:latin typeface="MS PGothic" panose="020B0600070205080204" pitchFamily="34" charset="-128"/>
                <a:ea typeface="MS PGothic" panose="020B0600070205080204" pitchFamily="34" charset="-128"/>
              </a:rPr>
              <a:t>分）</a:t>
            </a:r>
            <a:endParaRPr kumimoji="1" lang="ja-JP" altLang="en-US" sz="26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D7F4843-2F11-98D5-0245-FE2229E54FC2}"/>
              </a:ext>
            </a:extLst>
          </p:cNvPr>
          <p:cNvSpPr/>
          <p:nvPr/>
        </p:nvSpPr>
        <p:spPr>
          <a:xfrm>
            <a:off x="3552499" y="4260101"/>
            <a:ext cx="7809186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kumimoji="1" lang="ja-JP" altLang="en-US" sz="1600" b="1" dirty="0">
              <a:solidFill>
                <a:srgbClr val="E9452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47D794A-288F-B7BC-BA11-32C4F324667C}"/>
              </a:ext>
            </a:extLst>
          </p:cNvPr>
          <p:cNvSpPr/>
          <p:nvPr/>
        </p:nvSpPr>
        <p:spPr>
          <a:xfrm>
            <a:off x="3552499" y="4849710"/>
            <a:ext cx="7809186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kumimoji="1" lang="ja-JP" altLang="en-US" sz="1600" b="1" dirty="0">
              <a:solidFill>
                <a:srgbClr val="E9452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A8DF33B-D88A-01D3-1BC4-F23B9478187B}"/>
              </a:ext>
            </a:extLst>
          </p:cNvPr>
          <p:cNvSpPr/>
          <p:nvPr/>
        </p:nvSpPr>
        <p:spPr>
          <a:xfrm>
            <a:off x="3552499" y="5439322"/>
            <a:ext cx="7809186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dist="889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kumimoji="1" lang="ja-JP" altLang="en-US" sz="1600" b="1" dirty="0">
              <a:solidFill>
                <a:srgbClr val="E9452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84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2489E-C7FF-B715-9ACC-65DD1B91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9A9717C-D45A-1001-A6C2-54E8037180C6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D37B5EE7-DA0B-9DE9-74BE-912B83BF5E00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5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17" name="グラフィックス 16" descr="砂時計: 終了 単色塗りつぶし">
              <a:extLst>
                <a:ext uri="{FF2B5EF4-FFF2-40B4-BE49-F238E27FC236}">
                  <a16:creationId xmlns:a16="http://schemas.microsoft.com/office/drawing/2014/main" id="{3B5664A7-89F0-48D6-CF30-09B74E611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ECDDC3D-599B-23FD-BBC1-88DA071CF327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609602" y="1119672"/>
            <a:chExt cx="2304000" cy="648000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E63DE3B7-B0AC-2262-7BD4-6E94C8A29058}"/>
                </a:ext>
              </a:extLst>
            </p:cNvPr>
            <p:cNvSpPr/>
            <p:nvPr/>
          </p:nvSpPr>
          <p:spPr>
            <a:xfrm>
              <a:off x="609602" y="1119672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まとめ</a:t>
              </a:r>
              <a:endParaRPr lang="en-US" altLang="ja-JP" sz="2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EBDDE12D-E2BC-70B4-E70B-3CFA9E62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" r="1132"/>
            <a:stretch/>
          </p:blipFill>
          <p:spPr>
            <a:xfrm>
              <a:off x="878488" y="1196848"/>
              <a:ext cx="498367" cy="507161"/>
            </a:xfrm>
            <a:prstGeom prst="rect">
              <a:avLst/>
            </a:prstGeom>
          </p:spPr>
        </p:pic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C8C0D8B-A3A1-9F4C-2659-AA8D2CB989C4}"/>
              </a:ext>
            </a:extLst>
          </p:cNvPr>
          <p:cNvSpPr/>
          <p:nvPr/>
        </p:nvSpPr>
        <p:spPr>
          <a:xfrm>
            <a:off x="550983" y="2247194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rgbClr val="E94520"/>
            </a:solidFill>
          </a:ln>
          <a:effectLst>
            <a:outerShdw dist="241300" dir="2700000" algn="tl" rotWithShape="0">
              <a:srgbClr val="E9452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授業のまとめ</a:t>
            </a:r>
          </a:p>
        </p:txBody>
      </p:sp>
    </p:spTree>
    <p:extLst>
      <p:ext uri="{BB962C8B-B14F-4D97-AF65-F5344CB8AC3E}">
        <p14:creationId xmlns:p14="http://schemas.microsoft.com/office/powerpoint/2010/main" val="2610300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6B91-B597-C270-4D18-E9D033E87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9F6AE4-0C0C-2ABD-0F8C-6ED38D54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レビューの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実施</a:t>
            </a:r>
            <a:endParaRPr kumimoji="1" lang="ja-JP" altLang="en-US" dirty="0"/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id="{8F594BA7-8A14-C658-1D84-C36ABA7D570B}"/>
              </a:ext>
            </a:extLst>
          </p:cNvPr>
          <p:cNvSpPr/>
          <p:nvPr/>
        </p:nvSpPr>
        <p:spPr>
          <a:xfrm>
            <a:off x="1061545" y="1938237"/>
            <a:ext cx="10068910" cy="29928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本授業以降に</a:t>
            </a:r>
            <a:endParaRPr lang="en-US" altLang="ja-JP" sz="40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レビューを実施しましょう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865F2238-A857-DEFB-0F2A-340FA7FF5D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76" t="29565" r="30290" b="26184"/>
          <a:stretch/>
        </p:blipFill>
        <p:spPr>
          <a:xfrm>
            <a:off x="9301983" y="3432258"/>
            <a:ext cx="2457865" cy="27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65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F272-A2F2-77F6-FFA4-B628D457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61DD10-029E-F02F-0818-CB6AABD13114}"/>
              </a:ext>
            </a:extLst>
          </p:cNvPr>
          <p:cNvSpPr/>
          <p:nvPr/>
        </p:nvSpPr>
        <p:spPr>
          <a:xfrm>
            <a:off x="550983" y="607240"/>
            <a:ext cx="11078310" cy="5655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レビュー実施の後に</a:t>
            </a:r>
            <a:b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（テンプレート紹介）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D7611C-6E02-72C6-16A3-15553311028F}"/>
              </a:ext>
            </a:extLst>
          </p:cNvPr>
          <p:cNvSpPr/>
          <p:nvPr/>
        </p:nvSpPr>
        <p:spPr>
          <a:xfrm>
            <a:off x="5082763" y="2195040"/>
            <a:ext cx="2022230" cy="36512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kumimoji="1" lang="ja-JP" altLang="en-US" b="1" dirty="0">
                <a:solidFill>
                  <a:schemeClr val="tx1"/>
                </a:solidFill>
              </a:rPr>
              <a:t>レビュー後</a:t>
            </a:r>
          </a:p>
        </p:txBody>
      </p:sp>
    </p:spTree>
    <p:extLst>
      <p:ext uri="{BB962C8B-B14F-4D97-AF65-F5344CB8AC3E}">
        <p14:creationId xmlns:p14="http://schemas.microsoft.com/office/powerpoint/2010/main" val="2043270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E719E-752E-6297-3FE9-AB2DB603C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04F86-D344-89F9-C37C-1785790E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レビューを実施したあとは</a:t>
            </a:r>
            <a:endParaRPr kumimoji="1" lang="ja-JP" altLang="en-US" dirty="0"/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id="{754DF673-784F-D395-621A-FDB7972B91B6}"/>
              </a:ext>
            </a:extLst>
          </p:cNvPr>
          <p:cNvSpPr/>
          <p:nvPr/>
        </p:nvSpPr>
        <p:spPr>
          <a:xfrm>
            <a:off x="1061545" y="1938237"/>
            <a:ext cx="10068910" cy="29928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レビューの実施後、結果を振り返り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ビジネスプランの改善</a:t>
            </a:r>
            <a:r>
              <a:rPr lang="ja-JP" altLang="en-US" sz="4000" b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を行う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3CFD0443-B3E3-F6E3-9164-618171BE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76" t="29565" r="30290" b="26184"/>
          <a:stretch/>
        </p:blipFill>
        <p:spPr>
          <a:xfrm>
            <a:off x="9301983" y="3432258"/>
            <a:ext cx="2457865" cy="278639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7790092-F93C-1C5A-D843-792A1E58DABE}"/>
              </a:ext>
            </a:extLst>
          </p:cNvPr>
          <p:cNvSpPr/>
          <p:nvPr/>
        </p:nvSpPr>
        <p:spPr>
          <a:xfrm>
            <a:off x="484224" y="431373"/>
            <a:ext cx="1296000" cy="433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レビュー後の振り返り</a:t>
            </a:r>
            <a:endParaRPr lang="en-US" altLang="ja-JP" sz="1400" b="1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269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E2303-D0B5-39D4-9DD2-9B8577C66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075D4-FB30-2E53-47E7-DAC1C244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ワーク</a:t>
            </a:r>
            <a:r>
              <a:rPr lang="en-US" altLang="ja-JP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 [1]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レビューを振り返る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(4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分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1652C6-A838-AB5A-FB43-86E0C49D7800}"/>
              </a:ext>
            </a:extLst>
          </p:cNvPr>
          <p:cNvSpPr/>
          <p:nvPr/>
        </p:nvSpPr>
        <p:spPr>
          <a:xfrm>
            <a:off x="484224" y="431373"/>
            <a:ext cx="1296000" cy="433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ワークシート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OP06-</a:t>
            </a:r>
            <a:r>
              <a:rPr lang="ja-JP" altLang="en-US" sz="14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③</a:t>
            </a:r>
            <a:r>
              <a:rPr lang="en-US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-1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E0A1EBA-6C1E-AC8B-11C7-C1601412DFCD}"/>
              </a:ext>
            </a:extLst>
          </p:cNvPr>
          <p:cNvGrpSpPr/>
          <p:nvPr/>
        </p:nvGrpSpPr>
        <p:grpSpPr>
          <a:xfrm>
            <a:off x="830319" y="1217387"/>
            <a:ext cx="10531366" cy="1116000"/>
            <a:chOff x="830319" y="1491022"/>
            <a:chExt cx="10531366" cy="1080000"/>
          </a:xfrm>
          <a:effectLst>
            <a:outerShdw dist="88900" dir="2700000" algn="ctr" rotWithShape="0">
              <a:schemeClr val="bg2">
                <a:lumMod val="90000"/>
              </a:schemeClr>
            </a:outerShdw>
          </a:effectLst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5F01239-3D68-D511-5A60-20D2909F827B}"/>
                </a:ext>
              </a:extLst>
            </p:cNvPr>
            <p:cNvSpPr/>
            <p:nvPr/>
          </p:nvSpPr>
          <p:spPr>
            <a:xfrm>
              <a:off x="3331779" y="1491022"/>
              <a:ext cx="8029906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endParaRPr kumimoji="1" lang="ja-JP" altLang="en-US" sz="1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313A0DD-C4FB-10FE-38AA-E1660CA5AF76}"/>
                </a:ext>
              </a:extLst>
            </p:cNvPr>
            <p:cNvSpPr/>
            <p:nvPr/>
          </p:nvSpPr>
          <p:spPr>
            <a:xfrm>
              <a:off x="830319" y="1491022"/>
              <a:ext cx="2427888" cy="1080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レビューで</a:t>
              </a:r>
              <a:endParaRPr kumimoji="1" lang="en-US" altLang="ja-JP" b="1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 algn="ctr"/>
              <a:r>
                <a:rPr kumimoji="1" lang="ja-JP" altLang="en-US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指摘されたこと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2AC7CEA-C829-53F3-98A8-2A2904DE98C2}"/>
              </a:ext>
            </a:extLst>
          </p:cNvPr>
          <p:cNvGrpSpPr/>
          <p:nvPr/>
        </p:nvGrpSpPr>
        <p:grpSpPr>
          <a:xfrm>
            <a:off x="830319" y="2437615"/>
            <a:ext cx="10531366" cy="1116000"/>
            <a:chOff x="830319" y="2690232"/>
            <a:chExt cx="10531366" cy="1080000"/>
          </a:xfrm>
          <a:effectLst>
            <a:outerShdw dist="88900" dir="2700000" algn="ctr" rotWithShape="0">
              <a:schemeClr val="bg2">
                <a:lumMod val="90000"/>
              </a:schemeClr>
            </a:outerShdw>
          </a:effectLst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8809823-AF6B-F993-D8FE-4DD075BB5CE7}"/>
                </a:ext>
              </a:extLst>
            </p:cNvPr>
            <p:cNvSpPr/>
            <p:nvPr/>
          </p:nvSpPr>
          <p:spPr>
            <a:xfrm>
              <a:off x="3331779" y="2690232"/>
              <a:ext cx="8029906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endParaRPr kumimoji="1" lang="ja-JP" altLang="en-US" sz="1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CED1BF9-36EA-8112-BD94-1F1400AD21C5}"/>
                </a:ext>
              </a:extLst>
            </p:cNvPr>
            <p:cNvSpPr/>
            <p:nvPr/>
          </p:nvSpPr>
          <p:spPr>
            <a:xfrm>
              <a:off x="830319" y="2690232"/>
              <a:ext cx="2427888" cy="1080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>
                  <a:latin typeface="MS PGothic" panose="020B0600070205080204" pitchFamily="34" charset="-128"/>
                  <a:ea typeface="MS PGothic" panose="020B0600070205080204" pitchFamily="34" charset="-128"/>
                </a:rPr>
                <a:t>レビュー</a:t>
              </a:r>
              <a:r>
                <a:rPr lang="ja-JP" altLang="en-US" b="1">
                  <a:latin typeface="MS PGothic" panose="020B0600070205080204" pitchFamily="34" charset="-128"/>
                  <a:ea typeface="MS PGothic" panose="020B0600070205080204" pitchFamily="34" charset="-128"/>
                </a:rPr>
                <a:t>を受けて</a:t>
              </a:r>
              <a:endParaRPr lang="en-US" altLang="ja-JP" b="1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 algn="ctr"/>
              <a:r>
                <a:rPr kumimoji="1" lang="ja-JP" altLang="en-US" b="1">
                  <a:latin typeface="MS PGothic" panose="020B0600070205080204" pitchFamily="34" charset="-128"/>
                  <a:ea typeface="MS PGothic" panose="020B0600070205080204" pitchFamily="34" charset="-128"/>
                </a:rPr>
                <a:t>気づいた</a:t>
              </a:r>
              <a:r>
                <a:rPr kumimoji="1" lang="ja-JP" altLang="en-US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こと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42B21AC-FF30-19D3-BF87-BFAFC4808351}"/>
              </a:ext>
            </a:extLst>
          </p:cNvPr>
          <p:cNvGrpSpPr/>
          <p:nvPr/>
        </p:nvGrpSpPr>
        <p:grpSpPr>
          <a:xfrm>
            <a:off x="830319" y="3657843"/>
            <a:ext cx="10531366" cy="1116000"/>
            <a:chOff x="830319" y="3889437"/>
            <a:chExt cx="10531366" cy="1080000"/>
          </a:xfrm>
          <a:effectLst>
            <a:outerShdw dist="88900" dir="2700000" algn="ctr" rotWithShape="0">
              <a:schemeClr val="bg2">
                <a:lumMod val="90000"/>
              </a:schemeClr>
            </a:outerShdw>
          </a:effectLst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15CACB3-B35A-9365-5BDB-65D0E45D7BF6}"/>
                </a:ext>
              </a:extLst>
            </p:cNvPr>
            <p:cNvSpPr/>
            <p:nvPr/>
          </p:nvSpPr>
          <p:spPr>
            <a:xfrm>
              <a:off x="3331779" y="3889437"/>
              <a:ext cx="8029906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endParaRPr kumimoji="1" lang="ja-JP" altLang="en-US" sz="1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E98DBE5-693B-B6EA-C156-E7F68F30275C}"/>
                </a:ext>
              </a:extLst>
            </p:cNvPr>
            <p:cNvSpPr/>
            <p:nvPr/>
          </p:nvSpPr>
          <p:spPr>
            <a:xfrm>
              <a:off x="830319" y="3889437"/>
              <a:ext cx="2427888" cy="1080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>
                  <a:latin typeface="MS PGothic" panose="020B0600070205080204" pitchFamily="34" charset="-128"/>
                  <a:ea typeface="MS PGothic" panose="020B0600070205080204" pitchFamily="34" charset="-128"/>
                </a:rPr>
                <a:t>改善点</a:t>
              </a:r>
              <a:r>
                <a:rPr kumimoji="1" lang="ja-JP" altLang="en-US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に</a:t>
              </a:r>
              <a:endParaRPr kumimoji="1" lang="en-US" altLang="ja-JP" b="1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 algn="ctr"/>
              <a:r>
                <a:rPr kumimoji="1" lang="ja-JP" altLang="en-US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つながるポイント</a:t>
              </a:r>
              <a:endParaRPr kumimoji="1" lang="en-US" altLang="ja-JP" b="1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A092D66-1D37-10AB-D567-94EB4EFC820D}"/>
              </a:ext>
            </a:extLst>
          </p:cNvPr>
          <p:cNvGrpSpPr/>
          <p:nvPr/>
        </p:nvGrpSpPr>
        <p:grpSpPr>
          <a:xfrm>
            <a:off x="830319" y="4878072"/>
            <a:ext cx="10531366" cy="1116000"/>
            <a:chOff x="830319" y="5088647"/>
            <a:chExt cx="10531366" cy="1080000"/>
          </a:xfrm>
          <a:effectLst>
            <a:outerShdw dist="88900" dir="2700000" algn="ctr" rotWithShape="0">
              <a:schemeClr val="bg2">
                <a:lumMod val="90000"/>
              </a:schemeClr>
            </a:outerShdw>
          </a:effectLst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026B317-DB2A-245B-7DFD-2426E12A8E99}"/>
                </a:ext>
              </a:extLst>
            </p:cNvPr>
            <p:cNvSpPr/>
            <p:nvPr/>
          </p:nvSpPr>
          <p:spPr>
            <a:xfrm>
              <a:off x="3331779" y="5088647"/>
              <a:ext cx="8029906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endParaRPr kumimoji="1" lang="ja-JP" altLang="en-US" sz="1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BC2237C-2D01-905C-CE29-EEC89652E9AB}"/>
                </a:ext>
              </a:extLst>
            </p:cNvPr>
            <p:cNvSpPr/>
            <p:nvPr/>
          </p:nvSpPr>
          <p:spPr>
            <a:xfrm>
              <a:off x="830319" y="5088647"/>
              <a:ext cx="2427888" cy="1080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具体的には</a:t>
              </a:r>
              <a:br>
                <a:rPr kumimoji="1" lang="en-US" altLang="ja-JP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</a:br>
              <a:r>
                <a:rPr kumimoji="1" lang="ja-JP" altLang="en-US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どのように改善するか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39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80C32-5C37-97BA-351D-91F1A51D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22CD1AC-AB1A-66FF-192B-9858B6E38D2E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C8772D4B-3C4D-2669-488C-088D3A706F3C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4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4" name="グラフィックス 3" descr="砂時計: 終了 単色塗りつぶし">
              <a:extLst>
                <a:ext uri="{FF2B5EF4-FFF2-40B4-BE49-F238E27FC236}">
                  <a16:creationId xmlns:a16="http://schemas.microsoft.com/office/drawing/2014/main" id="{830358AE-2D55-7366-EE02-B99FDF82B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11B26D-9C74-43A6-A4CF-25AE6113FD01}"/>
              </a:ext>
            </a:extLst>
          </p:cNvPr>
          <p:cNvSpPr/>
          <p:nvPr/>
        </p:nvSpPr>
        <p:spPr>
          <a:xfrm>
            <a:off x="550983" y="2247194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rgbClr val="E94520"/>
            </a:solidFill>
          </a:ln>
          <a:effectLst>
            <a:outerShdw dist="241300" dir="2700000" algn="tl" rotWithShape="0">
              <a:srgbClr val="E9452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ビジネスプランを改善するための</a:t>
            </a:r>
            <a:b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レビューとは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1959649-966E-1891-0FA5-881B5B1B3B71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609602" y="1119672"/>
            <a:chExt cx="2304000" cy="64800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C17AF85-9B1F-EEE6-97C2-69304C1B24F7}"/>
                </a:ext>
              </a:extLst>
            </p:cNvPr>
            <p:cNvSpPr/>
            <p:nvPr/>
          </p:nvSpPr>
          <p:spPr>
            <a:xfrm>
              <a:off x="609602" y="1119672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授業 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[1]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1C003CA-45CC-CE00-A752-46767D236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" r="1132"/>
            <a:stretch/>
          </p:blipFill>
          <p:spPr>
            <a:xfrm>
              <a:off x="878488" y="1196848"/>
              <a:ext cx="498367" cy="50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198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FB2A1-4CA1-5DB2-7151-88ADC06FC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451D68-3C0C-B99D-948A-08A24AD0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授業のまとめ</a:t>
            </a:r>
            <a:endParaRPr kumimoji="1" lang="ja-JP" altLang="en-US" sz="2400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9B0DEDAE-8C34-A171-8EF2-CBAF092CE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63222"/>
              </p:ext>
            </p:extLst>
          </p:nvPr>
        </p:nvGraphicFramePr>
        <p:xfrm>
          <a:off x="931580" y="1647248"/>
          <a:ext cx="10328839" cy="37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323">
                  <a:extLst>
                    <a:ext uri="{9D8B030D-6E8A-4147-A177-3AD203B41FA5}">
                      <a16:colId xmlns:a16="http://schemas.microsoft.com/office/drawing/2014/main" val="2199603475"/>
                    </a:ext>
                  </a:extLst>
                </a:gridCol>
                <a:gridCol w="9707516">
                  <a:extLst>
                    <a:ext uri="{9D8B030D-6E8A-4147-A177-3AD203B41FA5}">
                      <a16:colId xmlns:a16="http://schemas.microsoft.com/office/drawing/2014/main" val="332942889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①</a:t>
                      </a:r>
                      <a:endParaRPr kumimoji="1" lang="ja-JP" altLang="en-US" sz="2400" b="1" i="0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ビジネスプランに関するレビューとは、チームで</a:t>
                      </a:r>
                      <a:r>
                        <a:rPr kumimoji="0" lang="ja-JP" altLang="en-US" sz="2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は見えなかったよさや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改善点が見つかる可能性がある。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64614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②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ビジネスプランのレビューの場面では、自分たちのビジネスプランを紹介</a:t>
                      </a:r>
                      <a:endParaRPr lang="en-US" altLang="ja-JP" sz="2400" b="1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  <a:p>
                      <a:r>
                        <a:rPr lang="ja-JP" altLang="en-US" sz="2400" b="1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するワークシートの準備とレビューの質問項目の作成、レビューの役割を決めることが大切。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84969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③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レビュー実施後には、振り返りを行い、ビジネスプランの改善を行う。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66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71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22AE3-0D0A-1495-36A9-CF8AF3987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72CA6B-40E1-8F65-D355-0A44D733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ビジネスプランに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関する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レビュー</a:t>
            </a:r>
            <a:r>
              <a:rPr lang="ja-JP" altLang="en-US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と</a:t>
            </a:r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は？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2D0FFB-09F7-B9EE-F15C-FCEC49CC0A76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顧客や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専門家などがプラン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をよりよく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するために</a:t>
            </a:r>
            <a:br>
              <a:rPr lang="en-US" altLang="ja-JP" sz="2800" b="1" strike="sngStrike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アドバイスをすることをレビューといいます。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176E9F-EDAC-F338-3C6A-2ECF9121601F}"/>
              </a:ext>
            </a:extLst>
          </p:cNvPr>
          <p:cNvSpPr txBox="1"/>
          <p:nvPr/>
        </p:nvSpPr>
        <p:spPr>
          <a:xfrm>
            <a:off x="327083" y="5292096"/>
            <a:ext cx="1154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レビューを行うことで、自分たちだけで</a:t>
            </a:r>
            <a:r>
              <a:rPr lang="ja-JP" altLang="en-US" sz="2400" b="1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は見えなかったよさ</a:t>
            </a:r>
            <a:r>
              <a:rPr lang="ja-JP" altLang="en-US" sz="2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、または改善点が</a:t>
            </a:r>
          </a:p>
          <a:p>
            <a:pPr algn="ctr"/>
            <a:r>
              <a:rPr lang="ja-JP" altLang="en-US" sz="2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見つかり、チームで考えたビジネスプランを改善することができます。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3B11A8-6E01-4CDC-48AF-759FFA1E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18" y="2137503"/>
            <a:ext cx="4168963" cy="34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6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9DD33-104F-F42C-7CA3-D2C4BC0B0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81E88-567C-D942-E127-C49BE3B1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レビューの事前準備から実施後の流れ</a:t>
            </a:r>
            <a:endParaRPr kumimoji="1" lang="ja-JP" altLang="en-US" dirty="0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8FC5197D-536F-3235-EF49-FC16179F9FF3}"/>
              </a:ext>
            </a:extLst>
          </p:cNvPr>
          <p:cNvGrpSpPr/>
          <p:nvPr/>
        </p:nvGrpSpPr>
        <p:grpSpPr>
          <a:xfrm>
            <a:off x="1451120" y="1412679"/>
            <a:ext cx="8843320" cy="4582062"/>
            <a:chOff x="1737143" y="1238197"/>
            <a:chExt cx="8843320" cy="458206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8F146069-2D95-AEC6-C8A6-360C46549819}"/>
                </a:ext>
              </a:extLst>
            </p:cNvPr>
            <p:cNvGrpSpPr/>
            <p:nvPr/>
          </p:nvGrpSpPr>
          <p:grpSpPr>
            <a:xfrm>
              <a:off x="1737143" y="3641833"/>
              <a:ext cx="8843320" cy="576000"/>
              <a:chOff x="1737143" y="3692284"/>
              <a:chExt cx="8843320" cy="576000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1E28B26-96E3-41D9-7170-A51148BD194B}"/>
                  </a:ext>
                </a:extLst>
              </p:cNvPr>
              <p:cNvSpPr/>
              <p:nvPr/>
            </p:nvSpPr>
            <p:spPr>
              <a:xfrm>
                <a:off x="2543617" y="3692284"/>
                <a:ext cx="8036846" cy="576000"/>
              </a:xfrm>
              <a:prstGeom prst="rect">
                <a:avLst/>
              </a:prstGeom>
              <a:solidFill>
                <a:srgbClr val="FCE8E8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/>
                <a:r>
                  <a:rPr kumimoji="1" lang="ja-JP" altLang="en-US" sz="2400" b="1" dirty="0">
                    <a:solidFill>
                      <a:schemeClr val="tx1"/>
                    </a:solidFill>
                  </a:rPr>
                  <a:t>　レビューを実施する（レビューを受ける）。</a:t>
                </a:r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D4EBFE85-EF00-D9DB-45AC-7DDA00934298}"/>
                  </a:ext>
                </a:extLst>
              </p:cNvPr>
              <p:cNvSpPr/>
              <p:nvPr/>
            </p:nvSpPr>
            <p:spPr>
              <a:xfrm>
                <a:off x="1737143" y="3699149"/>
                <a:ext cx="562271" cy="562271"/>
              </a:xfrm>
              <a:prstGeom prst="ellipse">
                <a:avLst/>
              </a:prstGeom>
              <a:solidFill>
                <a:srgbClr val="E9452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/>
                  <a:t>４</a:t>
                </a: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67BAEFA3-6902-7569-E7DD-E95B97889CA6}"/>
                </a:ext>
              </a:extLst>
            </p:cNvPr>
            <p:cNvGrpSpPr/>
            <p:nvPr/>
          </p:nvGrpSpPr>
          <p:grpSpPr>
            <a:xfrm>
              <a:off x="1737143" y="4443045"/>
              <a:ext cx="8843320" cy="576000"/>
              <a:chOff x="1737143" y="4510313"/>
              <a:chExt cx="8843320" cy="576000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377CDD4-34EE-F318-D22C-4C263A560D5E}"/>
                  </a:ext>
                </a:extLst>
              </p:cNvPr>
              <p:cNvSpPr/>
              <p:nvPr/>
            </p:nvSpPr>
            <p:spPr>
              <a:xfrm>
                <a:off x="2543617" y="4510313"/>
                <a:ext cx="8036846" cy="576000"/>
              </a:xfrm>
              <a:prstGeom prst="rect">
                <a:avLst/>
              </a:prstGeom>
              <a:solidFill>
                <a:srgbClr val="FCE8E8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/>
                <a:r>
                  <a:rPr kumimoji="1" lang="ja-JP" altLang="en-US" sz="2400" b="1" dirty="0">
                    <a:solidFill>
                      <a:schemeClr val="tx1"/>
                    </a:solidFill>
                  </a:rPr>
                  <a:t>　レビュー結果の振り返りを行う。</a:t>
                </a:r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E15A072A-A586-21B2-C146-33CE4C2EDFC8}"/>
                  </a:ext>
                </a:extLst>
              </p:cNvPr>
              <p:cNvSpPr/>
              <p:nvPr/>
            </p:nvSpPr>
            <p:spPr>
              <a:xfrm>
                <a:off x="1737143" y="4517178"/>
                <a:ext cx="562271" cy="562271"/>
              </a:xfrm>
              <a:prstGeom prst="ellipse">
                <a:avLst/>
              </a:prstGeom>
              <a:solidFill>
                <a:srgbClr val="E9452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/>
                  <a:t>５</a:t>
                </a:r>
              </a:p>
            </p:txBody>
          </p: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834114EA-5124-C21E-2F11-26A13F59DF72}"/>
                </a:ext>
              </a:extLst>
            </p:cNvPr>
            <p:cNvGrpSpPr/>
            <p:nvPr/>
          </p:nvGrpSpPr>
          <p:grpSpPr>
            <a:xfrm>
              <a:off x="1737143" y="5244259"/>
              <a:ext cx="8843320" cy="576000"/>
              <a:chOff x="1737143" y="5328341"/>
              <a:chExt cx="8843320" cy="576000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28520BB-4CB1-0E07-1ECE-2A62ABBE2C5A}"/>
                  </a:ext>
                </a:extLst>
              </p:cNvPr>
              <p:cNvSpPr/>
              <p:nvPr/>
            </p:nvSpPr>
            <p:spPr>
              <a:xfrm>
                <a:off x="2543617" y="5328341"/>
                <a:ext cx="8036846" cy="576000"/>
              </a:xfrm>
              <a:prstGeom prst="rect">
                <a:avLst/>
              </a:prstGeom>
              <a:solidFill>
                <a:srgbClr val="FCE8E8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/>
                <a:r>
                  <a:rPr kumimoji="1" lang="ja-JP" altLang="en-US" sz="2400" b="1" dirty="0">
                    <a:solidFill>
                      <a:schemeClr val="tx1"/>
                    </a:solidFill>
                  </a:rPr>
                  <a:t>　</a:t>
                </a:r>
                <a:r>
                  <a:rPr kumimoji="1" lang="ja-JP" altLang="en-US" sz="2400" b="1">
                    <a:solidFill>
                      <a:schemeClr val="tx1"/>
                    </a:solidFill>
                  </a:rPr>
                  <a:t>振り返り内容</a:t>
                </a:r>
                <a:r>
                  <a:rPr lang="ja-JP" altLang="en-US" sz="2400" b="1">
                    <a:solidFill>
                      <a:schemeClr val="tx1"/>
                    </a:solidFill>
                  </a:rPr>
                  <a:t>をもとに</a:t>
                </a:r>
                <a:r>
                  <a:rPr kumimoji="1" lang="ja-JP" altLang="en-US" sz="2400" b="1">
                    <a:solidFill>
                      <a:schemeClr val="tx1"/>
                    </a:solidFill>
                  </a:rPr>
                  <a:t>ビジネスプラン</a:t>
                </a:r>
                <a:r>
                  <a:rPr kumimoji="1" lang="ja-JP" altLang="en-US" sz="2400" b="1" dirty="0">
                    <a:solidFill>
                      <a:schemeClr val="tx1"/>
                    </a:solidFill>
                  </a:rPr>
                  <a:t>の改善を行う。</a:t>
                </a:r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F291873F-733C-1071-F15A-9545C4895FEB}"/>
                  </a:ext>
                </a:extLst>
              </p:cNvPr>
              <p:cNvSpPr/>
              <p:nvPr/>
            </p:nvSpPr>
            <p:spPr>
              <a:xfrm>
                <a:off x="1737143" y="5335206"/>
                <a:ext cx="562271" cy="562271"/>
              </a:xfrm>
              <a:prstGeom prst="ellipse">
                <a:avLst/>
              </a:prstGeom>
              <a:solidFill>
                <a:srgbClr val="E9452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/>
                  <a:t>６</a:t>
                </a: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B227AF06-5036-C5E7-4293-ADF4054328AE}"/>
                </a:ext>
              </a:extLst>
            </p:cNvPr>
            <p:cNvGrpSpPr/>
            <p:nvPr/>
          </p:nvGrpSpPr>
          <p:grpSpPr>
            <a:xfrm>
              <a:off x="1737145" y="1238197"/>
              <a:ext cx="8843318" cy="576000"/>
              <a:chOff x="1737145" y="1238197"/>
              <a:chExt cx="8843318" cy="576000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ADFBBEA6-D36D-3C2A-1E4A-9703EAFE569B}"/>
                  </a:ext>
                </a:extLst>
              </p:cNvPr>
              <p:cNvSpPr/>
              <p:nvPr/>
            </p:nvSpPr>
            <p:spPr>
              <a:xfrm>
                <a:off x="2543617" y="1238197"/>
                <a:ext cx="8036846" cy="576000"/>
              </a:xfrm>
              <a:prstGeom prst="rect">
                <a:avLst/>
              </a:prstGeom>
              <a:solidFill>
                <a:srgbClr val="FCE8E8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/>
                <a:r>
                  <a:rPr kumimoji="1" lang="ja-JP" altLang="en-US" sz="2400" b="1" dirty="0">
                    <a:solidFill>
                      <a:schemeClr val="tx1"/>
                    </a:solidFill>
                  </a:rPr>
                  <a:t>　ビジネスプランシートやプロトタイプシート</a:t>
                </a:r>
                <a:r>
                  <a:rPr kumimoji="1" lang="en-US" altLang="ja-JP" sz="2400" b="1" baseline="30000" dirty="0">
                    <a:solidFill>
                      <a:schemeClr val="tx1"/>
                    </a:solidFill>
                  </a:rPr>
                  <a:t>※</a:t>
                </a:r>
                <a:r>
                  <a:rPr kumimoji="1" lang="ja-JP" altLang="en-US" sz="2400" b="1" dirty="0">
                    <a:solidFill>
                      <a:schemeClr val="tx1"/>
                    </a:solidFill>
                  </a:rPr>
                  <a:t>を準備する。</a:t>
                </a:r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17D11E6C-243A-B978-B9F5-AB5865F4EA9B}"/>
                  </a:ext>
                </a:extLst>
              </p:cNvPr>
              <p:cNvSpPr/>
              <p:nvPr/>
            </p:nvSpPr>
            <p:spPr>
              <a:xfrm>
                <a:off x="1737145" y="1251926"/>
                <a:ext cx="562271" cy="562271"/>
              </a:xfrm>
              <a:prstGeom prst="ellipse">
                <a:avLst/>
              </a:prstGeom>
              <a:solidFill>
                <a:srgbClr val="E9452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/>
                  <a:t>１</a:t>
                </a:r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C1E013B3-5959-6CF9-95C5-D9CEFAC66DDB}"/>
                </a:ext>
              </a:extLst>
            </p:cNvPr>
            <p:cNvGrpSpPr/>
            <p:nvPr/>
          </p:nvGrpSpPr>
          <p:grpSpPr>
            <a:xfrm>
              <a:off x="1737145" y="2039409"/>
              <a:ext cx="8843318" cy="576000"/>
              <a:chOff x="1737145" y="2056226"/>
              <a:chExt cx="8843318" cy="576000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6792130-1C82-DD73-A744-9E24FCEFDCDF}"/>
                  </a:ext>
                </a:extLst>
              </p:cNvPr>
              <p:cNvSpPr/>
              <p:nvPr/>
            </p:nvSpPr>
            <p:spPr>
              <a:xfrm>
                <a:off x="2543617" y="2056226"/>
                <a:ext cx="8036846" cy="576000"/>
              </a:xfrm>
              <a:prstGeom prst="rect">
                <a:avLst/>
              </a:prstGeom>
              <a:solidFill>
                <a:srgbClr val="FCE8E8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/>
                <a:r>
                  <a:rPr kumimoji="1" lang="ja-JP" altLang="en-US" sz="2400" b="1" dirty="0">
                    <a:solidFill>
                      <a:schemeClr val="tx1"/>
                    </a:solidFill>
                  </a:rPr>
                  <a:t>　レビューで聞きたい質問の項目を準備する。</a:t>
                </a:r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5B335129-8F06-4F1A-01BA-34A089AE81DB}"/>
                  </a:ext>
                </a:extLst>
              </p:cNvPr>
              <p:cNvSpPr/>
              <p:nvPr/>
            </p:nvSpPr>
            <p:spPr>
              <a:xfrm>
                <a:off x="1737145" y="2063090"/>
                <a:ext cx="562271" cy="562271"/>
              </a:xfrm>
              <a:prstGeom prst="ellipse">
                <a:avLst/>
              </a:prstGeom>
              <a:solidFill>
                <a:srgbClr val="E9452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/>
                  <a:t>２</a:t>
                </a:r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8D2B2B12-B892-EB07-63FD-76014EF98635}"/>
                </a:ext>
              </a:extLst>
            </p:cNvPr>
            <p:cNvGrpSpPr/>
            <p:nvPr/>
          </p:nvGrpSpPr>
          <p:grpSpPr>
            <a:xfrm>
              <a:off x="1737144" y="2840621"/>
              <a:ext cx="8843319" cy="576000"/>
              <a:chOff x="1737144" y="2874255"/>
              <a:chExt cx="8843319" cy="576000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6BCB1D6-D4E3-D657-FE8B-B85E9A6CB54C}"/>
                  </a:ext>
                </a:extLst>
              </p:cNvPr>
              <p:cNvSpPr/>
              <p:nvPr/>
            </p:nvSpPr>
            <p:spPr>
              <a:xfrm>
                <a:off x="2543617" y="2874255"/>
                <a:ext cx="8036846" cy="576000"/>
              </a:xfrm>
              <a:prstGeom prst="rect">
                <a:avLst/>
              </a:prstGeom>
              <a:solidFill>
                <a:srgbClr val="FCE8E8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/>
                <a:r>
                  <a:rPr kumimoji="1" lang="ja-JP" altLang="en-US" sz="2400" b="1">
                    <a:solidFill>
                      <a:schemeClr val="tx1"/>
                    </a:solidFill>
                  </a:rPr>
                  <a:t>　レビュー先・レビュー中の役割（実施者など）を決定する。</a:t>
                </a:r>
                <a:endParaRPr kumimoji="1" lang="ja-JP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A1701185-F2DA-F328-9CC6-37DE20AEAE7F}"/>
                  </a:ext>
                </a:extLst>
              </p:cNvPr>
              <p:cNvSpPr/>
              <p:nvPr/>
            </p:nvSpPr>
            <p:spPr>
              <a:xfrm>
                <a:off x="1737144" y="2877838"/>
                <a:ext cx="562271" cy="562271"/>
              </a:xfrm>
              <a:prstGeom prst="ellipse">
                <a:avLst/>
              </a:prstGeom>
              <a:solidFill>
                <a:srgbClr val="E9452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/>
                  <a:t>３</a:t>
                </a:r>
              </a:p>
            </p:txBody>
          </p:sp>
        </p:grp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44EDCF5-C1B3-A404-A2FC-2DD81F460390}"/>
              </a:ext>
            </a:extLst>
          </p:cNvPr>
          <p:cNvSpPr txBox="1"/>
          <p:nvPr/>
        </p:nvSpPr>
        <p:spPr>
          <a:xfrm>
            <a:off x="8616106" y="1088745"/>
            <a:ext cx="17985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オプション授業の内容</a:t>
            </a:r>
          </a:p>
        </p:txBody>
      </p:sp>
      <p:pic>
        <p:nvPicPr>
          <p:cNvPr id="5" name="図 4" descr="男 が含まれている画像&#10;&#10;自動的に生成された説明">
            <a:extLst>
              <a:ext uri="{FF2B5EF4-FFF2-40B4-BE49-F238E27FC236}">
                <a16:creationId xmlns:a16="http://schemas.microsoft.com/office/drawing/2014/main" id="{2238FC71-719C-7711-1883-49DB7DE1CB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23" t="11852" r="32778" b="46023"/>
          <a:stretch/>
        </p:blipFill>
        <p:spPr>
          <a:xfrm>
            <a:off x="9925019" y="4271032"/>
            <a:ext cx="1612482" cy="19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68FBA-45FB-EC5E-DCE7-5723DE2EE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68B6AF-05E7-6607-680B-E19D3F17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レビュー</a:t>
            </a:r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から得たいことは何か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9F73B2-044F-1144-9B2B-CE9B8E0F625E}"/>
              </a:ext>
            </a:extLst>
          </p:cNvPr>
          <p:cNvSpPr txBox="1"/>
          <p:nvPr/>
        </p:nvSpPr>
        <p:spPr>
          <a:xfrm>
            <a:off x="327082" y="1143664"/>
            <a:ext cx="1154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を改善する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ために効果的な質問内容を考えます。</a:t>
            </a:r>
            <a:endParaRPr lang="en-US" altLang="ja-JP" sz="2800" b="1" strike="sngStrike" dirty="0">
              <a:solidFill>
                <a:srgbClr val="156082"/>
              </a:solidFill>
              <a:highlight>
                <a:srgbClr val="FFFF00"/>
              </a:highlight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2A9330E-7CEE-1596-2730-D3B5AB63AF12}"/>
              </a:ext>
            </a:extLst>
          </p:cNvPr>
          <p:cNvGrpSpPr/>
          <p:nvPr/>
        </p:nvGrpSpPr>
        <p:grpSpPr>
          <a:xfrm>
            <a:off x="830319" y="1869391"/>
            <a:ext cx="10531366" cy="4005657"/>
            <a:chOff x="840829" y="1816841"/>
            <a:chExt cx="10531366" cy="4005657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544BCEF-1431-9D19-FBDA-56BF6BDC75EA}"/>
                </a:ext>
              </a:extLst>
            </p:cNvPr>
            <p:cNvSpPr/>
            <p:nvPr/>
          </p:nvSpPr>
          <p:spPr>
            <a:xfrm>
              <a:off x="3563009" y="1816841"/>
              <a:ext cx="7809186" cy="46800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r>
                <a:rPr kumimoji="1" lang="ja-JP" altLang="en-US" b="1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ビジネスプランの印象や直感的な感想を聞く。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59A2342-C234-43E9-132D-1388634BAF5B}"/>
                </a:ext>
              </a:extLst>
            </p:cNvPr>
            <p:cNvSpPr/>
            <p:nvPr/>
          </p:nvSpPr>
          <p:spPr>
            <a:xfrm>
              <a:off x="840829" y="1816841"/>
              <a:ext cx="2661734" cy="468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第一印象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29DAC2A-79C9-3A13-5C0D-A842E3401FD0}"/>
                </a:ext>
              </a:extLst>
            </p:cNvPr>
            <p:cNvSpPr/>
            <p:nvPr/>
          </p:nvSpPr>
          <p:spPr>
            <a:xfrm>
              <a:off x="3563009" y="2406450"/>
              <a:ext cx="7809186" cy="46800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r>
                <a:rPr kumimoji="1" lang="ja-JP" altLang="en-US" b="1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商品・サービスの内容</a:t>
              </a:r>
              <a:r>
                <a:rPr kumimoji="1" lang="ja-JP" altLang="en-US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や機能について、よい</a:t>
              </a:r>
              <a:r>
                <a:rPr kumimoji="1" lang="ja-JP" altLang="en-US" b="1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点と改善点を聞く。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CFA96F1-EAF6-453F-A4FC-5B3C55C5F72B}"/>
                </a:ext>
              </a:extLst>
            </p:cNvPr>
            <p:cNvSpPr/>
            <p:nvPr/>
          </p:nvSpPr>
          <p:spPr>
            <a:xfrm>
              <a:off x="840829" y="2406450"/>
              <a:ext cx="2661734" cy="468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商品・サービスの内容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D7F4D46-1486-91C0-BEA4-D938FA0C3D38}"/>
                </a:ext>
              </a:extLst>
            </p:cNvPr>
            <p:cNvSpPr/>
            <p:nvPr/>
          </p:nvSpPr>
          <p:spPr>
            <a:xfrm>
              <a:off x="3563009" y="2996059"/>
              <a:ext cx="7809186" cy="46800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r>
                <a:rPr kumimoji="1" lang="ja-JP" altLang="en-US" b="1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ビジネスプランが顧客の課題解決となり、ニーズを満たせているかを聞く。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B285392-389B-2FE2-62B4-D11BCA5EB407}"/>
                </a:ext>
              </a:extLst>
            </p:cNvPr>
            <p:cNvSpPr/>
            <p:nvPr/>
          </p:nvSpPr>
          <p:spPr>
            <a:xfrm>
              <a:off x="840829" y="2996059"/>
              <a:ext cx="2661734" cy="468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顧客の課題解決やニーズ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0DCA1FA1-979F-769E-CD79-FFDC1A9C992F}"/>
                </a:ext>
              </a:extLst>
            </p:cNvPr>
            <p:cNvSpPr/>
            <p:nvPr/>
          </p:nvSpPr>
          <p:spPr>
            <a:xfrm>
              <a:off x="3563009" y="3585668"/>
              <a:ext cx="7809186" cy="46800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r>
                <a:rPr kumimoji="1" lang="ja-JP" altLang="en-US" b="1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提示した価格が適正か、また顧客が納得できる価格かを聞く。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73EBC1B-B31A-6D31-0872-5A968147060F}"/>
                </a:ext>
              </a:extLst>
            </p:cNvPr>
            <p:cNvSpPr/>
            <p:nvPr/>
          </p:nvSpPr>
          <p:spPr>
            <a:xfrm>
              <a:off x="840829" y="3585668"/>
              <a:ext cx="2661734" cy="468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価格設定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83D025D-2DEF-0C5C-4B96-BFA63CB95AAB}"/>
                </a:ext>
              </a:extLst>
            </p:cNvPr>
            <p:cNvSpPr/>
            <p:nvPr/>
          </p:nvSpPr>
          <p:spPr>
            <a:xfrm>
              <a:off x="3563009" y="4175277"/>
              <a:ext cx="7809186" cy="46800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r>
                <a:rPr kumimoji="1" lang="ja-JP" altLang="en-US" b="1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商品化された場合に利用したいか、購入したいと思うかについて聞く。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98143C6-3F97-7DCC-FA80-785699E94537}"/>
                </a:ext>
              </a:extLst>
            </p:cNvPr>
            <p:cNvSpPr/>
            <p:nvPr/>
          </p:nvSpPr>
          <p:spPr>
            <a:xfrm>
              <a:off x="840829" y="4175277"/>
              <a:ext cx="2661734" cy="468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購買意欲の確認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DE6D654-0016-E086-736C-7E9032DE32A6}"/>
                </a:ext>
              </a:extLst>
            </p:cNvPr>
            <p:cNvSpPr/>
            <p:nvPr/>
          </p:nvSpPr>
          <p:spPr>
            <a:xfrm>
              <a:off x="3563009" y="4764886"/>
              <a:ext cx="7809186" cy="46800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r>
                <a:rPr kumimoji="1" lang="ja-JP" altLang="en-US" b="1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どの部分を改善すれば、よりよい商品・サービスになると思うかを聞く。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64F4069-A40F-88A0-339C-A3AE93F51E97}"/>
                </a:ext>
              </a:extLst>
            </p:cNvPr>
            <p:cNvSpPr/>
            <p:nvPr/>
          </p:nvSpPr>
          <p:spPr>
            <a:xfrm>
              <a:off x="840829" y="4764886"/>
              <a:ext cx="2661734" cy="468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改善の要素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5C2627DD-E58B-3608-5360-2D4250090A66}"/>
                </a:ext>
              </a:extLst>
            </p:cNvPr>
            <p:cNvSpPr/>
            <p:nvPr/>
          </p:nvSpPr>
          <p:spPr>
            <a:xfrm>
              <a:off x="3563009" y="5354498"/>
              <a:ext cx="7809186" cy="46800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/>
              <a:r>
                <a:rPr kumimoji="1" lang="ja-JP" altLang="en-US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既存商品・サービス</a:t>
              </a:r>
              <a:r>
                <a:rPr kumimoji="1" lang="ja-JP" altLang="en-US" b="1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と比べて、どの点で違いや価値を感じた</a:t>
              </a:r>
              <a:r>
                <a:rPr kumimoji="1" lang="ja-JP" altLang="en-US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かを聞く。</a:t>
              </a:r>
              <a:endParaRPr kumimoji="1" lang="ja-JP" altLang="en-US" b="1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57FF2102-2137-9091-DCC8-D301F4F9896F}"/>
                </a:ext>
              </a:extLst>
            </p:cNvPr>
            <p:cNvSpPr/>
            <p:nvPr/>
          </p:nvSpPr>
          <p:spPr>
            <a:xfrm>
              <a:off x="840829" y="5354498"/>
              <a:ext cx="2661734" cy="468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既存商品・サービス</a:t>
              </a:r>
              <a:r>
                <a:rPr kumimoji="1" lang="ja-JP" altLang="en-US" sz="1600" b="1">
                  <a:latin typeface="MS PGothic" panose="020B0600070205080204" pitchFamily="34" charset="-128"/>
                  <a:ea typeface="MS PGothic" panose="020B0600070205080204" pitchFamily="34" charset="-128"/>
                </a:rPr>
                <a:t>との</a:t>
              </a:r>
              <a:endParaRPr lang="en-US" altLang="ja-JP" sz="1600" b="1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 algn="ctr"/>
              <a:r>
                <a:rPr kumimoji="1" lang="ja-JP" altLang="en-US" sz="1600" b="1">
                  <a:latin typeface="MS PGothic" panose="020B0600070205080204" pitchFamily="34" charset="-128"/>
                  <a:ea typeface="MS PGothic" panose="020B0600070205080204" pitchFamily="34" charset="-128"/>
                </a:rPr>
                <a:t>違い</a:t>
              </a:r>
              <a:endParaRPr kumimoji="1"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96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9DE2F-486E-96DF-FFC4-DD076459C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5063BA2-FC4C-2B15-5FF0-35B87C67B763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124DBBCA-B45C-23E0-F993-D317DAF12384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5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4" name="グラフィックス 3" descr="砂時計: 終了 単色塗りつぶし">
              <a:extLst>
                <a:ext uri="{FF2B5EF4-FFF2-40B4-BE49-F238E27FC236}">
                  <a16:creationId xmlns:a16="http://schemas.microsoft.com/office/drawing/2014/main" id="{220AB9E2-BC51-2D4B-0231-02B53279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703255-CCBD-6685-3286-B68688EFAB79}"/>
              </a:ext>
            </a:extLst>
          </p:cNvPr>
          <p:cNvSpPr/>
          <p:nvPr/>
        </p:nvSpPr>
        <p:spPr>
          <a:xfrm>
            <a:off x="550983" y="2247194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rgbClr val="E94520"/>
            </a:solidFill>
          </a:ln>
          <a:effectLst>
            <a:outerShdw dist="241300" dir="2700000" algn="tl" rotWithShape="0">
              <a:srgbClr val="E9452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レビュー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の準備を行う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2F7FC43-1A3B-8F38-058D-696FDF2057C1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609602" y="1119672"/>
            <a:chExt cx="2304000" cy="64800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9E4CED62-3694-43E2-370A-4A0ED4159EBD}"/>
                </a:ext>
              </a:extLst>
            </p:cNvPr>
            <p:cNvSpPr/>
            <p:nvPr/>
          </p:nvSpPr>
          <p:spPr>
            <a:xfrm>
              <a:off x="609602" y="1119672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授業 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[2]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289005DE-40E8-D1BE-A90C-91229504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" r="1132"/>
            <a:stretch/>
          </p:blipFill>
          <p:spPr>
            <a:xfrm>
              <a:off x="878488" y="1196848"/>
              <a:ext cx="498367" cy="50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31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7877E-BDBE-67F5-CCA2-DD47D5476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1729E6-4C71-E5FF-4672-30BAE482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レビューで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聞く</a:t>
            </a:r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ことを明確にして、事前準備を行う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CBB233-6902-366D-FC05-E3B9D18E79D5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レビューでは、自分たちのビジネスプランを紹介するシートの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準備と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質問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項目の作成、実施時の役割を決めます。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F86106-6BDA-F4AC-06F1-6C0DA564560E}"/>
              </a:ext>
            </a:extLst>
          </p:cNvPr>
          <p:cNvSpPr txBox="1"/>
          <p:nvPr/>
        </p:nvSpPr>
        <p:spPr>
          <a:xfrm>
            <a:off x="327083" y="5039850"/>
            <a:ext cx="115426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どうしたら的確なレビューを受けることができるか</a:t>
            </a:r>
            <a:r>
              <a:rPr lang="ja-JP" altLang="en-US" sz="2400" b="1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を考えて、事前</a:t>
            </a:r>
            <a:r>
              <a:rPr lang="ja-JP" altLang="en-US" sz="2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準備を行います。</a:t>
            </a:r>
            <a:endParaRPr lang="en-US" altLang="ja-JP" sz="2400" b="1" dirty="0">
              <a:solidFill>
                <a:srgbClr val="E9452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内容を後ほど確認できるように録音や録画の検討も行います。</a:t>
            </a:r>
            <a:endParaRPr lang="en-US" altLang="ja-JP" sz="2400" b="1" dirty="0">
              <a:solidFill>
                <a:srgbClr val="E9452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0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（ただし、事前に許可</a:t>
            </a:r>
            <a:r>
              <a:rPr lang="ja-JP" altLang="en-US" sz="2000" b="1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を得ること）</a:t>
            </a:r>
            <a:endParaRPr lang="ja-JP" altLang="en-US" sz="2000" b="1" dirty="0">
              <a:solidFill>
                <a:srgbClr val="E9452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DC7E12-E89B-17C2-0CAA-BDD8D457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99" y="2118553"/>
            <a:ext cx="4330802" cy="34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60B49-F33E-7876-FC5F-2A005D935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801F7B-00BB-8DA8-5748-D44A9685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レビュー</a:t>
            </a:r>
            <a:r>
              <a:rPr lang="ja-JP" altLang="en-US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の目的を定める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1A0A8A-6F21-94F8-7FE8-85B33194164B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ビジネスプランを改善するという目的の中でも「特に」何に対する意見を</a:t>
            </a:r>
          </a:p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聞きたいのかで、レビューの内容は変わります。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04FAB09-36AD-27CE-DC74-04423D4FCB83}"/>
              </a:ext>
            </a:extLst>
          </p:cNvPr>
          <p:cNvGrpSpPr/>
          <p:nvPr/>
        </p:nvGrpSpPr>
        <p:grpSpPr>
          <a:xfrm>
            <a:off x="838201" y="2520858"/>
            <a:ext cx="10514012" cy="2211821"/>
            <a:chOff x="838201" y="2436776"/>
            <a:chExt cx="10514012" cy="2211821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5ED4E2D-A830-27EB-8F64-CBA8A4E2F136}"/>
                </a:ext>
              </a:extLst>
            </p:cNvPr>
            <p:cNvSpPr/>
            <p:nvPr/>
          </p:nvSpPr>
          <p:spPr>
            <a:xfrm>
              <a:off x="838201" y="2436776"/>
              <a:ext cx="3071118" cy="3651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kumimoji="1" lang="ja-JP" altLang="en-US" b="1" dirty="0">
                  <a:solidFill>
                    <a:schemeClr val="tx1"/>
                  </a:solidFill>
                </a:rPr>
                <a:t>ビジネスプラン全体について</a:t>
              </a: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AE8E1C9-E524-5B3F-9858-1C16158D6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47881" y="2921093"/>
              <a:ext cx="3071119" cy="17275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D355DE4-D8F3-9E27-8171-82A4DCCFBA84}"/>
                </a:ext>
              </a:extLst>
            </p:cNvPr>
            <p:cNvSpPr/>
            <p:nvPr/>
          </p:nvSpPr>
          <p:spPr>
            <a:xfrm>
              <a:off x="4558319" y="2436776"/>
              <a:ext cx="3071118" cy="3651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kumimoji="1" lang="ja-JP" altLang="en-US" b="1" dirty="0">
                  <a:solidFill>
                    <a:schemeClr val="tx1"/>
                  </a:solidFill>
                </a:rPr>
                <a:t>主にプロトタイプについて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9364217-34F9-CD09-D281-8D3EF52F5BB4}"/>
                </a:ext>
              </a:extLst>
            </p:cNvPr>
            <p:cNvSpPr/>
            <p:nvPr/>
          </p:nvSpPr>
          <p:spPr>
            <a:xfrm>
              <a:off x="8281095" y="2436776"/>
              <a:ext cx="3071118" cy="3651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kumimoji="1" lang="ja-JP" altLang="en-US" b="1" dirty="0">
                  <a:solidFill>
                    <a:schemeClr val="tx1"/>
                  </a:solidFill>
                </a:rPr>
                <a:t>販売や利益について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E0185B-F79B-01D2-005C-F0C7BDE6CDB1}"/>
              </a:ext>
            </a:extLst>
          </p:cNvPr>
          <p:cNvSpPr txBox="1"/>
          <p:nvPr/>
        </p:nvSpPr>
        <p:spPr>
          <a:xfrm>
            <a:off x="327083" y="5164487"/>
            <a:ext cx="1154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限られた時間を有効に使うために質問項目をよく考えましょう。</a:t>
            </a:r>
            <a:endParaRPr lang="en-US" altLang="ja-JP" sz="2400" b="1" strike="sngStrike" dirty="0">
              <a:solidFill>
                <a:srgbClr val="156082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レビュー実施者が困ってしまわないよう、具体的な話を聞きましょう。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24DB86-63BA-F447-A557-DFFA295D0B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59851" y="3004959"/>
            <a:ext cx="3068053" cy="172578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34044F0-0E3A-8C4C-8A72-E5EAFE224D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89188" y="3004959"/>
            <a:ext cx="3063025" cy="17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8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7819</TotalTime>
  <Words>1882</Words>
  <Application>Microsoft Macintosh PowerPoint</Application>
  <PresentationFormat>ワイド画面</PresentationFormat>
  <Paragraphs>262</Paragraphs>
  <Slides>30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ＭＳ Ｐゴシック</vt:lpstr>
      <vt:lpstr>ＭＳ Ｐゴシック</vt:lpstr>
      <vt:lpstr>游ゴシック</vt:lpstr>
      <vt:lpstr>Arial</vt:lpstr>
      <vt:lpstr>Calibri</vt:lpstr>
      <vt:lpstr>Office テーマ</vt:lpstr>
      <vt:lpstr>ビジネスプランを改善する - ビジネスプラン・レビューの準備 -</vt:lpstr>
      <vt:lpstr>本日実施すること</vt:lpstr>
      <vt:lpstr>PowerPoint プレゼンテーション</vt:lpstr>
      <vt:lpstr>ビジネスプランに関するレビューとは？</vt:lpstr>
      <vt:lpstr>レビューの事前準備から実施後の流れ</vt:lpstr>
      <vt:lpstr>レビューから得たいことは何か</vt:lpstr>
      <vt:lpstr>PowerPoint プレゼンテーション</vt:lpstr>
      <vt:lpstr>レビューで聞くことを明確にして、事前準備を行う</vt:lpstr>
      <vt:lpstr>レビューの目的を定める</vt:lpstr>
      <vt:lpstr>レビュー目的別の質問事例</vt:lpstr>
      <vt:lpstr>レビューの時間配分について</vt:lpstr>
      <vt:lpstr>準備物の例 ① ビジネスプランシート</vt:lpstr>
      <vt:lpstr>準備物の例 ② プロトタイプシート</vt:lpstr>
      <vt:lpstr>準備物の例 ③ 質問項目</vt:lpstr>
      <vt:lpstr>PowerPoint プレゼンテーション</vt:lpstr>
      <vt:lpstr>ワーク [1] 質問項目を考える （15分）</vt:lpstr>
      <vt:lpstr>ワーク [1] 質問項目を考える （15分）</vt:lpstr>
      <vt:lpstr>ワーク [1] 質問項目を考える （15分）</vt:lpstr>
      <vt:lpstr>PowerPoint プレゼンテーション</vt:lpstr>
      <vt:lpstr>レビュー先および役割を決定する</vt:lpstr>
      <vt:lpstr>PowerPoint プレゼンテーション</vt:lpstr>
      <vt:lpstr>ワーク [2] レビュー先とレビューでの役割を決定する (15分）</vt:lpstr>
      <vt:lpstr>ワーク [2] レビュー先とレビューでの役割を決定する (15分）</vt:lpstr>
      <vt:lpstr>ワーク [2] レビュー先とレビューでの役割を決定する (15分）</vt:lpstr>
      <vt:lpstr>PowerPoint プレゼンテーション</vt:lpstr>
      <vt:lpstr>レビューの実施</vt:lpstr>
      <vt:lpstr>PowerPoint プレゼンテーション</vt:lpstr>
      <vt:lpstr>レビューを実施したあとは</vt:lpstr>
      <vt:lpstr>ワーク [1] レビューを振り返る (4分)</vt:lpstr>
      <vt:lpstr>授業のまとめ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オプション</dc:title>
  <dc:creator>shingo tetsuka</dc:creator>
  <cp:lastModifiedBy>慶太 竹内</cp:lastModifiedBy>
  <cp:revision>384</cp:revision>
  <dcterms:created xsi:type="dcterms:W3CDTF">2024-08-24T05:28:24Z</dcterms:created>
  <dcterms:modified xsi:type="dcterms:W3CDTF">2025-03-28T00:56:12Z</dcterms:modified>
</cp:coreProperties>
</file>