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68" r:id="rId2"/>
    <p:sldId id="371" r:id="rId3"/>
    <p:sldId id="389" r:id="rId4"/>
    <p:sldId id="490" r:id="rId5"/>
    <p:sldId id="497" r:id="rId6"/>
    <p:sldId id="492" r:id="rId7"/>
    <p:sldId id="496" r:id="rId8"/>
    <p:sldId id="461" r:id="rId9"/>
    <p:sldId id="462" r:id="rId10"/>
    <p:sldId id="498" r:id="rId11"/>
    <p:sldId id="463" r:id="rId12"/>
    <p:sldId id="464" r:id="rId13"/>
    <p:sldId id="465" r:id="rId14"/>
    <p:sldId id="501" r:id="rId15"/>
    <p:sldId id="467" r:id="rId16"/>
    <p:sldId id="468" r:id="rId17"/>
    <p:sldId id="470" r:id="rId18"/>
    <p:sldId id="499" r:id="rId19"/>
    <p:sldId id="471" r:id="rId20"/>
    <p:sldId id="504" r:id="rId21"/>
    <p:sldId id="502" r:id="rId22"/>
    <p:sldId id="474" r:id="rId23"/>
    <p:sldId id="475" r:id="rId24"/>
    <p:sldId id="476" r:id="rId25"/>
    <p:sldId id="477" r:id="rId26"/>
    <p:sldId id="500" r:id="rId27"/>
    <p:sldId id="406" r:id="rId28"/>
    <p:sldId id="451" r:id="rId29"/>
    <p:sldId id="408" r:id="rId30"/>
    <p:sldId id="409" r:id="rId31"/>
    <p:sldId id="479" r:id="rId32"/>
    <p:sldId id="494" r:id="rId33"/>
    <p:sldId id="495" r:id="rId34"/>
    <p:sldId id="483" r:id="rId35"/>
    <p:sldId id="484" r:id="rId36"/>
    <p:sldId id="503" r:id="rId37"/>
    <p:sldId id="486" r:id="rId38"/>
    <p:sldId id="487" r:id="rId39"/>
    <p:sldId id="488" r:id="rId40"/>
    <p:sldId id="489"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529"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4520"/>
    <a:srgbClr val="B8B8B8"/>
    <a:srgbClr val="156082"/>
    <a:srgbClr val="E6E6E6"/>
    <a:srgbClr val="FCE8E8"/>
    <a:srgbClr val="FADCE9"/>
    <a:srgbClr val="CCE198"/>
    <a:srgbClr val="FFF1B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95067" autoAdjust="0"/>
  </p:normalViewPr>
  <p:slideViewPr>
    <p:cSldViewPr snapToGrid="0">
      <p:cViewPr varScale="1">
        <p:scale>
          <a:sx n="110" d="100"/>
          <a:sy n="110" d="100"/>
        </p:scale>
        <p:origin x="848" y="176"/>
      </p:cViewPr>
      <p:guideLst>
        <p:guide orient="horz" pos="2183"/>
        <p:guide pos="3840"/>
        <p:guide pos="529"/>
        <p:guide pos="7151"/>
      </p:guideLst>
    </p:cSldViewPr>
  </p:slideViewPr>
  <p:notesTextViewPr>
    <p:cViewPr>
      <p:scale>
        <a:sx n="55" d="100"/>
        <a:sy n="55"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FDB7-5EC0-1B6A-7D19-0F693487BA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717410-9B02-EBCA-E338-2B5936D366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D201DC-4F79-5BFC-54B1-B9D965D7A73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E5F00B-4247-1715-6382-300EA7994524}"/>
              </a:ext>
            </a:extLst>
          </p:cNvPr>
          <p:cNvSpPr>
            <a:spLocks noGrp="1"/>
          </p:cNvSpPr>
          <p:nvPr>
            <p:ph type="sldNum" sz="quarter" idx="5"/>
          </p:nvPr>
        </p:nvSpPr>
        <p:spPr/>
        <p:txBody>
          <a:bodyPr/>
          <a:lstStyle/>
          <a:p>
            <a:fld id="{7802C51F-1DAC-8A47-898F-A3FAE3262DBB}" type="slidenum">
              <a:rPr kumimoji="1" lang="ja-JP" altLang="en-US" smtClean="0"/>
              <a:t>7</a:t>
            </a:fld>
            <a:endParaRPr kumimoji="1" lang="ja-JP" altLang="en-US"/>
          </a:p>
        </p:txBody>
      </p:sp>
    </p:spTree>
    <p:extLst>
      <p:ext uri="{BB962C8B-B14F-4D97-AF65-F5344CB8AC3E}">
        <p14:creationId xmlns:p14="http://schemas.microsoft.com/office/powerpoint/2010/main" val="228297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1E099-B963-7249-A2CD-22A9A6C724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334B14-9903-4833-A2FA-C6516205CF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CC2D32-2486-D2C7-874A-8198BBA268B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73BF493-DF1D-64D3-1CD9-745E8D2CE590}"/>
              </a:ext>
            </a:extLst>
          </p:cNvPr>
          <p:cNvSpPr>
            <a:spLocks noGrp="1"/>
          </p:cNvSpPr>
          <p:nvPr>
            <p:ph type="sldNum" sz="quarter" idx="5"/>
          </p:nvPr>
        </p:nvSpPr>
        <p:spPr/>
        <p:txBody>
          <a:bodyPr/>
          <a:lstStyle/>
          <a:p>
            <a:fld id="{7802C51F-1DAC-8A47-898F-A3FAE3262DBB}" type="slidenum">
              <a:rPr kumimoji="1" lang="ja-JP" altLang="en-US" smtClean="0"/>
              <a:t>8</a:t>
            </a:fld>
            <a:endParaRPr kumimoji="1" lang="ja-JP" altLang="en-US"/>
          </a:p>
        </p:txBody>
      </p:sp>
    </p:spTree>
    <p:extLst>
      <p:ext uri="{BB962C8B-B14F-4D97-AF65-F5344CB8AC3E}">
        <p14:creationId xmlns:p14="http://schemas.microsoft.com/office/powerpoint/2010/main" val="85765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12</a:t>
            </a:fld>
            <a:endParaRPr kumimoji="1" lang="ja-JP" altLang="en-US"/>
          </a:p>
        </p:txBody>
      </p:sp>
    </p:spTree>
    <p:extLst>
      <p:ext uri="{BB962C8B-B14F-4D97-AF65-F5344CB8AC3E}">
        <p14:creationId xmlns:p14="http://schemas.microsoft.com/office/powerpoint/2010/main" val="292598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FF86F-F165-F69B-1143-6FBAC4B136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566AB9-79CA-EF7F-1B38-D911ED5ACD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E600CE-02D8-03F2-67F3-8A92F00211D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D204D2-6695-4A8A-7FC3-FD5E30FB188E}"/>
              </a:ext>
            </a:extLst>
          </p:cNvPr>
          <p:cNvSpPr>
            <a:spLocks noGrp="1"/>
          </p:cNvSpPr>
          <p:nvPr>
            <p:ph type="sldNum" sz="quarter" idx="5"/>
          </p:nvPr>
        </p:nvSpPr>
        <p:spPr/>
        <p:txBody>
          <a:bodyPr/>
          <a:lstStyle/>
          <a:p>
            <a:fld id="{7802C51F-1DAC-8A47-898F-A3FAE3262DBB}" type="slidenum">
              <a:rPr kumimoji="1" lang="ja-JP" altLang="en-US" smtClean="0"/>
              <a:t>20</a:t>
            </a:fld>
            <a:endParaRPr kumimoji="1" lang="ja-JP" altLang="en-US"/>
          </a:p>
        </p:txBody>
      </p:sp>
    </p:spTree>
    <p:extLst>
      <p:ext uri="{BB962C8B-B14F-4D97-AF65-F5344CB8AC3E}">
        <p14:creationId xmlns:p14="http://schemas.microsoft.com/office/powerpoint/2010/main" val="316357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2E85E-938F-06F4-2318-578F2866C1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88289F-2886-D82A-87C7-3542F9C51C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F1FB5ED-2227-4971-851B-8C333074D47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6F93E0-1F39-6E67-B667-684B3018E8B6}"/>
              </a:ext>
            </a:extLst>
          </p:cNvPr>
          <p:cNvSpPr>
            <a:spLocks noGrp="1"/>
          </p:cNvSpPr>
          <p:nvPr>
            <p:ph type="sldNum" sz="quarter" idx="5"/>
          </p:nvPr>
        </p:nvSpPr>
        <p:spPr/>
        <p:txBody>
          <a:bodyPr/>
          <a:lstStyle/>
          <a:p>
            <a:fld id="{7802C51F-1DAC-8A47-898F-A3FAE3262DBB}" type="slidenum">
              <a:rPr kumimoji="1" lang="ja-JP" altLang="en-US" smtClean="0"/>
              <a:t>21</a:t>
            </a:fld>
            <a:endParaRPr kumimoji="1" lang="ja-JP" altLang="en-US"/>
          </a:p>
        </p:txBody>
      </p:sp>
    </p:spTree>
    <p:extLst>
      <p:ext uri="{BB962C8B-B14F-4D97-AF65-F5344CB8AC3E}">
        <p14:creationId xmlns:p14="http://schemas.microsoft.com/office/powerpoint/2010/main" val="326853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22</a:t>
            </a:fld>
            <a:endParaRPr kumimoji="1" lang="ja-JP" altLang="en-US"/>
          </a:p>
        </p:txBody>
      </p:sp>
    </p:spTree>
    <p:extLst>
      <p:ext uri="{BB962C8B-B14F-4D97-AF65-F5344CB8AC3E}">
        <p14:creationId xmlns:p14="http://schemas.microsoft.com/office/powerpoint/2010/main" val="179995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24</a:t>
            </a:fld>
            <a:endParaRPr kumimoji="1" lang="ja-JP" altLang="en-US"/>
          </a:p>
        </p:txBody>
      </p:sp>
    </p:spTree>
    <p:extLst>
      <p:ext uri="{BB962C8B-B14F-4D97-AF65-F5344CB8AC3E}">
        <p14:creationId xmlns:p14="http://schemas.microsoft.com/office/powerpoint/2010/main" val="130716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0" name="正方形/長方形 9">
            <a:extLst>
              <a:ext uri="{FF2B5EF4-FFF2-40B4-BE49-F238E27FC236}">
                <a16:creationId xmlns:a16="http://schemas.microsoft.com/office/drawing/2014/main" id="{A0216A82-4078-1666-B43C-AAAF34C0DEB3}"/>
              </a:ext>
            </a:extLst>
          </p:cNvPr>
          <p:cNvSpPr/>
          <p:nvPr userDrawn="1"/>
        </p:nvSpPr>
        <p:spPr>
          <a:xfrm>
            <a:off x="2927389" y="6349192"/>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5F22FF8D-B34C-DEA2-76DD-C794C23F1CFF}"/>
              </a:ext>
            </a:extLst>
          </p:cNvPr>
          <p:cNvSpPr/>
          <p:nvPr userDrawn="1"/>
        </p:nvSpPr>
        <p:spPr>
          <a:xfrm>
            <a:off x="2927389" y="6349192"/>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fc.go.jp/n/finance/sougyou/column/202403/index.html" TargetMode="External"/><Relationship Id="rId7" Type="http://schemas.openxmlformats.org/officeDocument/2006/relationships/image" Target="../media/image34.e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https://www.jfc.go.jp/n/finance/sougyou/column/202403/index.html" TargetMode="Externa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7.emf"/><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jfc.go.jp/n/finance/sougyou/column/202403/index.html" TargetMode="Externa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jfc.go.jp/n/finance/sougyou/column/202403/index.html" TargetMode="Externa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35.emf"/><Relationship Id="rId7" Type="http://schemas.openxmlformats.org/officeDocument/2006/relationships/image" Target="../media/image45.emf"/><Relationship Id="rId2" Type="http://schemas.openxmlformats.org/officeDocument/2006/relationships/hyperlink" Target="https://www.jfc.go.jp/n/finance/sougyou/column/202403/index.html" TargetMode="Externa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hyperlink" Target="https://www.jfc.go.jp/n/finance/sougyou/column/202403/index.html" TargetMode="Externa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hyperlink" Target="https://businest.smrj.go.jp/contents/zaimu2/"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usinest.smrj.go.jp/contents/zaimu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a:xfrm>
            <a:off x="646670" y="4274577"/>
            <a:ext cx="7530378" cy="1250134"/>
          </a:xfrm>
        </p:spPr>
        <p:txBody>
          <a:bodyPr/>
          <a:lstStyle/>
          <a:p>
            <a:pPr>
              <a:lnSpc>
                <a:spcPct val="100000"/>
              </a:lnSpc>
            </a:pPr>
            <a:r>
              <a:rPr lang="ja-JP" altLang="en-US" dirty="0"/>
              <a:t>収支計画／資金調達を検討する</a:t>
            </a:r>
            <a:br>
              <a:rPr lang="ja-JP" altLang="en-US" dirty="0"/>
            </a:br>
            <a:r>
              <a:rPr lang="en-US" altLang="ja-JP" sz="3600" dirty="0"/>
              <a:t>- </a:t>
            </a:r>
            <a:r>
              <a:rPr lang="ja-JP" altLang="en-US" sz="3600" dirty="0"/>
              <a:t>収支計画の作成方法 </a:t>
            </a:r>
            <a:r>
              <a:rPr lang="en-US" altLang="ja-JP" sz="3600" dirty="0"/>
              <a:t>-</a:t>
            </a:r>
            <a:endParaRPr lang="en-US" altLang="ja-JP" dirty="0"/>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OP 07-①</a:t>
            </a: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オプション</a:t>
                </a:r>
                <a:endParaRPr kumimoji="1" lang="ja-JP" altLang="en-US" sz="2000" dirty="0">
                  <a:solidFill>
                    <a:schemeClr val="tx1">
                      <a:lumMod val="75000"/>
                      <a:lumOff val="25000"/>
                    </a:schemeClr>
                  </a:solidFill>
                  <a:latin typeface="+mn-ea"/>
                </a:endParaRP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E0FFC-BA77-625E-83CE-255A0CC8D7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52C336-C7A3-58D6-EB6A-C9C0C55D55C2}"/>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どうやってモノの値段を決めるかの３つの方法</a:t>
            </a:r>
            <a:endParaRPr kumimoji="1" lang="ja-JP" altLang="en-US" dirty="0"/>
          </a:p>
        </p:txBody>
      </p:sp>
      <p:sp>
        <p:nvSpPr>
          <p:cNvPr id="7" name="テキスト ボックス 6">
            <a:extLst>
              <a:ext uri="{FF2B5EF4-FFF2-40B4-BE49-F238E27FC236}">
                <a16:creationId xmlns:a16="http://schemas.microsoft.com/office/drawing/2014/main" id="{4E7A7D77-B034-542E-8366-22B482E38482}"/>
              </a:ext>
            </a:extLst>
          </p:cNvPr>
          <p:cNvSpPr txBox="1"/>
          <p:nvPr/>
        </p:nvSpPr>
        <p:spPr>
          <a:xfrm>
            <a:off x="327082" y="1143664"/>
            <a:ext cx="11542644" cy="830997"/>
          </a:xfrm>
          <a:prstGeom prst="rect">
            <a:avLst/>
          </a:prstGeom>
          <a:noFill/>
        </p:spPr>
        <p:txBody>
          <a:bodyPr wrap="square" rtlCol="0">
            <a:spAutoFit/>
          </a:bodyPr>
          <a:lstStyle/>
          <a:p>
            <a:pPr algn="ctr"/>
            <a:r>
              <a:rPr lang="ja-JP" altLang="en-US" sz="2400" b="1" dirty="0">
                <a:latin typeface="MS PGothic" panose="020B0600070205080204" pitchFamily="34" charset="-128"/>
                <a:ea typeface="MS PGothic" panose="020B0600070205080204" pitchFamily="34" charset="-128"/>
              </a:rPr>
              <a:t>収支計画</a:t>
            </a:r>
            <a:r>
              <a:rPr kumimoji="1" lang="ja-JP" altLang="en-US" sz="2400" b="1" dirty="0">
                <a:latin typeface="MS PGothic" panose="020B0600070205080204" pitchFamily="34" charset="-128"/>
                <a:ea typeface="MS PGothic" panose="020B0600070205080204" pitchFamily="34" charset="-128"/>
              </a:rPr>
              <a:t>の中でも特に難しいのが値段を決めること（プライシング）です。</a:t>
            </a:r>
            <a:endParaRPr kumimoji="1" lang="en-US" altLang="ja-JP" sz="2400" b="1" dirty="0">
              <a:latin typeface="MS PGothic" panose="020B0600070205080204" pitchFamily="34" charset="-128"/>
              <a:ea typeface="MS PGothic" panose="020B0600070205080204" pitchFamily="34" charset="-128"/>
            </a:endParaRPr>
          </a:p>
          <a:p>
            <a:pPr algn="ctr"/>
            <a:r>
              <a:rPr kumimoji="1" lang="ja-JP" altLang="en-US" sz="2400" b="1" dirty="0">
                <a:latin typeface="MS PGothic" panose="020B0600070205080204" pitchFamily="34" charset="-128"/>
                <a:ea typeface="MS PGothic" panose="020B0600070205080204" pitchFamily="34" charset="-128"/>
              </a:rPr>
              <a:t>ここでは、プライシングの３つの方法を紹介します。参考にして値付けしてみましょう。</a:t>
            </a:r>
            <a:endParaRPr kumimoji="1" lang="en-US" altLang="ja-JP" sz="2400" b="1" dirty="0">
              <a:latin typeface="MS PGothic" panose="020B0600070205080204" pitchFamily="34" charset="-128"/>
              <a:ea typeface="MS PGothic" panose="020B0600070205080204" pitchFamily="34" charset="-128"/>
            </a:endParaRPr>
          </a:p>
        </p:txBody>
      </p:sp>
      <p:sp>
        <p:nvSpPr>
          <p:cNvPr id="8" name="角丸四角形 8">
            <a:extLst>
              <a:ext uri="{FF2B5EF4-FFF2-40B4-BE49-F238E27FC236}">
                <a16:creationId xmlns:a16="http://schemas.microsoft.com/office/drawing/2014/main" id="{3161C4A6-7698-6C86-E637-E365290AC31D}"/>
              </a:ext>
            </a:extLst>
          </p:cNvPr>
          <p:cNvSpPr/>
          <p:nvPr/>
        </p:nvSpPr>
        <p:spPr>
          <a:xfrm>
            <a:off x="597922" y="5154758"/>
            <a:ext cx="10997695" cy="882359"/>
          </a:xfrm>
          <a:prstGeom prst="roundRect">
            <a:avLst>
              <a:gd name="adj" fmla="val 8360"/>
            </a:avLst>
          </a:prstGeom>
          <a:no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どの方法でも赤字にならないようにする必要があります。方法は組み合わせることも</a:t>
            </a:r>
            <a:b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可能です。値付けは難しいですが、まずはチャレンジして決めてみましょう。</a:t>
            </a:r>
          </a:p>
        </p:txBody>
      </p:sp>
      <p:sp>
        <p:nvSpPr>
          <p:cNvPr id="9" name="三角形 5">
            <a:extLst>
              <a:ext uri="{FF2B5EF4-FFF2-40B4-BE49-F238E27FC236}">
                <a16:creationId xmlns:a16="http://schemas.microsoft.com/office/drawing/2014/main" id="{073546B9-E0C4-A995-CA5E-015EE7E7892F}"/>
              </a:ext>
            </a:extLst>
          </p:cNvPr>
          <p:cNvSpPr/>
          <p:nvPr/>
        </p:nvSpPr>
        <p:spPr>
          <a:xfrm rot="10800000">
            <a:off x="5568318" y="4765014"/>
            <a:ext cx="1076146" cy="298998"/>
          </a:xfrm>
          <a:prstGeom prst="triangle">
            <a:avLst/>
          </a:prstGeom>
          <a:solidFill>
            <a:srgbClr val="E94520"/>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1897EE85-CC56-BEE6-50BC-2BDB5A1C57AA}"/>
              </a:ext>
            </a:extLst>
          </p:cNvPr>
          <p:cNvGrpSpPr/>
          <p:nvPr/>
        </p:nvGrpSpPr>
        <p:grpSpPr>
          <a:xfrm>
            <a:off x="491649" y="2051633"/>
            <a:ext cx="11208702" cy="2656834"/>
            <a:chOff x="491649" y="2051633"/>
            <a:chExt cx="11208702" cy="2656834"/>
          </a:xfrm>
        </p:grpSpPr>
        <p:sp>
          <p:nvSpPr>
            <p:cNvPr id="10" name="正方形/長方形 9">
              <a:extLst>
                <a:ext uri="{FF2B5EF4-FFF2-40B4-BE49-F238E27FC236}">
                  <a16:creationId xmlns:a16="http://schemas.microsoft.com/office/drawing/2014/main" id="{7C0BB50E-E920-CF9A-DCCE-CA3269DB7F82}"/>
                </a:ext>
              </a:extLst>
            </p:cNvPr>
            <p:cNvSpPr/>
            <p:nvPr/>
          </p:nvSpPr>
          <p:spPr>
            <a:xfrm>
              <a:off x="491649" y="2051633"/>
              <a:ext cx="3688239" cy="2656834"/>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n-ea"/>
              </a:endParaRPr>
            </a:p>
          </p:txBody>
        </p:sp>
        <p:sp>
          <p:nvSpPr>
            <p:cNvPr id="23" name="正方形/長方形 22">
              <a:extLst>
                <a:ext uri="{FF2B5EF4-FFF2-40B4-BE49-F238E27FC236}">
                  <a16:creationId xmlns:a16="http://schemas.microsoft.com/office/drawing/2014/main" id="{3EF1F344-26C4-24D3-2548-C24FD9F91375}"/>
                </a:ext>
              </a:extLst>
            </p:cNvPr>
            <p:cNvSpPr/>
            <p:nvPr/>
          </p:nvSpPr>
          <p:spPr>
            <a:xfrm>
              <a:off x="8012112" y="2051633"/>
              <a:ext cx="3688239" cy="2656834"/>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FDB856D-B3BE-6566-1E32-791546E513D5}"/>
                </a:ext>
              </a:extLst>
            </p:cNvPr>
            <p:cNvSpPr/>
            <p:nvPr/>
          </p:nvSpPr>
          <p:spPr>
            <a:xfrm>
              <a:off x="4251881" y="2051633"/>
              <a:ext cx="3688239" cy="2656834"/>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12">
              <a:extLst>
                <a:ext uri="{FF2B5EF4-FFF2-40B4-BE49-F238E27FC236}">
                  <a16:creationId xmlns:a16="http://schemas.microsoft.com/office/drawing/2014/main" id="{B5CF16F2-2206-1141-30CC-C3ED5256BE4E}"/>
                </a:ext>
              </a:extLst>
            </p:cNvPr>
            <p:cNvSpPr/>
            <p:nvPr/>
          </p:nvSpPr>
          <p:spPr>
            <a:xfrm>
              <a:off x="597922" y="2136381"/>
              <a:ext cx="3475692" cy="360000"/>
            </a:xfrm>
            <a:prstGeom prst="roundRect">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n-ea"/>
                </a:rPr>
                <a:t>①</a:t>
              </a:r>
              <a:r>
                <a:rPr lang="ja-JP" altLang="en-US" b="1" dirty="0">
                  <a:latin typeface="+mn-ea"/>
                </a:rPr>
                <a:t>コストプラス法</a:t>
              </a:r>
              <a:endParaRPr kumimoji="1" lang="ja-JP" altLang="en-US" b="1" dirty="0">
                <a:latin typeface="+mn-ea"/>
              </a:endParaRPr>
            </a:p>
          </p:txBody>
        </p:sp>
        <p:sp>
          <p:nvSpPr>
            <p:cNvPr id="34" name="角丸四角形 13">
              <a:extLst>
                <a:ext uri="{FF2B5EF4-FFF2-40B4-BE49-F238E27FC236}">
                  <a16:creationId xmlns:a16="http://schemas.microsoft.com/office/drawing/2014/main" id="{05FC7821-868A-8BD5-0158-8BC9DE9915F7}"/>
                </a:ext>
              </a:extLst>
            </p:cNvPr>
            <p:cNvSpPr/>
            <p:nvPr/>
          </p:nvSpPr>
          <p:spPr>
            <a:xfrm>
              <a:off x="4358154" y="2136381"/>
              <a:ext cx="3475692" cy="360000"/>
            </a:xfrm>
            <a:prstGeom prst="roundRect">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n-ea"/>
                </a:rPr>
                <a:t>② </a:t>
              </a:r>
              <a:r>
                <a:rPr lang="ja-JP" altLang="en-US" b="1">
                  <a:latin typeface="+mn-ea"/>
                </a:rPr>
                <a:t>競合比較法</a:t>
              </a:r>
              <a:endParaRPr kumimoji="1" lang="ja-JP" altLang="en-US" b="1">
                <a:latin typeface="+mn-ea"/>
              </a:endParaRPr>
            </a:p>
          </p:txBody>
        </p:sp>
        <p:sp>
          <p:nvSpPr>
            <p:cNvPr id="36" name="角丸四角形 14">
              <a:extLst>
                <a:ext uri="{FF2B5EF4-FFF2-40B4-BE49-F238E27FC236}">
                  <a16:creationId xmlns:a16="http://schemas.microsoft.com/office/drawing/2014/main" id="{72A62847-8AA7-59A9-3ADF-493AE769527B}"/>
                </a:ext>
              </a:extLst>
            </p:cNvPr>
            <p:cNvSpPr/>
            <p:nvPr/>
          </p:nvSpPr>
          <p:spPr>
            <a:xfrm>
              <a:off x="8118385" y="2136381"/>
              <a:ext cx="3475692" cy="360000"/>
            </a:xfrm>
            <a:prstGeom prst="roundRect">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n-ea"/>
                </a:rPr>
                <a:t>③ </a:t>
              </a:r>
              <a:r>
                <a:rPr lang="ja-JP" altLang="en-US" b="1">
                  <a:latin typeface="+mn-ea"/>
                </a:rPr>
                <a:t>顧客ニーズ法</a:t>
              </a:r>
              <a:endParaRPr kumimoji="1" lang="ja-JP" altLang="en-US" b="1">
                <a:latin typeface="+mn-ea"/>
              </a:endParaRPr>
            </a:p>
          </p:txBody>
        </p:sp>
      </p:grpSp>
      <p:sp>
        <p:nvSpPr>
          <p:cNvPr id="43" name="テキスト ボックス 42">
            <a:extLst>
              <a:ext uri="{FF2B5EF4-FFF2-40B4-BE49-F238E27FC236}">
                <a16:creationId xmlns:a16="http://schemas.microsoft.com/office/drawing/2014/main" id="{DC74E543-BDB9-9048-D690-C104A397C447}"/>
              </a:ext>
            </a:extLst>
          </p:cNvPr>
          <p:cNvSpPr txBox="1"/>
          <p:nvPr/>
        </p:nvSpPr>
        <p:spPr>
          <a:xfrm>
            <a:off x="641776" y="3791175"/>
            <a:ext cx="3475692" cy="777136"/>
          </a:xfrm>
          <a:prstGeom prst="rect">
            <a:avLst/>
          </a:prstGeom>
          <a:noFill/>
        </p:spPr>
        <p:txBody>
          <a:bodyPr wrap="square">
            <a:spAutoFit/>
          </a:bodyPr>
          <a:lstStyle/>
          <a:p>
            <a:pPr marL="136525" indent="-125413">
              <a:spcAft>
                <a:spcPts val="300"/>
              </a:spcAft>
              <a:buFont typeface="Arial" panose="020B0604020202020204" pitchFamily="34" charset="0"/>
              <a:buChar char="•"/>
              <a:tabLst>
                <a:tab pos="1463675" algn="l"/>
              </a:tabLst>
            </a:pPr>
            <a:r>
              <a:rPr lang="ja-JP" altLang="en-US" sz="1400" b="1" dirty="0">
                <a:solidFill>
                  <a:schemeClr val="tx1"/>
                </a:solidFill>
                <a:latin typeface="+mn-ea"/>
              </a:rPr>
              <a:t>簡単で</a:t>
            </a:r>
            <a:r>
              <a:rPr lang="ja-JP" altLang="en-US" sz="1400" b="1" dirty="0">
                <a:latin typeface="+mn-ea"/>
              </a:rPr>
              <a:t>分かりやすい。</a:t>
            </a:r>
            <a:endParaRPr lang="en-US" altLang="ja-JP" sz="1400" b="1" dirty="0">
              <a:latin typeface="+mn-ea"/>
            </a:endParaRPr>
          </a:p>
          <a:p>
            <a:pPr marL="136525" indent="-136525">
              <a:spcAft>
                <a:spcPts val="300"/>
              </a:spcAft>
              <a:buFont typeface="Arial" panose="020B0604020202020204" pitchFamily="34" charset="0"/>
              <a:buChar char="•"/>
            </a:pPr>
            <a:r>
              <a:rPr lang="ja-JP" altLang="en-US" sz="1400" b="1" dirty="0">
                <a:solidFill>
                  <a:schemeClr val="tx1"/>
                </a:solidFill>
                <a:latin typeface="+mn-ea"/>
              </a:rPr>
              <a:t>競合や顧客ニーズを考慮していないため、売れ</a:t>
            </a:r>
            <a:r>
              <a:rPr lang="ja-JP" altLang="en-US" sz="1400" b="1" dirty="0">
                <a:latin typeface="+mn-ea"/>
              </a:rPr>
              <a:t>にくい</a:t>
            </a:r>
            <a:r>
              <a:rPr lang="ja-JP" altLang="en-US" sz="1400" b="1" dirty="0">
                <a:solidFill>
                  <a:schemeClr val="tx1"/>
                </a:solidFill>
                <a:latin typeface="+mn-ea"/>
              </a:rPr>
              <a:t>可能性</a:t>
            </a:r>
            <a:r>
              <a:rPr lang="ja-JP" altLang="en-US" sz="1400" b="1" dirty="0">
                <a:latin typeface="+mn-ea"/>
              </a:rPr>
              <a:t>が</a:t>
            </a:r>
            <a:r>
              <a:rPr lang="ja-JP" altLang="en-US" sz="1400" b="1" dirty="0">
                <a:solidFill>
                  <a:schemeClr val="tx1"/>
                </a:solidFill>
                <a:latin typeface="+mn-ea"/>
              </a:rPr>
              <a:t>ある。</a:t>
            </a:r>
          </a:p>
        </p:txBody>
      </p:sp>
      <p:sp>
        <p:nvSpPr>
          <p:cNvPr id="44" name="テキスト ボックス 43">
            <a:extLst>
              <a:ext uri="{FF2B5EF4-FFF2-40B4-BE49-F238E27FC236}">
                <a16:creationId xmlns:a16="http://schemas.microsoft.com/office/drawing/2014/main" id="{4AD9C33F-124E-F3AB-CD26-7684FA1CF5EB}"/>
              </a:ext>
            </a:extLst>
          </p:cNvPr>
          <p:cNvSpPr txBox="1"/>
          <p:nvPr/>
        </p:nvSpPr>
        <p:spPr>
          <a:xfrm>
            <a:off x="597922" y="2570946"/>
            <a:ext cx="3581965" cy="1142620"/>
          </a:xfrm>
          <a:prstGeom prst="rect">
            <a:avLst/>
          </a:prstGeom>
          <a:noFill/>
        </p:spPr>
        <p:txBody>
          <a:bodyPr wrap="square">
            <a:spAutoFit/>
          </a:bodyPr>
          <a:lstStyle/>
          <a:p>
            <a:pPr>
              <a:lnSpc>
                <a:spcPct val="110000"/>
              </a:lnSpc>
            </a:pPr>
            <a:r>
              <a:rPr lang="ja-JP" altLang="en-US" sz="1600" b="1" dirty="0">
                <a:solidFill>
                  <a:schemeClr val="tx1"/>
                </a:solidFill>
                <a:latin typeface="+mn-ea"/>
              </a:rPr>
              <a:t>材料費や人件費などのコストに</a:t>
            </a:r>
            <a:r>
              <a:rPr lang="ja-JP" altLang="en-US" sz="1600" b="1" dirty="0">
                <a:latin typeface="+mn-ea"/>
              </a:rPr>
              <a:t>対し</a:t>
            </a:r>
            <a:r>
              <a:rPr lang="ja-JP" altLang="en-US" sz="1600" b="1" dirty="0">
                <a:solidFill>
                  <a:schemeClr val="tx1"/>
                </a:solidFill>
                <a:latin typeface="+mn-ea"/>
              </a:rPr>
              <a:t>、</a:t>
            </a:r>
            <a:br>
              <a:rPr lang="en-US" altLang="ja-JP" sz="1600" b="1" dirty="0">
                <a:solidFill>
                  <a:schemeClr val="tx1"/>
                </a:solidFill>
                <a:latin typeface="+mn-ea"/>
              </a:rPr>
            </a:br>
            <a:r>
              <a:rPr lang="ja-JP" altLang="en-US" sz="1600" b="1" dirty="0">
                <a:solidFill>
                  <a:schemeClr val="tx1"/>
                </a:solidFill>
                <a:latin typeface="+mn-ea"/>
              </a:rPr>
              <a:t>利益を上乗せして価格を決める方法。</a:t>
            </a:r>
          </a:p>
          <a:p>
            <a:pPr>
              <a:lnSpc>
                <a:spcPct val="110000"/>
              </a:lnSpc>
            </a:pPr>
            <a:r>
              <a:rPr lang="ja-JP" altLang="en-US" sz="1600" b="1" dirty="0">
                <a:solidFill>
                  <a:schemeClr val="tx1"/>
                </a:solidFill>
                <a:latin typeface="+mn-ea"/>
              </a:rPr>
              <a:t>（</a:t>
            </a:r>
            <a:r>
              <a:rPr lang="en-US" altLang="ja-JP" sz="1600" b="1" dirty="0">
                <a:solidFill>
                  <a:schemeClr val="tx1"/>
                </a:solidFill>
                <a:latin typeface="+mn-ea"/>
              </a:rPr>
              <a:t>500</a:t>
            </a:r>
            <a:r>
              <a:rPr lang="ja-JP" altLang="en-US" sz="1600" b="1" dirty="0">
                <a:solidFill>
                  <a:schemeClr val="tx1"/>
                </a:solidFill>
                <a:latin typeface="+mn-ea"/>
              </a:rPr>
              <a:t>円の原価で作った商品に</a:t>
            </a:r>
            <a:r>
              <a:rPr lang="en-US" altLang="ja-JP" sz="1600" b="1" dirty="0">
                <a:solidFill>
                  <a:schemeClr val="tx1"/>
                </a:solidFill>
                <a:latin typeface="+mn-ea"/>
              </a:rPr>
              <a:t>200</a:t>
            </a:r>
            <a:r>
              <a:rPr lang="ja-JP" altLang="en-US" sz="1600" b="1" dirty="0">
                <a:solidFill>
                  <a:schemeClr val="tx1"/>
                </a:solidFill>
                <a:latin typeface="+mn-ea"/>
              </a:rPr>
              <a:t>円</a:t>
            </a:r>
            <a:endParaRPr lang="en-US" altLang="ja-JP" sz="1600" b="1" dirty="0">
              <a:solidFill>
                <a:schemeClr val="tx1"/>
              </a:solidFill>
              <a:latin typeface="+mn-ea"/>
            </a:endParaRPr>
          </a:p>
          <a:p>
            <a:pPr>
              <a:lnSpc>
                <a:spcPct val="110000"/>
              </a:lnSpc>
            </a:pPr>
            <a:r>
              <a:rPr lang="ja-JP" altLang="en-US" sz="1600" b="1" dirty="0">
                <a:solidFill>
                  <a:schemeClr val="tx1"/>
                </a:solidFill>
                <a:latin typeface="+mn-ea"/>
              </a:rPr>
              <a:t>利益を上乗せして</a:t>
            </a:r>
            <a:r>
              <a:rPr lang="en-US" altLang="ja-JP" sz="1600" b="1" dirty="0">
                <a:solidFill>
                  <a:schemeClr val="tx1"/>
                </a:solidFill>
                <a:latin typeface="+mn-ea"/>
              </a:rPr>
              <a:t>700</a:t>
            </a:r>
            <a:r>
              <a:rPr lang="ja-JP" altLang="en-US" sz="1600" b="1" dirty="0">
                <a:solidFill>
                  <a:schemeClr val="tx1"/>
                </a:solidFill>
                <a:latin typeface="+mn-ea"/>
              </a:rPr>
              <a:t>円で販売する。）</a:t>
            </a:r>
          </a:p>
        </p:txBody>
      </p:sp>
      <p:sp>
        <p:nvSpPr>
          <p:cNvPr id="45" name="テキスト ボックス 44">
            <a:extLst>
              <a:ext uri="{FF2B5EF4-FFF2-40B4-BE49-F238E27FC236}">
                <a16:creationId xmlns:a16="http://schemas.microsoft.com/office/drawing/2014/main" id="{92D85798-E354-063B-9BEF-FF1CD56541AF}"/>
              </a:ext>
            </a:extLst>
          </p:cNvPr>
          <p:cNvSpPr txBox="1"/>
          <p:nvPr/>
        </p:nvSpPr>
        <p:spPr>
          <a:xfrm>
            <a:off x="4314835" y="3791175"/>
            <a:ext cx="3688239" cy="777136"/>
          </a:xfrm>
          <a:prstGeom prst="rect">
            <a:avLst/>
          </a:prstGeom>
          <a:noFill/>
        </p:spPr>
        <p:txBody>
          <a:bodyPr wrap="square">
            <a:spAutoFit/>
          </a:bodyPr>
          <a:lstStyle/>
          <a:p>
            <a:pPr marL="136525" indent="-136525">
              <a:spcAft>
                <a:spcPts val="300"/>
              </a:spcAft>
              <a:buFont typeface="Arial" panose="020B0604020202020204" pitchFamily="34" charset="0"/>
              <a:buChar char="•"/>
              <a:tabLst>
                <a:tab pos="1463675" algn="l"/>
              </a:tabLst>
            </a:pPr>
            <a:r>
              <a:rPr lang="ja-JP" altLang="en-US" sz="1400" b="1" dirty="0">
                <a:latin typeface="+mn-ea"/>
              </a:rPr>
              <a:t>市場価格を参考とするため売れやすい価格になる可能性が高い。</a:t>
            </a:r>
            <a:endParaRPr lang="en-US" altLang="ja-JP" sz="1400" b="1" dirty="0">
              <a:latin typeface="+mn-ea"/>
            </a:endParaRPr>
          </a:p>
          <a:p>
            <a:pPr marL="136525" indent="-136525">
              <a:spcAft>
                <a:spcPts val="300"/>
              </a:spcAft>
              <a:buFont typeface="Arial" panose="020B0604020202020204" pitchFamily="34" charset="0"/>
              <a:buChar char="•"/>
              <a:tabLst>
                <a:tab pos="1463675" algn="l"/>
              </a:tabLst>
            </a:pPr>
            <a:r>
              <a:rPr lang="ja-JP" altLang="en-US" sz="1400" b="1" dirty="0">
                <a:latin typeface="+mn-ea"/>
              </a:rPr>
              <a:t>価格競争に巻き込まれる可能性がある。</a:t>
            </a:r>
          </a:p>
        </p:txBody>
      </p:sp>
      <p:sp>
        <p:nvSpPr>
          <p:cNvPr id="46" name="テキスト ボックス 45">
            <a:extLst>
              <a:ext uri="{FF2B5EF4-FFF2-40B4-BE49-F238E27FC236}">
                <a16:creationId xmlns:a16="http://schemas.microsoft.com/office/drawing/2014/main" id="{CE8C5A96-962E-D8E1-C85E-1A63233755BF}"/>
              </a:ext>
            </a:extLst>
          </p:cNvPr>
          <p:cNvSpPr txBox="1"/>
          <p:nvPr/>
        </p:nvSpPr>
        <p:spPr>
          <a:xfrm>
            <a:off x="4358154" y="2570946"/>
            <a:ext cx="3583505" cy="1142620"/>
          </a:xfrm>
          <a:prstGeom prst="rect">
            <a:avLst/>
          </a:prstGeom>
          <a:noFill/>
        </p:spPr>
        <p:txBody>
          <a:bodyPr wrap="square">
            <a:spAutoFit/>
          </a:bodyPr>
          <a:lstStyle/>
          <a:p>
            <a:pPr>
              <a:lnSpc>
                <a:spcPct val="110000"/>
              </a:lnSpc>
            </a:pPr>
            <a:r>
              <a:rPr lang="ja-JP" altLang="en-US" sz="1600" b="1" dirty="0">
                <a:latin typeface="+mn-ea"/>
              </a:rPr>
              <a:t>ライバルが販売している似た商品を</a:t>
            </a:r>
            <a:endParaRPr lang="en-US" altLang="ja-JP" sz="1600" b="1" dirty="0">
              <a:latin typeface="+mn-ea"/>
            </a:endParaRPr>
          </a:p>
          <a:p>
            <a:pPr>
              <a:lnSpc>
                <a:spcPct val="110000"/>
              </a:lnSpc>
            </a:pPr>
            <a:r>
              <a:rPr lang="ja-JP" altLang="en-US" sz="1600" b="1" dirty="0">
                <a:latin typeface="+mn-ea"/>
              </a:rPr>
              <a:t>参考にして商品の価格を決める方法</a:t>
            </a:r>
            <a:r>
              <a:rPr lang="ja-JP" altLang="en-US" sz="1600" dirty="0">
                <a:latin typeface="+mn-ea"/>
              </a:rPr>
              <a:t>。</a:t>
            </a:r>
            <a:br>
              <a:rPr lang="en-US" altLang="ja-JP" sz="1600" dirty="0">
                <a:latin typeface="+mn-ea"/>
              </a:rPr>
            </a:br>
            <a:r>
              <a:rPr lang="ja-JP" altLang="en-US" sz="1600" b="1" dirty="0">
                <a:latin typeface="+mn-ea"/>
              </a:rPr>
              <a:t>（ライバルが</a:t>
            </a:r>
            <a:r>
              <a:rPr lang="en-US" altLang="ja-JP" sz="1600" b="1" dirty="0">
                <a:latin typeface="+mn-ea"/>
              </a:rPr>
              <a:t>1,000</a:t>
            </a:r>
            <a:r>
              <a:rPr lang="ja-JP" altLang="en-US" sz="1600" b="1" dirty="0">
                <a:latin typeface="+mn-ea"/>
              </a:rPr>
              <a:t>円で販売する商品を</a:t>
            </a:r>
            <a:r>
              <a:rPr lang="en-US" altLang="ja-JP" sz="1600" b="1" dirty="0">
                <a:latin typeface="+mn-ea"/>
              </a:rPr>
              <a:t>900</a:t>
            </a:r>
            <a:r>
              <a:rPr lang="ja-JP" altLang="en-US" sz="1600" b="1" dirty="0">
                <a:latin typeface="+mn-ea"/>
              </a:rPr>
              <a:t>円で販売する。）</a:t>
            </a:r>
            <a:endParaRPr lang="ja-JP" altLang="en-US" sz="1600" b="1" dirty="0">
              <a:solidFill>
                <a:schemeClr val="tx1"/>
              </a:solidFill>
              <a:latin typeface="+mn-ea"/>
            </a:endParaRPr>
          </a:p>
        </p:txBody>
      </p:sp>
      <p:sp>
        <p:nvSpPr>
          <p:cNvPr id="47" name="テキスト ボックス 46">
            <a:extLst>
              <a:ext uri="{FF2B5EF4-FFF2-40B4-BE49-F238E27FC236}">
                <a16:creationId xmlns:a16="http://schemas.microsoft.com/office/drawing/2014/main" id="{65C7D62E-E544-03C8-EDC0-162C9B0AC2B3}"/>
              </a:ext>
            </a:extLst>
          </p:cNvPr>
          <p:cNvSpPr txBox="1"/>
          <p:nvPr/>
        </p:nvSpPr>
        <p:spPr>
          <a:xfrm>
            <a:off x="8118385" y="3791175"/>
            <a:ext cx="3475692" cy="777136"/>
          </a:xfrm>
          <a:prstGeom prst="rect">
            <a:avLst/>
          </a:prstGeom>
          <a:noFill/>
        </p:spPr>
        <p:txBody>
          <a:bodyPr wrap="square">
            <a:spAutoFit/>
          </a:bodyPr>
          <a:lstStyle/>
          <a:p>
            <a:pPr marL="136525" indent="-136525">
              <a:spcAft>
                <a:spcPts val="300"/>
              </a:spcAft>
              <a:buFont typeface="Arial" panose="020B0604020202020204" pitchFamily="34" charset="0"/>
              <a:buChar char="•"/>
              <a:tabLst>
                <a:tab pos="1463675" algn="l"/>
              </a:tabLst>
            </a:pPr>
            <a:r>
              <a:rPr lang="ja-JP" altLang="en-US" sz="1400" b="1" dirty="0">
                <a:latin typeface="+mn-ea"/>
              </a:rPr>
              <a:t>ニーズに合った価格設定にしやすいため売れる可能性が高い。</a:t>
            </a:r>
            <a:endParaRPr lang="en-US" altLang="ja-JP" sz="1400" b="1" dirty="0">
              <a:latin typeface="+mn-ea"/>
            </a:endParaRPr>
          </a:p>
          <a:p>
            <a:pPr marL="136525" indent="-136525">
              <a:spcAft>
                <a:spcPts val="300"/>
              </a:spcAft>
              <a:buFont typeface="Arial" panose="020B0604020202020204" pitchFamily="34" charset="0"/>
              <a:buChar char="•"/>
              <a:tabLst>
                <a:tab pos="1463675" algn="l"/>
              </a:tabLst>
            </a:pPr>
            <a:r>
              <a:rPr lang="ja-JP" altLang="en-US" sz="1400" b="1" dirty="0">
                <a:latin typeface="+mn-ea"/>
              </a:rPr>
              <a:t>調査に時間や費用がかかる。</a:t>
            </a:r>
          </a:p>
        </p:txBody>
      </p:sp>
      <p:sp>
        <p:nvSpPr>
          <p:cNvPr id="48" name="テキスト ボックス 47">
            <a:extLst>
              <a:ext uri="{FF2B5EF4-FFF2-40B4-BE49-F238E27FC236}">
                <a16:creationId xmlns:a16="http://schemas.microsoft.com/office/drawing/2014/main" id="{9F31B5B9-7826-A647-842B-998A9A811139}"/>
              </a:ext>
            </a:extLst>
          </p:cNvPr>
          <p:cNvSpPr txBox="1"/>
          <p:nvPr/>
        </p:nvSpPr>
        <p:spPr>
          <a:xfrm>
            <a:off x="8118385" y="2570946"/>
            <a:ext cx="3573472" cy="1142620"/>
          </a:xfrm>
          <a:prstGeom prst="rect">
            <a:avLst/>
          </a:prstGeom>
          <a:noFill/>
        </p:spPr>
        <p:txBody>
          <a:bodyPr wrap="square">
            <a:spAutoFit/>
          </a:bodyPr>
          <a:lstStyle/>
          <a:p>
            <a:pPr>
              <a:lnSpc>
                <a:spcPct val="110000"/>
              </a:lnSpc>
            </a:pPr>
            <a:r>
              <a:rPr lang="ja-JP" altLang="en-US" sz="1600" b="1" dirty="0">
                <a:solidFill>
                  <a:schemeClr val="tx1"/>
                </a:solidFill>
                <a:latin typeface="+mn-ea"/>
              </a:rPr>
              <a:t>「いくらならこの商品を買いたいか」</a:t>
            </a:r>
            <a:endParaRPr lang="en-US" altLang="ja-JP" sz="1600" b="1" dirty="0">
              <a:solidFill>
                <a:schemeClr val="tx1"/>
              </a:solidFill>
              <a:latin typeface="+mn-ea"/>
            </a:endParaRPr>
          </a:p>
          <a:p>
            <a:pPr>
              <a:lnSpc>
                <a:spcPct val="110000"/>
              </a:lnSpc>
            </a:pPr>
            <a:r>
              <a:rPr lang="ja-JP" altLang="en-US" sz="1600" b="1" dirty="0">
                <a:latin typeface="+mn-ea"/>
              </a:rPr>
              <a:t>顧客へ</a:t>
            </a:r>
            <a:r>
              <a:rPr lang="ja-JP" altLang="en-US" sz="1600" b="1" dirty="0">
                <a:solidFill>
                  <a:schemeClr val="tx1"/>
                </a:solidFill>
                <a:latin typeface="+mn-ea"/>
              </a:rPr>
              <a:t>調査し価格を決める方法。</a:t>
            </a:r>
            <a:br>
              <a:rPr lang="en-US" altLang="ja-JP" sz="1600" b="1" dirty="0">
                <a:solidFill>
                  <a:schemeClr val="tx1"/>
                </a:solidFill>
                <a:latin typeface="+mn-ea"/>
              </a:rPr>
            </a:br>
            <a:r>
              <a:rPr lang="ja-JP" altLang="en-US" sz="1600" b="1" dirty="0">
                <a:solidFill>
                  <a:schemeClr val="tx1"/>
                </a:solidFill>
                <a:latin typeface="+mn-ea"/>
              </a:rPr>
              <a:t>（アンケートやインタビューで</a:t>
            </a:r>
            <a:r>
              <a:rPr lang="en-US" altLang="ja-JP" sz="1600" b="1" dirty="0">
                <a:solidFill>
                  <a:schemeClr val="tx1"/>
                </a:solidFill>
                <a:latin typeface="+mn-ea"/>
              </a:rPr>
              <a:t>500</a:t>
            </a:r>
            <a:r>
              <a:rPr lang="ja-JP" altLang="en-US" sz="1600" b="1" dirty="0">
                <a:solidFill>
                  <a:schemeClr val="tx1"/>
                </a:solidFill>
                <a:latin typeface="+mn-ea"/>
              </a:rPr>
              <a:t>円</a:t>
            </a:r>
            <a:r>
              <a:rPr lang="ja-JP" altLang="en-US" sz="1600" b="1" dirty="0">
                <a:latin typeface="+mn-ea"/>
              </a:rPr>
              <a:t>で</a:t>
            </a:r>
            <a:endParaRPr lang="en-US" altLang="ja-JP" sz="1600" b="1" dirty="0">
              <a:latin typeface="+mn-ea"/>
            </a:endParaRPr>
          </a:p>
          <a:p>
            <a:pPr>
              <a:lnSpc>
                <a:spcPct val="110000"/>
              </a:lnSpc>
            </a:pPr>
            <a:r>
              <a:rPr lang="ja-JP" altLang="en-US" sz="1600" b="1" dirty="0">
                <a:solidFill>
                  <a:schemeClr val="tx1"/>
                </a:solidFill>
                <a:latin typeface="+mn-ea"/>
              </a:rPr>
              <a:t>買いたいか？と聞いてみる）</a:t>
            </a:r>
          </a:p>
        </p:txBody>
      </p:sp>
    </p:spTree>
    <p:extLst>
      <p:ext uri="{BB962C8B-B14F-4D97-AF65-F5344CB8AC3E}">
        <p14:creationId xmlns:p14="http://schemas.microsoft.com/office/powerpoint/2010/main" val="77462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003A-C92A-2662-468C-AACBC88D90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054B95-788A-19C2-8201-3A8C8D4CB297}"/>
              </a:ext>
            </a:extLst>
          </p:cNvPr>
          <p:cNvSpPr>
            <a:spLocks noGrp="1"/>
          </p:cNvSpPr>
          <p:nvPr>
            <p:ph type="title"/>
          </p:nvPr>
        </p:nvSpPr>
        <p:spPr/>
        <p:txBody>
          <a:bodyPr/>
          <a:lstStyle/>
          <a:p>
            <a:r>
              <a:rPr lang="ja-JP" altLang="en-US" sz="2800" b="1">
                <a:latin typeface="MS PGothic" panose="020B0600070205080204" pitchFamily="34" charset="-128"/>
                <a:ea typeface="MS PGothic" panose="020B0600070205080204" pitchFamily="34" charset="-128"/>
              </a:rPr>
              <a:t>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ja-JP" altLang="en-US">
                <a:effectLst/>
                <a:latin typeface="MS PGothic" panose="020B0600070205080204" pitchFamily="34" charset="-128"/>
                <a:ea typeface="MS PGothic" panose="020B0600070205080204" pitchFamily="34" charset="-128"/>
              </a:rPr>
              <a:t>の</a:t>
            </a:r>
            <a:r>
              <a:rPr lang="ja-JP" altLang="en-US" dirty="0">
                <a:effectLst/>
                <a:latin typeface="MS PGothic" panose="020B0600070205080204" pitchFamily="34" charset="-128"/>
                <a:ea typeface="MS PGothic" panose="020B0600070205080204" pitchFamily="34" charset="-128"/>
              </a:rPr>
              <a:t>簡単な計算方法</a:t>
            </a:r>
            <a:endParaRPr kumimoji="1" lang="ja-JP" altLang="en-US" dirty="0"/>
          </a:p>
        </p:txBody>
      </p:sp>
      <p:sp>
        <p:nvSpPr>
          <p:cNvPr id="8" name="テキスト ボックス 7">
            <a:extLst>
              <a:ext uri="{FF2B5EF4-FFF2-40B4-BE49-F238E27FC236}">
                <a16:creationId xmlns:a16="http://schemas.microsoft.com/office/drawing/2014/main" id="{0F379527-106E-DC42-9DFF-BD451409D3D3}"/>
              </a:ext>
            </a:extLst>
          </p:cNvPr>
          <p:cNvSpPr txBox="1"/>
          <p:nvPr/>
        </p:nvSpPr>
        <p:spPr>
          <a:xfrm>
            <a:off x="779515" y="2470039"/>
            <a:ext cx="10161754" cy="442878"/>
          </a:xfrm>
          <a:prstGeom prst="rect">
            <a:avLst/>
          </a:prstGeom>
          <a:noFill/>
        </p:spPr>
        <p:txBody>
          <a:bodyPr wrap="square">
            <a:spAutoFit/>
          </a:bodyPr>
          <a:lstStyle/>
          <a:p>
            <a:pPr>
              <a:lnSpc>
                <a:spcPct val="150000"/>
              </a:lnSpc>
            </a:pP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月間</a:t>
            </a:r>
            <a:r>
              <a:rPr lang="en-US" altLang="ja-JP" dirty="0">
                <a:latin typeface="MS PGothic" panose="020B0600070205080204" pitchFamily="34" charset="-128"/>
                <a:ea typeface="MS PGothic" panose="020B0600070205080204" pitchFamily="34" charset="-128"/>
              </a:rPr>
              <a:t>50</a:t>
            </a:r>
            <a:r>
              <a:rPr lang="ja-JP" altLang="en-US">
                <a:latin typeface="MS PGothic" panose="020B0600070205080204" pitchFamily="34" charset="-128"/>
                <a:ea typeface="MS PGothic" panose="020B0600070205080204" pitchFamily="34" charset="-128"/>
              </a:rPr>
              <a:t>枚のオリジナル</a:t>
            </a:r>
            <a:r>
              <a:rPr lang="en-US" altLang="ja-JP" dirty="0">
                <a:latin typeface="MS PGothic" panose="020B0600070205080204" pitchFamily="34" charset="-128"/>
                <a:ea typeface="MS PGothic" panose="020B0600070205080204" pitchFamily="34" charset="-128"/>
              </a:rPr>
              <a:t>T</a:t>
            </a:r>
            <a:r>
              <a:rPr lang="ja-JP" altLang="en-US">
                <a:latin typeface="MS PGothic" panose="020B0600070205080204" pitchFamily="34" charset="-128"/>
                <a:ea typeface="MS PGothic" panose="020B0600070205080204" pitchFamily="34" charset="-128"/>
              </a:rPr>
              <a:t>シャツを販売するために加工した</a:t>
            </a:r>
            <a:r>
              <a:rPr lang="en-US" altLang="ja-JP" dirty="0">
                <a:latin typeface="MS PGothic" panose="020B0600070205080204" pitchFamily="34" charset="-128"/>
                <a:ea typeface="MS PGothic" panose="020B0600070205080204" pitchFamily="34" charset="-128"/>
              </a:rPr>
              <a:t>T</a:t>
            </a:r>
            <a:r>
              <a:rPr lang="ja-JP" altLang="en-US">
                <a:latin typeface="MS PGothic" panose="020B0600070205080204" pitchFamily="34" charset="-128"/>
                <a:ea typeface="MS PGothic" panose="020B0600070205080204" pitchFamily="34" charset="-128"/>
              </a:rPr>
              <a:t>シャツを仕入れる費用（</a:t>
            </a:r>
            <a:r>
              <a:rPr lang="ja-JP" altLang="en-US" b="0" i="0">
                <a:solidFill>
                  <a:srgbClr val="1D1C1D"/>
                </a:solidFill>
                <a:effectLst/>
                <a:latin typeface="NotoSansJP"/>
              </a:rPr>
              <a:t>仕入原価</a:t>
            </a:r>
            <a:r>
              <a:rPr lang="ja-JP" altLang="en-US">
                <a:latin typeface="MS PGothic" panose="020B0600070205080204" pitchFamily="34" charset="-128"/>
                <a:ea typeface="MS PGothic" panose="020B0600070205080204" pitchFamily="34" charset="-128"/>
              </a:rPr>
              <a:t>）</a:t>
            </a:r>
            <a:endParaRPr lang="ja-JP" altLang="en-US" dirty="0">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id="{C5DE0E8F-D43B-3782-789D-4D334D7E77AA}"/>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は</a:t>
            </a:r>
            <a:r>
              <a:rPr lang="ja-JP" altLang="en-US" sz="2800" b="1" dirty="0">
                <a:latin typeface="MS PGothic" panose="020B0600070205080204" pitchFamily="34" charset="-128"/>
                <a:ea typeface="MS PGothic" panose="020B0600070205080204" pitchFamily="34" charset="-128"/>
              </a:rPr>
              <a:t>、販売する商品・サービスの</a:t>
            </a:r>
            <a:r>
              <a:rPr lang="ja-JP" altLang="en-US" sz="2800" b="1">
                <a:latin typeface="MS PGothic" panose="020B0600070205080204" pitchFamily="34" charset="-128"/>
                <a:ea typeface="MS PGothic" panose="020B0600070205080204" pitchFamily="34" charset="-128"/>
              </a:rPr>
              <a:t>製造や</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仕入れなどに必要</a:t>
            </a:r>
            <a:r>
              <a:rPr lang="ja-JP" altLang="en-US" sz="2800" b="1" dirty="0">
                <a:latin typeface="MS PGothic" panose="020B0600070205080204" pitchFamily="34" charset="-128"/>
                <a:ea typeface="MS PGothic" panose="020B0600070205080204" pitchFamily="34" charset="-128"/>
              </a:rPr>
              <a:t>になる費用を計算します。</a:t>
            </a:r>
          </a:p>
        </p:txBody>
      </p:sp>
      <p:grpSp>
        <p:nvGrpSpPr>
          <p:cNvPr id="12" name="グループ化 11">
            <a:extLst>
              <a:ext uri="{FF2B5EF4-FFF2-40B4-BE49-F238E27FC236}">
                <a16:creationId xmlns:a16="http://schemas.microsoft.com/office/drawing/2014/main" id="{F4C6873A-29CC-4B22-8E36-B8F7FBB6FFF1}"/>
              </a:ext>
            </a:extLst>
          </p:cNvPr>
          <p:cNvGrpSpPr/>
          <p:nvPr/>
        </p:nvGrpSpPr>
        <p:grpSpPr>
          <a:xfrm>
            <a:off x="839788" y="2708133"/>
            <a:ext cx="10514012" cy="3259754"/>
            <a:chOff x="839788" y="2708133"/>
            <a:chExt cx="10514012" cy="3259754"/>
          </a:xfrm>
        </p:grpSpPr>
        <p:sp>
          <p:nvSpPr>
            <p:cNvPr id="4" name="正方形/長方形 3">
              <a:extLst>
                <a:ext uri="{FF2B5EF4-FFF2-40B4-BE49-F238E27FC236}">
                  <a16:creationId xmlns:a16="http://schemas.microsoft.com/office/drawing/2014/main" id="{0B9D359E-A84A-29B6-2908-B87CAAC422C4}"/>
                </a:ext>
              </a:extLst>
            </p:cNvPr>
            <p:cNvSpPr/>
            <p:nvPr/>
          </p:nvSpPr>
          <p:spPr>
            <a:xfrm>
              <a:off x="839788" y="2995448"/>
              <a:ext cx="10514012" cy="2972439"/>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800" b="0" i="0">
                  <a:solidFill>
                    <a:srgbClr val="1D1C1D"/>
                  </a:solidFill>
                  <a:effectLst/>
                  <a:latin typeface="NotoSansJP"/>
                </a:rPr>
                <a:t>仕入単価</a:t>
              </a:r>
              <a:r>
                <a:rPr lang="en-US" altLang="ja-JP" sz="2800" dirty="0">
                  <a:solidFill>
                    <a:prstClr val="black"/>
                  </a:solidFill>
                  <a:latin typeface="MS PGothic" panose="020B0600070205080204" pitchFamily="34" charset="-128"/>
                  <a:ea typeface="MS PGothic" panose="020B0600070205080204" pitchFamily="34" charset="-128"/>
                </a:rPr>
                <a:t> </a:t>
              </a:r>
              <a:r>
                <a:rPr kumimoji="1" lang="ja-JP" altLang="en-US" sz="2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1枚</a:t>
              </a:r>
              <a:r>
                <a:rPr kumimoji="1" lang="en-US" altLang="ja-JP"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lang="en-US" altLang="ja-JP" sz="2800" dirty="0">
                  <a:solidFill>
                    <a:srgbClr val="E94520"/>
                  </a:solidFill>
                  <a:latin typeface="MS PGothic" panose="020B0600070205080204" pitchFamily="34" charset="-128"/>
                  <a:ea typeface="MS PGothic" panose="020B0600070205080204" pitchFamily="34" charset="-128"/>
                </a:rPr>
                <a:t>2,000</a:t>
              </a: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endParaRPr kumimoji="1" lang="en-US" altLang="ja-JP" sz="3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452438" marR="0" lvl="0" indent="-18415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2438"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仕入数</a:t>
              </a:r>
              <a:r>
                <a:rPr lang="en-US" altLang="ja-JP" sz="2800" dirty="0">
                  <a:solidFill>
                    <a:prstClr val="black"/>
                  </a:solidFill>
                  <a:latin typeface="MS PGothic" panose="020B0600070205080204" pitchFamily="34" charset="-128"/>
                  <a:ea typeface="MS PGothic" panose="020B0600070205080204" pitchFamily="34" charset="-128"/>
                </a:rPr>
                <a:t> </a:t>
              </a:r>
              <a:r>
                <a:rPr kumimoji="1" lang="ja-JP" altLang="en-US" sz="2800" b="0" i="0" u="none" strike="noStrike" kern="120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50枚</a:t>
              </a:r>
              <a:endParaRPr kumimoji="1" lang="en-US" altLang="ja-JP"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452438"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445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0" i="0">
                  <a:solidFill>
                    <a:srgbClr val="1D1C1D"/>
                  </a:solidFill>
                  <a:effectLst/>
                  <a:latin typeface="NotoSansJP"/>
                </a:rPr>
                <a:t>仕入単価</a:t>
              </a:r>
              <a:r>
                <a:rPr kumimoji="1" lang="ja-JP" altLang="en-US" sz="2800" b="0" i="0"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lang="en-US" altLang="ja-JP" sz="2800" dirty="0">
                  <a:solidFill>
                    <a:srgbClr val="E94520"/>
                  </a:solidFill>
                  <a:latin typeface="MS PGothic" panose="020B0600070205080204" pitchFamily="34" charset="-128"/>
                  <a:ea typeface="MS PGothic" panose="020B0600070205080204" pitchFamily="34" charset="-128"/>
                </a:rPr>
                <a:t>2,000</a:t>
              </a:r>
              <a:r>
                <a:rPr kumimoji="1" lang="ja-JP" altLang="en-US" sz="2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×仕入数（</a:t>
              </a:r>
              <a:r>
                <a:rPr kumimoji="1" lang="en-US" altLang="ja-JP" sz="2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a:t>
              </a:r>
              <a:r>
                <a:rPr kumimoji="1" lang="ja-JP" altLang="en-US" sz="2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枚</a:t>
              </a:r>
              <a:r>
                <a:rPr kumimoji="1" lang="ja-JP" altLang="en-US" sz="2800" b="0" i="0"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lang="ja-JP" altLang="en-US" sz="2800" b="0" i="0">
                  <a:solidFill>
                    <a:srgbClr val="1D1C1D"/>
                  </a:solidFill>
                  <a:effectLst/>
                  <a:latin typeface="NotoSansJP"/>
                </a:rPr>
                <a:t>仕入</a:t>
              </a:r>
              <a:r>
                <a:rPr kumimoji="1" lang="ja-JP" altLang="en-US" sz="2800" b="0" i="0"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原価 </a:t>
              </a:r>
              <a:r>
                <a:rPr kumimoji="1" lang="en-US" altLang="ja-JP" sz="4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a:t>
              </a:r>
              <a:r>
                <a:rPr kumimoji="1" lang="ja-JP" altLang="en-US" sz="4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0万円</a:t>
              </a:r>
              <a:r>
                <a:rPr kumimoji="1" lang="en-US" altLang="ja-JP"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endParaRPr kumimoji="1" lang="ja-JP" altLang="en-US" sz="3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6" name="図 5">
              <a:extLst>
                <a:ext uri="{FF2B5EF4-FFF2-40B4-BE49-F238E27FC236}">
                  <a16:creationId xmlns:a16="http://schemas.microsoft.com/office/drawing/2014/main" id="{0D940898-6EA0-22EA-6426-A759A008466D}"/>
                </a:ext>
              </a:extLst>
            </p:cNvPr>
            <p:cNvPicPr>
              <a:picLocks noChangeAspect="1"/>
            </p:cNvPicPr>
            <p:nvPr/>
          </p:nvPicPr>
          <p:blipFill>
            <a:blip r:embed="rId2"/>
            <a:stretch>
              <a:fillRect/>
            </a:stretch>
          </p:blipFill>
          <p:spPr>
            <a:xfrm>
              <a:off x="9922983" y="2708133"/>
              <a:ext cx="1120775" cy="1773534"/>
            </a:xfrm>
            <a:prstGeom prst="rect">
              <a:avLst/>
            </a:prstGeom>
          </p:spPr>
        </p:pic>
        <p:pic>
          <p:nvPicPr>
            <p:cNvPr id="11" name="図 10">
              <a:extLst>
                <a:ext uri="{FF2B5EF4-FFF2-40B4-BE49-F238E27FC236}">
                  <a16:creationId xmlns:a16="http://schemas.microsoft.com/office/drawing/2014/main" id="{7F9A76C6-24DB-1E13-0C2E-1B029F7D226F}"/>
                </a:ext>
              </a:extLst>
            </p:cNvPr>
            <p:cNvPicPr>
              <a:picLocks noChangeAspect="1"/>
            </p:cNvPicPr>
            <p:nvPr/>
          </p:nvPicPr>
          <p:blipFill>
            <a:blip r:embed="rId3"/>
            <a:srcRect/>
            <a:stretch/>
          </p:blipFill>
          <p:spPr>
            <a:xfrm>
              <a:off x="5440375" y="3579367"/>
              <a:ext cx="1311249" cy="1161633"/>
            </a:xfrm>
            <a:prstGeom prst="rect">
              <a:avLst/>
            </a:prstGeom>
          </p:spPr>
        </p:pic>
      </p:grpSp>
    </p:spTree>
    <p:extLst>
      <p:ext uri="{BB962C8B-B14F-4D97-AF65-F5344CB8AC3E}">
        <p14:creationId xmlns:p14="http://schemas.microsoft.com/office/powerpoint/2010/main" val="28702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342EF-4C30-ED95-A5A2-A959F977D2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40536F-8243-89DC-3098-5B13A7E503C1}"/>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経費の簡単な計算方法</a:t>
            </a:r>
            <a:endParaRPr kumimoji="1" lang="ja-JP" altLang="en-US" dirty="0"/>
          </a:p>
        </p:txBody>
      </p:sp>
      <p:sp>
        <p:nvSpPr>
          <p:cNvPr id="5" name="テキスト ボックス 4">
            <a:extLst>
              <a:ext uri="{FF2B5EF4-FFF2-40B4-BE49-F238E27FC236}">
                <a16:creationId xmlns:a16="http://schemas.microsoft.com/office/drawing/2014/main" id="{688BAA29-6F39-0CA8-4261-54D2C58138A3}"/>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経費は、材料などを仕入れる以外に事業運営に必要となる</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人件費、家賃、広告宣伝費、その他にかかるお金を計算します。</a:t>
            </a:r>
          </a:p>
        </p:txBody>
      </p:sp>
      <p:sp>
        <p:nvSpPr>
          <p:cNvPr id="12" name="テキスト ボックス 11">
            <a:extLst>
              <a:ext uri="{FF2B5EF4-FFF2-40B4-BE49-F238E27FC236}">
                <a16:creationId xmlns:a16="http://schemas.microsoft.com/office/drawing/2014/main" id="{F28A6DC8-517F-1A4F-834E-3A9971AC4BDB}"/>
              </a:ext>
            </a:extLst>
          </p:cNvPr>
          <p:cNvSpPr txBox="1"/>
          <p:nvPr/>
        </p:nvSpPr>
        <p:spPr>
          <a:xfrm>
            <a:off x="779515" y="2249324"/>
            <a:ext cx="10161754" cy="442878"/>
          </a:xfrm>
          <a:prstGeom prst="rect">
            <a:avLst/>
          </a:prstGeom>
          <a:noFill/>
        </p:spPr>
        <p:txBody>
          <a:bodyPr wrap="square">
            <a:spAutoFit/>
          </a:bodyPr>
          <a:lstStyle/>
          <a:p>
            <a:pPr>
              <a:lnSpc>
                <a:spcPct val="150000"/>
              </a:lnSpc>
            </a:pPr>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例</a:t>
            </a:r>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月間</a:t>
            </a:r>
            <a:r>
              <a:rPr lang="en-US" altLang="ja-JP" dirty="0">
                <a:latin typeface="MS PGothic" panose="020B0600070205080204" pitchFamily="34" charset="-128"/>
                <a:ea typeface="MS PGothic" panose="020B0600070205080204" pitchFamily="34" charset="-128"/>
              </a:rPr>
              <a:t>50</a:t>
            </a:r>
            <a:r>
              <a:rPr lang="ja-JP" altLang="en-US" dirty="0">
                <a:latin typeface="MS PGothic" panose="020B0600070205080204" pitchFamily="34" charset="-128"/>
                <a:ea typeface="MS PGothic" panose="020B0600070205080204" pitchFamily="34" charset="-128"/>
              </a:rPr>
              <a:t>枚のオリジナル</a:t>
            </a:r>
            <a:r>
              <a:rPr lang="en-US" altLang="ja-JP" dirty="0">
                <a:latin typeface="MS PGothic" panose="020B0600070205080204" pitchFamily="34" charset="-128"/>
                <a:ea typeface="MS PGothic" panose="020B0600070205080204" pitchFamily="34" charset="-128"/>
              </a:rPr>
              <a:t>T</a:t>
            </a:r>
            <a:r>
              <a:rPr lang="ja-JP" altLang="en-US" dirty="0">
                <a:latin typeface="MS PGothic" panose="020B0600070205080204" pitchFamily="34" charset="-128"/>
                <a:ea typeface="MS PGothic" panose="020B0600070205080204" pitchFamily="34" charset="-128"/>
              </a:rPr>
              <a:t>シャツを販売するために必要となった経費</a:t>
            </a:r>
          </a:p>
        </p:txBody>
      </p:sp>
      <p:grpSp>
        <p:nvGrpSpPr>
          <p:cNvPr id="15" name="グループ化 14">
            <a:extLst>
              <a:ext uri="{FF2B5EF4-FFF2-40B4-BE49-F238E27FC236}">
                <a16:creationId xmlns:a16="http://schemas.microsoft.com/office/drawing/2014/main" id="{52E4D770-9CEE-F481-C14D-D670ECE7D0B1}"/>
              </a:ext>
            </a:extLst>
          </p:cNvPr>
          <p:cNvGrpSpPr/>
          <p:nvPr/>
        </p:nvGrpSpPr>
        <p:grpSpPr>
          <a:xfrm>
            <a:off x="839788" y="2774733"/>
            <a:ext cx="10657974" cy="3195143"/>
            <a:chOff x="839788" y="2774733"/>
            <a:chExt cx="10657974" cy="3195143"/>
          </a:xfrm>
        </p:grpSpPr>
        <p:sp>
          <p:nvSpPr>
            <p:cNvPr id="10" name="正方形/長方形 9">
              <a:extLst>
                <a:ext uri="{FF2B5EF4-FFF2-40B4-BE49-F238E27FC236}">
                  <a16:creationId xmlns:a16="http://schemas.microsoft.com/office/drawing/2014/main" id="{12D11DFE-66FC-032D-AF1A-5FC2941A970C}"/>
                </a:ext>
              </a:extLst>
            </p:cNvPr>
            <p:cNvSpPr/>
            <p:nvPr/>
          </p:nvSpPr>
          <p:spPr>
            <a:xfrm>
              <a:off x="839788" y="2774733"/>
              <a:ext cx="10514012" cy="3195143"/>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・人件費：給与やアルバイト代として</a:t>
              </a:r>
              <a:r>
                <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10</a:t>
              </a: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b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endParaRPr kumimoji="1" lang="en-US" altLang="ja-JP" sz="7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179388"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・家賃：マンションの</a:t>
              </a:r>
              <a: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室として</a:t>
              </a:r>
              <a:r>
                <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a:t>
              </a: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b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endParaRPr kumimoji="1" lang="en-US" altLang="ja-JP" sz="9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179388"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・広告宣伝費</a:t>
              </a:r>
              <a: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チラシ、ポスター、</a:t>
              </a:r>
              <a:r>
                <a:rPr kumimoji="1" lang="pt-PT"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SNS</a:t>
              </a:r>
              <a:r>
                <a:rPr kumimoji="1" lang="ja-JP" altLang="en-US" sz="2000" b="0" i="0" u="none" strike="noStrike" kern="1200" cap="none" spc="0" normalizeH="0" baseline="0" noProof="0" dirty="0">
                  <a:ln>
                    <a:noFill/>
                  </a:ln>
                  <a:solidFill>
                    <a:schemeClr val="tx1"/>
                  </a:solidFill>
                  <a:effectLst/>
                  <a:uLnTx/>
                  <a:uFillTx/>
                  <a:latin typeface="MS PGothic" panose="020B0600070205080204" pitchFamily="34" charset="-128"/>
                  <a:ea typeface="MS PGothic" panose="020B0600070205080204" pitchFamily="34" charset="-128"/>
                  <a:cs typeface="+mn-cs"/>
                </a:rPr>
                <a:t>など</a:t>
              </a: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での広告宣伝費など</a:t>
              </a:r>
              <a:r>
                <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3</a:t>
              </a: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b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endParaRPr kumimoji="1" lang="en-US" altLang="ja-JP" sz="9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179388" marR="0" lvl="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・その他経費</a:t>
              </a:r>
              <a:r>
                <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サイト運営費や販売手数料、送料など計</a:t>
              </a:r>
              <a:r>
                <a:rPr kumimoji="1" lang="en-US" altLang="ja-JP"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2</a:t>
              </a:r>
              <a:r>
                <a:rPr kumimoji="1" lang="ja-JP" altLang="en-US" sz="20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endParaRPr kumimoji="1" lang="en-US" altLang="ja-JP"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人件費（</a:t>
              </a:r>
              <a:r>
                <a:rPr kumimoji="1" lang="en-US" altLang="ja-JP"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10</a:t>
              </a:r>
              <a:r>
                <a:rPr kumimoji="1" lang="ja-JP" altLang="en-US"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家賃（</a:t>
              </a:r>
              <a:r>
                <a:rPr kumimoji="1" lang="en-US" altLang="ja-JP"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a:t>
              </a:r>
              <a:r>
                <a:rPr kumimoji="1" lang="ja-JP" altLang="en-US"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a:t>
              </a:r>
              <a:r>
                <a:rPr kumimoji="1" lang="ja-JP" altLang="en-US" sz="2200" b="0" i="0" u="none" strike="noStrike" kern="120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円</a:t>
              </a:r>
              <a:r>
                <a:rPr kumimoji="1" lang="ja-JP" altLang="en-US" sz="2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広告宣伝費</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3</a:t>
              </a:r>
              <a:r>
                <a:rPr kumimoji="1" lang="ja-JP" altLang="en-US"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その他経費</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2</a:t>
              </a:r>
              <a:r>
                <a:rPr kumimoji="1" lang="ja-JP" altLang="en-US" sz="2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r>
                <a:rPr kumimoji="1" lang="en-US" altLang="ja-JP"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br>
                <a:rPr kumimoji="1" lang="en-US" altLang="ja-JP" sz="2200" b="0" i="0" u="sng"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a:t>
              </a:r>
              <a:r>
                <a:rPr kumimoji="1" lang="en-US" altLang="ja-JP" sz="2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4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20</a:t>
              </a:r>
              <a:r>
                <a:rPr kumimoji="1" lang="ja-JP" altLang="en-US" sz="4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万円</a:t>
              </a:r>
              <a:r>
                <a:rPr kumimoji="1" lang="ja-JP" altLang="en-US" sz="2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endParaRPr kumimoji="1" lang="ja-JP" altLang="en-US" sz="22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pic>
          <p:nvPicPr>
            <p:cNvPr id="13" name="図 12">
              <a:extLst>
                <a:ext uri="{FF2B5EF4-FFF2-40B4-BE49-F238E27FC236}">
                  <a16:creationId xmlns:a16="http://schemas.microsoft.com/office/drawing/2014/main" id="{730DC6F8-4E90-FB3D-B458-EDC7018C052F}"/>
                </a:ext>
              </a:extLst>
            </p:cNvPr>
            <p:cNvPicPr>
              <a:picLocks noChangeAspect="1"/>
            </p:cNvPicPr>
            <p:nvPr/>
          </p:nvPicPr>
          <p:blipFill>
            <a:blip r:embed="rId3"/>
            <a:stretch>
              <a:fillRect/>
            </a:stretch>
          </p:blipFill>
          <p:spPr>
            <a:xfrm>
              <a:off x="8915220" y="3292869"/>
              <a:ext cx="2582542" cy="1913496"/>
            </a:xfrm>
            <a:prstGeom prst="rect">
              <a:avLst/>
            </a:prstGeom>
          </p:spPr>
        </p:pic>
        <p:pic>
          <p:nvPicPr>
            <p:cNvPr id="14" name="図 13">
              <a:extLst>
                <a:ext uri="{FF2B5EF4-FFF2-40B4-BE49-F238E27FC236}">
                  <a16:creationId xmlns:a16="http://schemas.microsoft.com/office/drawing/2014/main" id="{B70F3D7E-A3B7-76BE-4F05-48066C33EE8F}"/>
                </a:ext>
              </a:extLst>
            </p:cNvPr>
            <p:cNvPicPr>
              <a:picLocks noChangeAspect="1"/>
            </p:cNvPicPr>
            <p:nvPr/>
          </p:nvPicPr>
          <p:blipFill>
            <a:blip r:embed="rId4"/>
            <a:stretch>
              <a:fillRect/>
            </a:stretch>
          </p:blipFill>
          <p:spPr>
            <a:xfrm>
              <a:off x="8915220" y="2975178"/>
              <a:ext cx="514765" cy="1026108"/>
            </a:xfrm>
            <a:prstGeom prst="rect">
              <a:avLst/>
            </a:prstGeom>
          </p:spPr>
        </p:pic>
      </p:grpSp>
    </p:spTree>
    <p:extLst>
      <p:ext uri="{BB962C8B-B14F-4D97-AF65-F5344CB8AC3E}">
        <p14:creationId xmlns:p14="http://schemas.microsoft.com/office/powerpoint/2010/main" val="396482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D0E7D-8B7D-D858-0942-19C895B6F2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4FD6C7-6980-9282-850B-72125B190D6F}"/>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利益の簡単な計算方法</a:t>
            </a:r>
            <a:endParaRPr kumimoji="1" lang="ja-JP" altLang="en-US" dirty="0"/>
          </a:p>
        </p:txBody>
      </p:sp>
      <p:sp>
        <p:nvSpPr>
          <p:cNvPr id="5" name="テキスト ボックス 4">
            <a:extLst>
              <a:ext uri="{FF2B5EF4-FFF2-40B4-BE49-F238E27FC236}">
                <a16:creationId xmlns:a16="http://schemas.microsoft.com/office/drawing/2014/main" id="{4DD6A91F-7B33-2824-714B-AAF8B682EABF}"/>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利益とは、売上高（得られるお金）</a:t>
            </a:r>
            <a:r>
              <a:rPr lang="ja-JP" altLang="en-US" sz="2800" b="1">
                <a:latin typeface="MS PGothic" panose="020B0600070205080204" pitchFamily="34" charset="-128"/>
                <a:ea typeface="MS PGothic" panose="020B0600070205080204" pitchFamily="34" charset="-128"/>
              </a:rPr>
              <a:t>から、売上原価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と</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経費の合計（かかったお金）を引いて残るお金です。</a:t>
            </a:r>
            <a:endParaRPr lang="ja-JP" altLang="en-US" sz="2800" b="1" dirty="0">
              <a:latin typeface="MS PGothic" panose="020B0600070205080204" pitchFamily="34" charset="-128"/>
              <a:ea typeface="MS PGothic" panose="020B0600070205080204" pitchFamily="34" charset="-128"/>
            </a:endParaRPr>
          </a:p>
        </p:txBody>
      </p:sp>
      <p:sp>
        <p:nvSpPr>
          <p:cNvPr id="12" name="テキスト ボックス 11">
            <a:extLst>
              <a:ext uri="{FF2B5EF4-FFF2-40B4-BE49-F238E27FC236}">
                <a16:creationId xmlns:a16="http://schemas.microsoft.com/office/drawing/2014/main" id="{DED66266-3C5E-814C-2D84-DF6E070D4024}"/>
              </a:ext>
            </a:extLst>
          </p:cNvPr>
          <p:cNvSpPr txBox="1"/>
          <p:nvPr/>
        </p:nvSpPr>
        <p:spPr>
          <a:xfrm>
            <a:off x="779515" y="2249324"/>
            <a:ext cx="11742952" cy="442878"/>
          </a:xfrm>
          <a:prstGeom prst="rect">
            <a:avLst/>
          </a:prstGeom>
          <a:noFill/>
        </p:spPr>
        <p:txBody>
          <a:bodyPr wrap="square">
            <a:spAutoFit/>
          </a:bodyPr>
          <a:lstStyle/>
          <a:p>
            <a:pPr>
              <a:lnSpc>
                <a:spcPct val="150000"/>
              </a:lnSpc>
            </a:pPr>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例</a:t>
            </a:r>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月間</a:t>
            </a:r>
            <a:r>
              <a:rPr lang="en-US" altLang="ja-JP" dirty="0">
                <a:latin typeface="MS PGothic" panose="020B0600070205080204" pitchFamily="34" charset="-128"/>
                <a:ea typeface="MS PGothic" panose="020B0600070205080204" pitchFamily="34" charset="-128"/>
              </a:rPr>
              <a:t>50</a:t>
            </a:r>
            <a:r>
              <a:rPr lang="ja-JP" altLang="en-US" dirty="0">
                <a:latin typeface="MS PGothic" panose="020B0600070205080204" pitchFamily="34" charset="-128"/>
                <a:ea typeface="MS PGothic" panose="020B0600070205080204" pitchFamily="34" charset="-128"/>
              </a:rPr>
              <a:t>枚のオリジナル</a:t>
            </a:r>
            <a:r>
              <a:rPr lang="pt-PT" altLang="ja-JP" dirty="0">
                <a:latin typeface="MS PGothic" panose="020B0600070205080204" pitchFamily="34" charset="-128"/>
                <a:ea typeface="MS PGothic" panose="020B0600070205080204" pitchFamily="34" charset="-128"/>
              </a:rPr>
              <a:t>T</a:t>
            </a:r>
            <a:r>
              <a:rPr lang="ja-JP" altLang="en-US" dirty="0">
                <a:latin typeface="MS PGothic" panose="020B0600070205080204" pitchFamily="34" charset="-128"/>
                <a:ea typeface="MS PGothic" panose="020B0600070205080204" pitchFamily="34" charset="-128"/>
              </a:rPr>
              <a:t>シャツを販売して得られる</a:t>
            </a:r>
            <a:r>
              <a:rPr lang="ja-JP" altLang="en-US">
                <a:latin typeface="MS PGothic" panose="020B0600070205080204" pitchFamily="34" charset="-128"/>
                <a:ea typeface="MS PGothic" panose="020B0600070205080204" pitchFamily="34" charset="-128"/>
              </a:rPr>
              <a:t>売上高から売上原価</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仕入原価</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経費を引いて利益を計算</a:t>
            </a:r>
          </a:p>
        </p:txBody>
      </p:sp>
      <p:grpSp>
        <p:nvGrpSpPr>
          <p:cNvPr id="13" name="グループ化 12">
            <a:extLst>
              <a:ext uri="{FF2B5EF4-FFF2-40B4-BE49-F238E27FC236}">
                <a16:creationId xmlns:a16="http://schemas.microsoft.com/office/drawing/2014/main" id="{9BE3A125-60DF-9318-8791-B79C612C0A45}"/>
              </a:ext>
            </a:extLst>
          </p:cNvPr>
          <p:cNvGrpSpPr/>
          <p:nvPr/>
        </p:nvGrpSpPr>
        <p:grpSpPr>
          <a:xfrm>
            <a:off x="839788" y="2774733"/>
            <a:ext cx="10514012" cy="3195143"/>
            <a:chOff x="839788" y="2774733"/>
            <a:chExt cx="10514012" cy="3195143"/>
          </a:xfrm>
        </p:grpSpPr>
        <p:grpSp>
          <p:nvGrpSpPr>
            <p:cNvPr id="22" name="グループ化 21">
              <a:extLst>
                <a:ext uri="{FF2B5EF4-FFF2-40B4-BE49-F238E27FC236}">
                  <a16:creationId xmlns:a16="http://schemas.microsoft.com/office/drawing/2014/main" id="{0AEF664D-90FB-A151-A35E-D024FAA22B0C}"/>
                </a:ext>
              </a:extLst>
            </p:cNvPr>
            <p:cNvGrpSpPr/>
            <p:nvPr/>
          </p:nvGrpSpPr>
          <p:grpSpPr>
            <a:xfrm>
              <a:off x="839788" y="2774733"/>
              <a:ext cx="10514012" cy="3195143"/>
              <a:chOff x="839788" y="2774733"/>
              <a:chExt cx="10514012" cy="3195143"/>
            </a:xfrm>
          </p:grpSpPr>
          <p:sp>
            <p:nvSpPr>
              <p:cNvPr id="10" name="正方形/長方形 9">
                <a:extLst>
                  <a:ext uri="{FF2B5EF4-FFF2-40B4-BE49-F238E27FC236}">
                    <a16:creationId xmlns:a16="http://schemas.microsoft.com/office/drawing/2014/main" id="{0F9EAEDD-4D2D-5E2E-D72E-3752E5EDA8C5}"/>
                  </a:ext>
                </a:extLst>
              </p:cNvPr>
              <p:cNvSpPr/>
              <p:nvPr/>
            </p:nvSpPr>
            <p:spPr>
              <a:xfrm>
                <a:off x="839788" y="2774733"/>
                <a:ext cx="10514012" cy="3195143"/>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marR="0" lvl="0" algn="l" defTabSz="914400" rtl="0" eaLnBrk="1" fontAlgn="auto" latinLnBrk="0" hangingPunct="1">
                  <a:lnSpc>
                    <a:spcPct val="100000"/>
                  </a:lnSpc>
                  <a:spcBef>
                    <a:spcPts val="0"/>
                  </a:spcBef>
                  <a:spcAft>
                    <a:spcPts val="0"/>
                  </a:spcAft>
                  <a:buClrTx/>
                  <a:buSzTx/>
                  <a:buFontTx/>
                  <a:buNone/>
                  <a:tabLst/>
                  <a:defRPr/>
                </a:pPr>
                <a:endParaRPr kumimoji="1" lang="ja-JP" altLang="en-US" sz="2200" b="0" i="0" u="sng"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p:txBody>
          </p:sp>
          <p:sp>
            <p:nvSpPr>
              <p:cNvPr id="6" name="テキスト ボックス 5">
                <a:extLst>
                  <a:ext uri="{FF2B5EF4-FFF2-40B4-BE49-F238E27FC236}">
                    <a16:creationId xmlns:a16="http://schemas.microsoft.com/office/drawing/2014/main" id="{5A056210-D697-8BB3-7C1A-D213D8134BA3}"/>
                  </a:ext>
                </a:extLst>
              </p:cNvPr>
              <p:cNvSpPr txBox="1"/>
              <p:nvPr/>
            </p:nvSpPr>
            <p:spPr>
              <a:xfrm>
                <a:off x="1177158" y="2976331"/>
                <a:ext cx="2648607" cy="2182810"/>
              </a:xfrm>
              <a:prstGeom prst="rect">
                <a:avLst/>
              </a:prstGeom>
              <a:solidFill>
                <a:schemeClr val="bg1"/>
              </a:solidFill>
            </p:spPr>
            <p:txBody>
              <a:bodyPr wrap="square">
                <a:noAutofit/>
              </a:bodyPr>
              <a:lstStyle/>
              <a:p>
                <a:pPr algn="ctr"/>
                <a:r>
                  <a:rPr kumimoji="1" lang="ja-JP" altLang="en-US" sz="3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売上高</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50万円</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販売</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単価（1万円） × 販売数（50枚）</a:t>
                </a: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endParaRPr lang="ja-JP" altLang="en-US" dirty="0"/>
              </a:p>
            </p:txBody>
          </p:sp>
          <p:pic>
            <p:nvPicPr>
              <p:cNvPr id="7" name="図 6">
                <a:extLst>
                  <a:ext uri="{FF2B5EF4-FFF2-40B4-BE49-F238E27FC236}">
                    <a16:creationId xmlns:a16="http://schemas.microsoft.com/office/drawing/2014/main" id="{92945B83-1A13-746D-E73A-DA48AA320FB5}"/>
                  </a:ext>
                </a:extLst>
              </p:cNvPr>
              <p:cNvPicPr>
                <a:picLocks noChangeAspect="1"/>
              </p:cNvPicPr>
              <p:nvPr/>
            </p:nvPicPr>
            <p:blipFill>
              <a:blip r:embed="rId2"/>
              <a:srcRect/>
              <a:stretch/>
            </p:blipFill>
            <p:spPr>
              <a:xfrm>
                <a:off x="1967100" y="4109176"/>
                <a:ext cx="1089742" cy="965400"/>
              </a:xfrm>
              <a:prstGeom prst="rect">
                <a:avLst/>
              </a:prstGeom>
            </p:spPr>
          </p:pic>
          <p:sp>
            <p:nvSpPr>
              <p:cNvPr id="8" name="テキスト ボックス 7">
                <a:extLst>
                  <a:ext uri="{FF2B5EF4-FFF2-40B4-BE49-F238E27FC236}">
                    <a16:creationId xmlns:a16="http://schemas.microsoft.com/office/drawing/2014/main" id="{60D4F89A-65D1-E737-28D5-3B85FE925232}"/>
                  </a:ext>
                </a:extLst>
              </p:cNvPr>
              <p:cNvSpPr txBox="1"/>
              <p:nvPr/>
            </p:nvSpPr>
            <p:spPr>
              <a:xfrm>
                <a:off x="4303985" y="2976331"/>
                <a:ext cx="3431628" cy="2182810"/>
              </a:xfrm>
              <a:prstGeom prst="rect">
                <a:avLst/>
              </a:prstGeom>
              <a:solidFill>
                <a:schemeClr val="bg1"/>
              </a:solidFill>
            </p:spPr>
            <p:txBody>
              <a:bodyPr wrap="square">
                <a:noAutofit/>
              </a:bodyPr>
              <a:lstStyle/>
              <a:p>
                <a:pPr algn="ctr"/>
                <a:r>
                  <a:rPr lang="ja-JP" altLang="en-US" sz="3200">
                    <a:solidFill>
                      <a:prstClr val="black"/>
                    </a:solidFill>
                    <a:latin typeface="MS PGothic" panose="020B0600070205080204" pitchFamily="34" charset="-128"/>
                    <a:ea typeface="MS PGothic" panose="020B0600070205080204" pitchFamily="34" charset="-128"/>
                  </a:rPr>
                  <a:t>売上</a:t>
                </a:r>
                <a:r>
                  <a:rPr kumimoji="1" lang="ja-JP" altLang="en-US" sz="3200" b="0" i="0"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原価</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a:t>
                </a:r>
                <a:r>
                  <a:rPr kumimoji="1" lang="ja-JP" altLang="en-US" sz="2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0万円</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1D1C1D"/>
                  </a:solidFill>
                  <a:effectLst/>
                  <a:latin typeface="NotoSansJ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a:solidFill>
                      <a:srgbClr val="1D1C1D"/>
                    </a:solidFill>
                    <a:effectLst/>
                    <a:latin typeface="NotoSansJP"/>
                  </a:rPr>
                  <a:t>仕入</a:t>
                </a:r>
                <a:r>
                  <a:rPr lang="ja-JP" altLang="en-US" sz="1200">
                    <a:solidFill>
                      <a:prstClr val="black"/>
                    </a:solidFill>
                    <a:latin typeface="MS PGothic" panose="020B0600070205080204" pitchFamily="34" charset="-128"/>
                    <a:ea typeface="MS PGothic" panose="020B0600070205080204" pitchFamily="34" charset="-128"/>
                  </a:rPr>
                  <a:t>単</a:t>
                </a: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価（</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2,000</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円</a:t>
                </a: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仕入数（</a:t>
                </a:r>
                <a:r>
                  <a:rPr kumimoji="1" lang="en-US" altLang="ja-JP"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50</a:t>
                </a: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枚）</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endParaRPr lang="ja-JP" altLang="en-US" dirty="0"/>
              </a:p>
            </p:txBody>
          </p:sp>
          <p:sp>
            <p:nvSpPr>
              <p:cNvPr id="9" name="テキスト ボックス 8">
                <a:extLst>
                  <a:ext uri="{FF2B5EF4-FFF2-40B4-BE49-F238E27FC236}">
                    <a16:creationId xmlns:a16="http://schemas.microsoft.com/office/drawing/2014/main" id="{A589411D-3730-17FF-DD4A-D35FC90549B5}"/>
                  </a:ext>
                </a:extLst>
              </p:cNvPr>
              <p:cNvSpPr txBox="1"/>
              <p:nvPr/>
            </p:nvSpPr>
            <p:spPr>
              <a:xfrm>
                <a:off x="8213834" y="2976331"/>
                <a:ext cx="2801008" cy="2182810"/>
              </a:xfrm>
              <a:prstGeom prst="rect">
                <a:avLst/>
              </a:prstGeom>
              <a:solidFill>
                <a:schemeClr val="bg1"/>
              </a:solidFill>
            </p:spPr>
            <p:txBody>
              <a:bodyPr wrap="square">
                <a:noAutofit/>
              </a:bodyPr>
              <a:lstStyle/>
              <a:p>
                <a:pPr algn="ctr"/>
                <a:r>
                  <a:rPr kumimoji="1" lang="ja-JP" altLang="en-US" sz="3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2</a:t>
                </a:r>
                <a:r>
                  <a:rPr kumimoji="1" lang="ja-JP" altLang="en-US" sz="24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0万円</a:t>
                </a:r>
                <a:r>
                  <a:rPr kumimoji="1" lang="en-US" altLang="ja-JP" sz="24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S PGothic" panose="020B0600070205080204" pitchFamily="34" charset="-128"/>
                  <a:ea typeface="MS PGothic" panose="020B060007020508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人件費</a:t>
                </a:r>
                <a:r>
                  <a:rPr kumimoji="1" lang="ja-JP" altLang="en-US" sz="1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、家賃、広告宣伝費、その他経費</a:t>
                </a: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endParaRPr lang="ja-JP" altLang="en-US" dirty="0"/>
              </a:p>
            </p:txBody>
          </p:sp>
          <p:sp>
            <p:nvSpPr>
              <p:cNvPr id="11" name="テキスト ボックス 10">
                <a:extLst>
                  <a:ext uri="{FF2B5EF4-FFF2-40B4-BE49-F238E27FC236}">
                    <a16:creationId xmlns:a16="http://schemas.microsoft.com/office/drawing/2014/main" id="{3B78426A-F486-3418-F63A-79211B462F3E}"/>
                  </a:ext>
                </a:extLst>
              </p:cNvPr>
              <p:cNvSpPr txBox="1"/>
              <p:nvPr/>
            </p:nvSpPr>
            <p:spPr>
              <a:xfrm>
                <a:off x="3739053" y="3749570"/>
                <a:ext cx="651644" cy="574708"/>
              </a:xfrm>
              <a:prstGeom prst="rect">
                <a:avLst/>
              </a:prstGeom>
              <a:noFill/>
            </p:spPr>
            <p:txBody>
              <a:bodyPr wrap="square" anchor="ctr">
                <a:noAutofit/>
              </a:bodyPr>
              <a:lstStyle/>
              <a:p>
                <a:pPr algn="ct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ja-JP" altLang="en-US" sz="1600" dirty="0"/>
              </a:p>
            </p:txBody>
          </p:sp>
          <p:sp>
            <p:nvSpPr>
              <p:cNvPr id="15" name="テキスト ボックス 14">
                <a:extLst>
                  <a:ext uri="{FF2B5EF4-FFF2-40B4-BE49-F238E27FC236}">
                    <a16:creationId xmlns:a16="http://schemas.microsoft.com/office/drawing/2014/main" id="{19B5A63C-BE66-C397-9CD1-A6DC77F07D7F}"/>
                  </a:ext>
                </a:extLst>
              </p:cNvPr>
              <p:cNvSpPr txBox="1"/>
              <p:nvPr/>
            </p:nvSpPr>
            <p:spPr>
              <a:xfrm>
                <a:off x="7638035" y="3745266"/>
                <a:ext cx="651644" cy="574708"/>
              </a:xfrm>
              <a:prstGeom prst="rect">
                <a:avLst/>
              </a:prstGeom>
              <a:noFill/>
            </p:spPr>
            <p:txBody>
              <a:bodyPr wrap="square" anchor="ctr">
                <a:noAutofit/>
              </a:bodyPr>
              <a:lstStyle/>
              <a:p>
                <a:pPr algn="ct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ー</a:t>
                </a:r>
                <a:endParaRPr lang="ja-JP" altLang="en-US" sz="1600" dirty="0"/>
              </a:p>
            </p:txBody>
          </p:sp>
          <p:pic>
            <p:nvPicPr>
              <p:cNvPr id="16" name="図 15">
                <a:extLst>
                  <a:ext uri="{FF2B5EF4-FFF2-40B4-BE49-F238E27FC236}">
                    <a16:creationId xmlns:a16="http://schemas.microsoft.com/office/drawing/2014/main" id="{D30B7E55-E605-96AF-A5B7-1F2018D0F4E5}"/>
                  </a:ext>
                </a:extLst>
              </p:cNvPr>
              <p:cNvPicPr>
                <a:picLocks noChangeAspect="1"/>
              </p:cNvPicPr>
              <p:nvPr/>
            </p:nvPicPr>
            <p:blipFill>
              <a:blip r:embed="rId3"/>
              <a:stretch>
                <a:fillRect/>
              </a:stretch>
            </p:blipFill>
            <p:spPr>
              <a:xfrm>
                <a:off x="6263866" y="4055544"/>
                <a:ext cx="652832" cy="1033053"/>
              </a:xfrm>
              <a:prstGeom prst="rect">
                <a:avLst/>
              </a:prstGeom>
            </p:spPr>
          </p:pic>
          <p:pic>
            <p:nvPicPr>
              <p:cNvPr id="17" name="図 16">
                <a:extLst>
                  <a:ext uri="{FF2B5EF4-FFF2-40B4-BE49-F238E27FC236}">
                    <a16:creationId xmlns:a16="http://schemas.microsoft.com/office/drawing/2014/main" id="{3893AEAB-DE1E-D881-0C16-2A69CDA8764E}"/>
                  </a:ext>
                </a:extLst>
              </p:cNvPr>
              <p:cNvPicPr>
                <a:picLocks noChangeAspect="1"/>
              </p:cNvPicPr>
              <p:nvPr/>
            </p:nvPicPr>
            <p:blipFill>
              <a:blip r:embed="rId4"/>
              <a:srcRect/>
              <a:stretch/>
            </p:blipFill>
            <p:spPr>
              <a:xfrm>
                <a:off x="4878017" y="4109177"/>
                <a:ext cx="1089742" cy="965400"/>
              </a:xfrm>
              <a:prstGeom prst="rect">
                <a:avLst/>
              </a:prstGeom>
            </p:spPr>
          </p:pic>
          <p:pic>
            <p:nvPicPr>
              <p:cNvPr id="18" name="図 17">
                <a:extLst>
                  <a:ext uri="{FF2B5EF4-FFF2-40B4-BE49-F238E27FC236}">
                    <a16:creationId xmlns:a16="http://schemas.microsoft.com/office/drawing/2014/main" id="{DDD74875-F92D-1994-3501-CEEA73B97EE5}"/>
                  </a:ext>
                </a:extLst>
              </p:cNvPr>
              <p:cNvPicPr>
                <a:picLocks noChangeAspect="1"/>
              </p:cNvPicPr>
              <p:nvPr/>
            </p:nvPicPr>
            <p:blipFill>
              <a:blip r:embed="rId5"/>
              <a:srcRect b="31294"/>
              <a:stretch/>
            </p:blipFill>
            <p:spPr>
              <a:xfrm>
                <a:off x="8215709" y="4158416"/>
                <a:ext cx="1879122" cy="956593"/>
              </a:xfrm>
              <a:prstGeom prst="rect">
                <a:avLst/>
              </a:prstGeom>
            </p:spPr>
          </p:pic>
          <p:pic>
            <p:nvPicPr>
              <p:cNvPr id="19" name="図 18">
                <a:extLst>
                  <a:ext uri="{FF2B5EF4-FFF2-40B4-BE49-F238E27FC236}">
                    <a16:creationId xmlns:a16="http://schemas.microsoft.com/office/drawing/2014/main" id="{83F171EE-66AC-CEEC-7B37-1B246F64791F}"/>
                  </a:ext>
                </a:extLst>
              </p:cNvPr>
              <p:cNvPicPr>
                <a:picLocks noChangeAspect="1"/>
              </p:cNvPicPr>
              <p:nvPr/>
            </p:nvPicPr>
            <p:blipFill>
              <a:blip r:embed="rId6"/>
              <a:stretch>
                <a:fillRect/>
              </a:stretch>
            </p:blipFill>
            <p:spPr>
              <a:xfrm>
                <a:off x="10000067" y="4109176"/>
                <a:ext cx="504593" cy="1005833"/>
              </a:xfrm>
              <a:prstGeom prst="rect">
                <a:avLst/>
              </a:prstGeom>
            </p:spPr>
          </p:pic>
          <p:sp>
            <p:nvSpPr>
              <p:cNvPr id="20" name="テキスト ボックス 19">
                <a:extLst>
                  <a:ext uri="{FF2B5EF4-FFF2-40B4-BE49-F238E27FC236}">
                    <a16:creationId xmlns:a16="http://schemas.microsoft.com/office/drawing/2014/main" id="{FDAD5511-199F-9FD4-0B53-38074FB2C37E}"/>
                  </a:ext>
                </a:extLst>
              </p:cNvPr>
              <p:cNvSpPr txBox="1"/>
              <p:nvPr/>
            </p:nvSpPr>
            <p:spPr>
              <a:xfrm>
                <a:off x="4017183" y="5111466"/>
                <a:ext cx="4157633" cy="830997"/>
              </a:xfrm>
              <a:prstGeom prst="rect">
                <a:avLst/>
              </a:prstGeom>
              <a:noFill/>
            </p:spPr>
            <p:txBody>
              <a:bodyPr wrap="square">
                <a:spAutoFit/>
              </a:bodyPr>
              <a:lstStyle/>
              <a:p>
                <a:pPr algn="ctr"/>
                <a:r>
                  <a:rPr lang="en-US" altLang="ja-JP" sz="3600" dirty="0">
                    <a:latin typeface="MS PGothic" panose="020B0600070205080204" pitchFamily="34" charset="-128"/>
                    <a:ea typeface="MS PGothic" panose="020B0600070205080204" pitchFamily="34" charset="-128"/>
                  </a:rPr>
                  <a:t>=</a:t>
                </a:r>
                <a:r>
                  <a:rPr lang="en-US" altLang="ja-JP" sz="4400" dirty="0">
                    <a:latin typeface="MS PGothic" panose="020B0600070205080204" pitchFamily="34" charset="-128"/>
                    <a:ea typeface="MS PGothic" panose="020B0600070205080204" pitchFamily="34" charset="-128"/>
                  </a:rPr>
                  <a:t> </a:t>
                </a:r>
                <a:r>
                  <a:rPr lang="ja-JP" altLang="en-US" sz="2800" dirty="0">
                    <a:latin typeface="MS PGothic" panose="020B0600070205080204" pitchFamily="34" charset="-128"/>
                    <a:ea typeface="MS PGothic" panose="020B0600070205080204" pitchFamily="34" charset="-128"/>
                  </a:rPr>
                  <a:t>利益</a:t>
                </a:r>
                <a:r>
                  <a:rPr lang="en-US" altLang="ja-JP" sz="2800" dirty="0">
                    <a:latin typeface="MS PGothic" panose="020B0600070205080204" pitchFamily="34" charset="-128"/>
                    <a:ea typeface="MS PGothic" panose="020B0600070205080204" pitchFamily="34" charset="-128"/>
                  </a:rPr>
                  <a:t> </a:t>
                </a:r>
                <a:r>
                  <a:rPr lang="en-US" altLang="ja-JP" sz="4800" dirty="0">
                    <a:solidFill>
                      <a:srgbClr val="E94520"/>
                    </a:solidFill>
                    <a:latin typeface="MS PGothic" panose="020B0600070205080204" pitchFamily="34" charset="-128"/>
                    <a:ea typeface="MS PGothic" panose="020B0600070205080204" pitchFamily="34" charset="-128"/>
                  </a:rPr>
                  <a:t>20</a:t>
                </a:r>
                <a:r>
                  <a:rPr lang="ja-JP" altLang="en-US" sz="4800" dirty="0">
                    <a:solidFill>
                      <a:srgbClr val="E94520"/>
                    </a:solidFill>
                    <a:latin typeface="MS PGothic" panose="020B0600070205080204" pitchFamily="34" charset="-128"/>
                    <a:ea typeface="MS PGothic" panose="020B0600070205080204" pitchFamily="34" charset="-128"/>
                  </a:rPr>
                  <a:t>万円</a:t>
                </a:r>
                <a:r>
                  <a:rPr lang="en-US" altLang="ja-JP" sz="2800" dirty="0">
                    <a:latin typeface="MS PGothic" panose="020B0600070205080204" pitchFamily="34" charset="-128"/>
                    <a:ea typeface="MS PGothic" panose="020B0600070205080204" pitchFamily="34" charset="-128"/>
                  </a:rPr>
                  <a:t> /</a:t>
                </a:r>
                <a:r>
                  <a:rPr lang="ja-JP" altLang="en-US" sz="2800" dirty="0">
                    <a:latin typeface="MS PGothic" panose="020B0600070205080204" pitchFamily="34" charset="-128"/>
                    <a:ea typeface="MS PGothic" panose="020B0600070205080204" pitchFamily="34" charset="-128"/>
                  </a:rPr>
                  <a:t>月</a:t>
                </a:r>
                <a:endParaRPr lang="ja-JP" altLang="en-US" sz="2800" dirty="0"/>
              </a:p>
            </p:txBody>
          </p:sp>
        </p:grpSp>
        <p:sp>
          <p:nvSpPr>
            <p:cNvPr id="4" name="テキスト ボックス 3">
              <a:extLst>
                <a:ext uri="{FF2B5EF4-FFF2-40B4-BE49-F238E27FC236}">
                  <a16:creationId xmlns:a16="http://schemas.microsoft.com/office/drawing/2014/main" id="{C51E20FA-59A9-25B3-74E3-81B42F626CEF}"/>
                </a:ext>
              </a:extLst>
            </p:cNvPr>
            <p:cNvSpPr txBox="1"/>
            <p:nvPr/>
          </p:nvSpPr>
          <p:spPr>
            <a:xfrm>
              <a:off x="4978576" y="3498181"/>
              <a:ext cx="985077"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i="0" dirty="0">
                  <a:solidFill>
                    <a:srgbClr val="1D1C1D"/>
                  </a:solidFill>
                  <a:effectLst/>
                  <a:latin typeface="NotoSansJP"/>
                </a:rPr>
                <a:t>(</a:t>
              </a:r>
              <a:r>
                <a:rPr lang="ja-JP" altLang="en-US" sz="1200" b="0" i="0">
                  <a:solidFill>
                    <a:srgbClr val="1D1C1D"/>
                  </a:solidFill>
                  <a:effectLst/>
                  <a:latin typeface="NotoSansJP"/>
                </a:rPr>
                <a:t>仕入原価</a:t>
              </a:r>
              <a:r>
                <a:rPr lang="en-US" altLang="ja-JP" sz="1200" b="0" i="0" dirty="0">
                  <a:solidFill>
                    <a:srgbClr val="1D1C1D"/>
                  </a:solidFill>
                  <a:effectLst/>
                  <a:latin typeface="NotoSansJP"/>
                </a:rPr>
                <a:t>)</a:t>
              </a:r>
              <a:endParaRPr lang="ja-JP" altLang="en-US" sz="1200" dirty="0"/>
            </a:p>
          </p:txBody>
        </p:sp>
      </p:grpSp>
    </p:spTree>
    <p:extLst>
      <p:ext uri="{BB962C8B-B14F-4D97-AF65-F5344CB8AC3E}">
        <p14:creationId xmlns:p14="http://schemas.microsoft.com/office/powerpoint/2010/main" val="90732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90EB-88AB-12E1-E444-CA78E8A68C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4E73A85-DD00-AFDC-2F2C-56C34661A10E}"/>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収支計画の全体構造を理解し、利益の確保を目指す</a:t>
            </a:r>
            <a:endParaRPr kumimoji="1" lang="ja-JP" altLang="en-US" dirty="0"/>
          </a:p>
        </p:txBody>
      </p:sp>
      <p:sp>
        <p:nvSpPr>
          <p:cNvPr id="5" name="テキスト ボックス 4">
            <a:extLst>
              <a:ext uri="{FF2B5EF4-FFF2-40B4-BE49-F238E27FC236}">
                <a16:creationId xmlns:a16="http://schemas.microsoft.com/office/drawing/2014/main" id="{77961E2C-BEF2-3DDD-16A2-D5A33B0E0BE4}"/>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売上高を</a:t>
            </a:r>
            <a:r>
              <a:rPr lang="ja-JP" altLang="en-US" sz="2800" b="1">
                <a:latin typeface="MS PGothic" panose="020B0600070205080204" pitchFamily="34" charset="-128"/>
                <a:ea typeface="MS PGothic" panose="020B0600070205080204" pitchFamily="34" charset="-128"/>
              </a:rPr>
              <a:t>増やし、売上原価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や</a:t>
            </a:r>
            <a:r>
              <a:rPr lang="ja-JP" altLang="en-US" sz="2800" b="1" dirty="0">
                <a:latin typeface="MS PGothic" panose="020B0600070205080204" pitchFamily="34" charset="-128"/>
                <a:ea typeface="MS PGothic" panose="020B0600070205080204" pitchFamily="34" charset="-128"/>
              </a:rPr>
              <a:t>経費を抑える工夫をします。</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利益を多く残せるようにすると、継続可能な事業の収支計画になります。</a:t>
            </a:r>
          </a:p>
        </p:txBody>
      </p:sp>
      <p:graphicFrame>
        <p:nvGraphicFramePr>
          <p:cNvPr id="4" name="表 3">
            <a:extLst>
              <a:ext uri="{FF2B5EF4-FFF2-40B4-BE49-F238E27FC236}">
                <a16:creationId xmlns:a16="http://schemas.microsoft.com/office/drawing/2014/main" id="{849A99BC-DD1E-F52A-A6B8-1C2AEFD55867}"/>
              </a:ext>
            </a:extLst>
          </p:cNvPr>
          <p:cNvGraphicFramePr>
            <a:graphicFrameLocks noGrp="1"/>
          </p:cNvGraphicFramePr>
          <p:nvPr>
            <p:extLst>
              <p:ext uri="{D42A27DB-BD31-4B8C-83A1-F6EECF244321}">
                <p14:modId xmlns:p14="http://schemas.microsoft.com/office/powerpoint/2010/main" val="2215560086"/>
              </p:ext>
            </p:extLst>
          </p:nvPr>
        </p:nvGraphicFramePr>
        <p:xfrm>
          <a:off x="839786" y="2329798"/>
          <a:ext cx="10512429" cy="140208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67441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MS PGothic" panose="020B0600070205080204" pitchFamily="34" charset="-128"/>
                          <a:ea typeface="MS PGothic" panose="020B0600070205080204" pitchFamily="34" charset="-128"/>
                        </a:rPr>
                        <a:t>売上高</a:t>
                      </a:r>
                    </a:p>
                    <a:p>
                      <a:pPr algn="ctr"/>
                      <a:r>
                        <a:rPr kumimoji="1" lang="en-US" altLang="ja-JP" sz="2000" dirty="0"/>
                        <a:t>500,000</a:t>
                      </a:r>
                      <a:r>
                        <a:rPr kumimoji="1" lang="ja-JP" altLang="en-US" sz="20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674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a:solidFill>
                            <a:schemeClr val="tx1"/>
                          </a:solidFill>
                          <a:effectLst/>
                          <a:latin typeface="+mn-lt"/>
                          <a:ea typeface="+mn-ea"/>
                          <a:cs typeface="+mn-cs"/>
                        </a:rPr>
                        <a:t>売上原価</a:t>
                      </a:r>
                      <a:r>
                        <a:rPr kumimoji="1" lang="en-US" altLang="ja-JP" sz="1800" b="0" i="0" kern="1200" dirty="0">
                          <a:solidFill>
                            <a:schemeClr val="tx1"/>
                          </a:solidFill>
                          <a:effectLst/>
                          <a:latin typeface="+mn-lt"/>
                          <a:ea typeface="+mn-ea"/>
                          <a:cs typeface="+mn-cs"/>
                        </a:rPr>
                        <a:t>(</a:t>
                      </a:r>
                      <a:r>
                        <a:rPr kumimoji="1" lang="ja-JP" altLang="en-US" sz="1800" b="0" i="0" kern="1200">
                          <a:solidFill>
                            <a:schemeClr val="tx1"/>
                          </a:solidFill>
                          <a:effectLst/>
                          <a:latin typeface="+mn-lt"/>
                          <a:ea typeface="+mn-ea"/>
                          <a:cs typeface="+mn-cs"/>
                        </a:rPr>
                        <a:t>仕入原価</a:t>
                      </a:r>
                      <a:r>
                        <a:rPr kumimoji="1" lang="en-US" altLang="ja-JP" sz="1800" b="0" i="0" kern="1200" dirty="0">
                          <a:solidFill>
                            <a:schemeClr val="tx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100,000</a:t>
                      </a:r>
                      <a:r>
                        <a:rPr kumimoji="1" lang="ja-JP" altLang="en-US" sz="2000"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r>
                        <a:rPr kumimoji="1" lang="ja-JP" altLang="en-US" sz="2000" dirty="0"/>
                        <a:t>経費</a:t>
                      </a:r>
                      <a:endParaRPr kumimoji="1" lang="en-US" altLang="ja-JP" sz="2000" dirty="0"/>
                    </a:p>
                    <a:p>
                      <a:pPr algn="ctr"/>
                      <a:r>
                        <a:rPr kumimoji="1" lang="en-US" altLang="ja-JP" sz="2000" dirty="0"/>
                        <a:t>200,000</a:t>
                      </a:r>
                      <a:r>
                        <a:rPr kumimoji="1" lang="ja-JP" altLang="en-US" sz="20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a:r>
                        <a:rPr kumimoji="1" lang="ja-JP" altLang="en-US" sz="2000" dirty="0"/>
                        <a:t>利益</a:t>
                      </a:r>
                      <a:endParaRPr kumimoji="1" lang="en-US" altLang="ja-JP" sz="2000" dirty="0"/>
                    </a:p>
                    <a:p>
                      <a:pPr algn="ctr"/>
                      <a:r>
                        <a:rPr kumimoji="1" lang="en-US" altLang="ja-JP" sz="2000" dirty="0"/>
                        <a:t>200,000</a:t>
                      </a:r>
                      <a:r>
                        <a:rPr kumimoji="1" lang="ja-JP" altLang="en-US" sz="2000"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graphicFrame>
        <p:nvGraphicFramePr>
          <p:cNvPr id="13" name="表 12">
            <a:extLst>
              <a:ext uri="{FF2B5EF4-FFF2-40B4-BE49-F238E27FC236}">
                <a16:creationId xmlns:a16="http://schemas.microsoft.com/office/drawing/2014/main" id="{7982EBD8-E5A5-4CC7-B65B-9156D61FAE18}"/>
              </a:ext>
            </a:extLst>
          </p:cNvPr>
          <p:cNvGraphicFramePr>
            <a:graphicFrameLocks noGrp="1"/>
          </p:cNvGraphicFramePr>
          <p:nvPr>
            <p:extLst>
              <p:ext uri="{D42A27DB-BD31-4B8C-83A1-F6EECF244321}">
                <p14:modId xmlns:p14="http://schemas.microsoft.com/office/powerpoint/2010/main" val="717235052"/>
              </p:ext>
            </p:extLst>
          </p:nvPr>
        </p:nvGraphicFramePr>
        <p:xfrm>
          <a:off x="836613" y="3963905"/>
          <a:ext cx="10515600" cy="1661398"/>
        </p:xfrm>
        <a:graphic>
          <a:graphicData uri="http://schemas.openxmlformats.org/drawingml/2006/table">
            <a:tbl>
              <a:tblPr firstRow="1" bandRow="1">
                <a:tableStyleId>{5C22544A-7EE6-4342-B048-85BDC9FD1C3A}</a:tableStyleId>
              </a:tblPr>
              <a:tblGrid>
                <a:gridCol w="2053732">
                  <a:extLst>
                    <a:ext uri="{9D8B030D-6E8A-4147-A177-3AD203B41FA5}">
                      <a16:colId xmlns:a16="http://schemas.microsoft.com/office/drawing/2014/main" val="1849414814"/>
                    </a:ext>
                  </a:extLst>
                </a:gridCol>
                <a:gridCol w="7914289">
                  <a:extLst>
                    <a:ext uri="{9D8B030D-6E8A-4147-A177-3AD203B41FA5}">
                      <a16:colId xmlns:a16="http://schemas.microsoft.com/office/drawing/2014/main" val="27567986"/>
                    </a:ext>
                  </a:extLst>
                </a:gridCol>
                <a:gridCol w="547579">
                  <a:extLst>
                    <a:ext uri="{9D8B030D-6E8A-4147-A177-3AD203B41FA5}">
                      <a16:colId xmlns:a16="http://schemas.microsoft.com/office/drawing/2014/main" val="279164404"/>
                    </a:ext>
                  </a:extLst>
                </a:gridCol>
              </a:tblGrid>
              <a:tr h="5106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MS PGothic" panose="020B0600070205080204" pitchFamily="34" charset="-128"/>
                          <a:ea typeface="MS PGothic" panose="020B0600070205080204" pitchFamily="34" charset="-128"/>
                        </a:rPr>
                        <a:t>売上高を増やす</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r>
                        <a:rPr kumimoji="1" lang="ja-JP" altLang="en-US" b="0" dirty="0">
                          <a:solidFill>
                            <a:schemeClr val="tx1"/>
                          </a:solidFill>
                          <a:latin typeface="MS PGothic" panose="020B0600070205080204" pitchFamily="34" charset="-128"/>
                          <a:ea typeface="MS PGothic" panose="020B0600070205080204" pitchFamily="34" charset="-128"/>
                        </a:rPr>
                        <a:t> 付加価値を高めて、商品・サービスを提供して顧客から得るお金を増やす。</a:t>
                      </a:r>
                    </a:p>
                  </a:txBody>
                  <a:tcPr anchor="ctr">
                    <a:lnL w="952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0" dirty="0">
                        <a:solidFill>
                          <a:schemeClr val="tx1"/>
                        </a:solidFill>
                        <a:latin typeface="MS PGothic" panose="020B0600070205080204" pitchFamily="34" charset="-128"/>
                        <a:ea typeface="MS PGothic" panose="020B0600070205080204" pitchFamily="34" charset="-128"/>
                      </a:endParaRPr>
                    </a:p>
                  </a:txBody>
                  <a:tcPr anchor="ctr">
                    <a:lnL w="635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286675"/>
                  </a:ext>
                </a:extLst>
              </a:tr>
              <a:tr h="5106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a:solidFill>
                            <a:schemeClr val="bg1"/>
                          </a:solidFill>
                          <a:latin typeface="MS PGothic" panose="020B0600070205080204" pitchFamily="34" charset="-128"/>
                          <a:ea typeface="MS PGothic" panose="020B0600070205080204" pitchFamily="34" charset="-128"/>
                        </a:rPr>
                        <a:t>売上原価</a:t>
                      </a:r>
                      <a:r>
                        <a:rPr lang="en-US" altLang="ja-JP" sz="1400" b="1" dirty="0">
                          <a:solidFill>
                            <a:schemeClr val="bg1"/>
                          </a:solidFill>
                          <a:latin typeface="MS PGothic" panose="020B0600070205080204" pitchFamily="34" charset="-128"/>
                          <a:ea typeface="MS PGothic" panose="020B0600070205080204" pitchFamily="34" charset="-128"/>
                        </a:rPr>
                        <a:t>(</a:t>
                      </a:r>
                      <a:r>
                        <a:rPr lang="ja-JP" altLang="en-US" sz="1400" b="1">
                          <a:solidFill>
                            <a:schemeClr val="bg1"/>
                          </a:solidFill>
                          <a:latin typeface="MS PGothic" panose="020B0600070205080204" pitchFamily="34" charset="-128"/>
                          <a:ea typeface="MS PGothic" panose="020B0600070205080204" pitchFamily="34" charset="-128"/>
                        </a:rPr>
                        <a:t>仕入原価</a:t>
                      </a:r>
                      <a:r>
                        <a:rPr lang="en-US" altLang="ja-JP" sz="1400" b="1" dirty="0">
                          <a:solidFill>
                            <a:schemeClr val="bg1"/>
                          </a:solidFill>
                          <a:latin typeface="MS PGothic" panose="020B0600070205080204" pitchFamily="34" charset="-128"/>
                          <a:ea typeface="MS PGothic" panose="020B0600070205080204" pitchFamily="34" charset="-128"/>
                        </a:rPr>
                        <a:t>)</a:t>
                      </a:r>
                      <a:r>
                        <a:rPr lang="ja-JP" altLang="en-US" sz="1800" b="1">
                          <a:solidFill>
                            <a:schemeClr val="bg1"/>
                          </a:solidFill>
                          <a:latin typeface="MS PGothic" panose="020B0600070205080204" pitchFamily="34" charset="-128"/>
                          <a:ea typeface="MS PGothic" panose="020B0600070205080204" pitchFamily="34" charset="-128"/>
                        </a:rPr>
                        <a:t>を</a:t>
                      </a:r>
                      <a:r>
                        <a:rPr lang="ja-JP" altLang="en-US" sz="1800" b="1" dirty="0">
                          <a:solidFill>
                            <a:schemeClr val="bg1"/>
                          </a:solidFill>
                          <a:latin typeface="MS PGothic" panose="020B0600070205080204" pitchFamily="34" charset="-128"/>
                          <a:ea typeface="MS PGothic" panose="020B0600070205080204" pitchFamily="34" charset="-128"/>
                        </a:rPr>
                        <a:t>見直す</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r>
                        <a:rPr kumimoji="1" lang="ja-JP" altLang="en-US" b="0" dirty="0">
                          <a:solidFill>
                            <a:schemeClr val="tx1"/>
                          </a:solidFill>
                          <a:latin typeface="MS PGothic" panose="020B0600070205080204" pitchFamily="34" charset="-128"/>
                          <a:ea typeface="MS PGothic" panose="020B0600070205080204" pitchFamily="34" charset="-128"/>
                        </a:rPr>
                        <a:t> 原材料、製造費、商品仕入れを見直して原価</a:t>
                      </a:r>
                      <a:r>
                        <a:rPr kumimoji="1" lang="ja-JP" altLang="en-US" b="0">
                          <a:solidFill>
                            <a:schemeClr val="tx1"/>
                          </a:solidFill>
                          <a:latin typeface="MS PGothic" panose="020B0600070205080204" pitchFamily="34" charset="-128"/>
                          <a:ea typeface="MS PGothic" panose="020B0600070205080204" pitchFamily="34" charset="-128"/>
                        </a:rPr>
                        <a:t>を下げられる項目はない</a:t>
                      </a:r>
                      <a:r>
                        <a:rPr kumimoji="1" lang="ja-JP" altLang="en-US" b="0" dirty="0">
                          <a:solidFill>
                            <a:schemeClr val="tx1"/>
                          </a:solidFill>
                          <a:latin typeface="MS PGothic" panose="020B0600070205080204" pitchFamily="34" charset="-128"/>
                          <a:ea typeface="MS PGothic" panose="020B0600070205080204" pitchFamily="34" charset="-128"/>
                        </a:rPr>
                        <a:t>かを探る。</a:t>
                      </a:r>
                    </a:p>
                  </a:txBody>
                  <a:tcPr anchor="ctr">
                    <a:lnL w="952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0" dirty="0">
                        <a:solidFill>
                          <a:schemeClr val="tx1"/>
                        </a:solidFill>
                        <a:latin typeface="MS PGothic" panose="020B0600070205080204" pitchFamily="34" charset="-128"/>
                        <a:ea typeface="MS PGothic" panose="020B0600070205080204" pitchFamily="34" charset="-128"/>
                      </a:endParaRPr>
                    </a:p>
                  </a:txBody>
                  <a:tcPr anchor="ctr">
                    <a:lnL w="635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427109"/>
                  </a:ext>
                </a:extLst>
              </a:tr>
              <a:tr h="5106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S PGothic" panose="020B0600070205080204" pitchFamily="34" charset="-128"/>
                          <a:ea typeface="MS PGothic" panose="020B0600070205080204" pitchFamily="34" charset="-128"/>
                        </a:rPr>
                        <a:t>経費を抑える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r>
                        <a:rPr kumimoji="1" lang="ja-JP" altLang="en-US" b="0" dirty="0">
                          <a:solidFill>
                            <a:schemeClr val="tx1"/>
                          </a:solidFill>
                          <a:latin typeface="MS PGothic" panose="020B0600070205080204" pitchFamily="34" charset="-128"/>
                          <a:ea typeface="MS PGothic" panose="020B0600070205080204" pitchFamily="34" charset="-128"/>
                        </a:rPr>
                        <a:t> 人件費、家賃、広告宣伝費、その他の経費を見直して経費を抑える。</a:t>
                      </a:r>
                    </a:p>
                  </a:txBody>
                  <a:tcPr anchor="ctr">
                    <a:lnL w="952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0" dirty="0">
                        <a:solidFill>
                          <a:schemeClr val="tx1"/>
                        </a:solidFill>
                        <a:latin typeface="MS PGothic" panose="020B0600070205080204" pitchFamily="34" charset="-128"/>
                        <a:ea typeface="MS PGothic" panose="020B0600070205080204" pitchFamily="34" charset="-128"/>
                      </a:endParaRPr>
                    </a:p>
                  </a:txBody>
                  <a:tcPr anchor="ctr">
                    <a:lnL w="6350"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068596"/>
                  </a:ext>
                </a:extLst>
              </a:tr>
            </a:tbl>
          </a:graphicData>
        </a:graphic>
      </p:graphicFrame>
      <p:grpSp>
        <p:nvGrpSpPr>
          <p:cNvPr id="26" name="グループ化 25">
            <a:extLst>
              <a:ext uri="{FF2B5EF4-FFF2-40B4-BE49-F238E27FC236}">
                <a16:creationId xmlns:a16="http://schemas.microsoft.com/office/drawing/2014/main" id="{59DDC4C0-3EDF-72AC-3287-78C03E43F542}"/>
              </a:ext>
            </a:extLst>
          </p:cNvPr>
          <p:cNvGrpSpPr/>
          <p:nvPr/>
        </p:nvGrpSpPr>
        <p:grpSpPr>
          <a:xfrm>
            <a:off x="10872394" y="4030861"/>
            <a:ext cx="423877" cy="1522428"/>
            <a:chOff x="10872394" y="4030861"/>
            <a:chExt cx="423877" cy="1522428"/>
          </a:xfrm>
        </p:grpSpPr>
        <p:sp>
          <p:nvSpPr>
            <p:cNvPr id="14" name="上矢印 20">
              <a:extLst>
                <a:ext uri="{FF2B5EF4-FFF2-40B4-BE49-F238E27FC236}">
                  <a16:creationId xmlns:a16="http://schemas.microsoft.com/office/drawing/2014/main" id="{18EFAE6F-B4A6-3544-B93D-138286460CB7}"/>
                </a:ext>
              </a:extLst>
            </p:cNvPr>
            <p:cNvSpPr/>
            <p:nvPr/>
          </p:nvSpPr>
          <p:spPr>
            <a:xfrm flipV="1">
              <a:off x="10872394" y="4599455"/>
              <a:ext cx="423877" cy="381900"/>
            </a:xfrm>
            <a:prstGeom prst="upArrow">
              <a:avLst>
                <a:gd name="adj1" fmla="val 38043"/>
                <a:gd name="adj2" fmla="val 48288"/>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a:extLst>
                <a:ext uri="{FF2B5EF4-FFF2-40B4-BE49-F238E27FC236}">
                  <a16:creationId xmlns:a16="http://schemas.microsoft.com/office/drawing/2014/main" id="{B59BCE15-26AF-754A-497F-116C2F904150}"/>
                </a:ext>
              </a:extLst>
            </p:cNvPr>
            <p:cNvSpPr/>
            <p:nvPr/>
          </p:nvSpPr>
          <p:spPr>
            <a:xfrm flipV="1">
              <a:off x="10872394" y="5171389"/>
              <a:ext cx="423877" cy="381900"/>
            </a:xfrm>
            <a:prstGeom prst="upArrow">
              <a:avLst>
                <a:gd name="adj1" fmla="val 38043"/>
                <a:gd name="adj2" fmla="val 48288"/>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0">
              <a:extLst>
                <a:ext uri="{FF2B5EF4-FFF2-40B4-BE49-F238E27FC236}">
                  <a16:creationId xmlns:a16="http://schemas.microsoft.com/office/drawing/2014/main" id="{B2C1FA75-2510-6F42-98EF-E7DDAA508C92}"/>
                </a:ext>
              </a:extLst>
            </p:cNvPr>
            <p:cNvSpPr/>
            <p:nvPr/>
          </p:nvSpPr>
          <p:spPr>
            <a:xfrm>
              <a:off x="10872394" y="4030861"/>
              <a:ext cx="423877" cy="381900"/>
            </a:xfrm>
            <a:prstGeom prst="upArrow">
              <a:avLst>
                <a:gd name="adj1" fmla="val 38043"/>
                <a:gd name="adj2" fmla="val 4828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6745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C267-B2E6-B098-B031-2207CAF04CC1}"/>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A8147B8-3868-0392-2E8F-57813892198E}"/>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B0D6A380-ED0E-B524-6D95-1AA7FAE821DB}"/>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E97860D1-D65E-4B14-457C-CDB3D5F6F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2AE64675-F22D-D317-53EE-221A89A8C400}"/>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4000" b="1">
                <a:solidFill>
                  <a:schemeClr val="tx1"/>
                </a:solidFill>
                <a:latin typeface="MS PGothic" panose="020B0600070205080204" pitchFamily="34" charset="-128"/>
                <a:ea typeface="MS PGothic" panose="020B0600070205080204" pitchFamily="34" charset="-128"/>
              </a:rPr>
              <a:t>簡易的な収支計画を立てる</a:t>
            </a:r>
            <a:endParaRPr kumimoji="1" lang="ja-JP" altLang="en-US" sz="4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D6ADB0E2-306F-B170-F97E-68EBA2018F87}"/>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F08BD8ED-C214-1125-04A3-02A8D7F8ABEF}"/>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99F8CCCF-2CC6-9249-ACEA-623716043D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9856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D2B9-DA65-2E32-3B9C-2D7146BCCA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768345-0040-B70D-C66D-53E9D9B49DD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簡易的な収支計画を立てる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E85A9DBE-9FFD-32F9-850A-6BE5FFA8E3C0}"/>
              </a:ext>
            </a:extLst>
          </p:cNvPr>
          <p:cNvSpPr/>
          <p:nvPr/>
        </p:nvSpPr>
        <p:spPr>
          <a:xfrm>
            <a:off x="1061545" y="1975945"/>
            <a:ext cx="10068910" cy="2992828"/>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作成しているビジネスプランの収支計画</a:t>
            </a:r>
          </a:p>
          <a:p>
            <a:pPr algn="ctr">
              <a:defRPr/>
            </a:pP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ヶ月の</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売上高、売上原価</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lgn="ctr">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経費、利益を考える</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CAB8486C-E806-6F24-44E1-6E5612DE1BEA}"/>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350258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B4F0-BC5F-DDD8-C3AD-1F130E8918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D7E59F-94BF-49BD-9B84-E455D69943B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簡易的な収支計画を立てる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DF0EE3B9-EA51-843D-F2FE-53A6298E6C2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OP07-①-1</a:t>
            </a:r>
          </a:p>
        </p:txBody>
      </p:sp>
      <p:sp>
        <p:nvSpPr>
          <p:cNvPr id="7" name="テキスト ボックス 6">
            <a:extLst>
              <a:ext uri="{FF2B5EF4-FFF2-40B4-BE49-F238E27FC236}">
                <a16:creationId xmlns:a16="http://schemas.microsoft.com/office/drawing/2014/main" id="{F6C97E00-965F-E56D-A4BF-14C6D34343D4}"/>
              </a:ext>
            </a:extLst>
          </p:cNvPr>
          <p:cNvSpPr txBox="1"/>
          <p:nvPr/>
        </p:nvSpPr>
        <p:spPr>
          <a:xfrm>
            <a:off x="10411776" y="457575"/>
            <a:ext cx="1296000" cy="381000"/>
          </a:xfrm>
          <a:prstGeom prst="rect">
            <a:avLst/>
          </a:prstGeom>
          <a:solidFill>
            <a:schemeClr val="bg1"/>
          </a:solidFill>
          <a:ln w="28575">
            <a:noFill/>
          </a:ln>
        </p:spPr>
        <p:txBody>
          <a:bodyPr wrap="square" anchor="ctr" anchorCtr="0">
            <a:noAutofit/>
          </a:bodyPr>
          <a:lstStyle/>
          <a:p>
            <a:pPr algn="ctr">
              <a:lnSpc>
                <a:spcPct val="90000"/>
              </a:lnSpc>
            </a:pPr>
            <a:r>
              <a:rPr lang="ja-JP" altLang="en-US" sz="1600" b="1" dirty="0">
                <a:latin typeface="MS PGothic" panose="020B0600070205080204" pitchFamily="34" charset="-128"/>
                <a:ea typeface="MS PGothic" panose="020B0600070205080204" pitchFamily="34" charset="-128"/>
              </a:rPr>
              <a:t>記入例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2F92184A-FDBB-BB4C-D3F5-26D44B2F24C4}"/>
              </a:ext>
            </a:extLst>
          </p:cNvPr>
          <p:cNvSpPr txBox="1"/>
          <p:nvPr/>
        </p:nvSpPr>
        <p:spPr>
          <a:xfrm>
            <a:off x="327082" y="1143664"/>
            <a:ext cx="11542644"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作成しているビジネスプランの収支計画</a:t>
            </a: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ヶ月の</a:t>
            </a:r>
            <a:r>
              <a:rPr lang="ja-JP" altLang="en-US" sz="2000" b="1">
                <a:latin typeface="MS PGothic" panose="020B0600070205080204" pitchFamily="34" charset="-128"/>
                <a:ea typeface="MS PGothic" panose="020B0600070205080204" pitchFamily="34" charset="-128"/>
              </a:rPr>
              <a:t>売上高、売上原価</a:t>
            </a:r>
            <a:r>
              <a:rPr lang="en-US" altLang="ja-JP" sz="2000" b="1" dirty="0">
                <a:latin typeface="MS PGothic" panose="020B0600070205080204" pitchFamily="34" charset="-128"/>
                <a:ea typeface="MS PGothic" panose="020B0600070205080204" pitchFamily="34" charset="-128"/>
              </a:rPr>
              <a:t>(</a:t>
            </a:r>
            <a:r>
              <a:rPr lang="ja-JP" altLang="en-US" sz="2000" b="1">
                <a:latin typeface="MS PGothic" panose="020B0600070205080204" pitchFamily="34" charset="-128"/>
                <a:ea typeface="MS PGothic" panose="020B0600070205080204" pitchFamily="34" charset="-128"/>
              </a:rPr>
              <a:t>仕入原価</a:t>
            </a:r>
            <a:r>
              <a:rPr lang="en-US" altLang="ja-JP" sz="2000" b="1" dirty="0">
                <a:latin typeface="MS PGothic" panose="020B0600070205080204" pitchFamily="34" charset="-128"/>
                <a:ea typeface="MS PGothic" panose="020B0600070205080204" pitchFamily="34" charset="-128"/>
              </a:rPr>
              <a:t>) </a:t>
            </a:r>
            <a:r>
              <a:rPr lang="ja-JP" altLang="en-US" sz="2000" b="1">
                <a:latin typeface="MS PGothic" panose="020B0600070205080204" pitchFamily="34" charset="-128"/>
                <a:ea typeface="MS PGothic" panose="020B0600070205080204" pitchFamily="34" charset="-128"/>
              </a:rPr>
              <a:t>、</a:t>
            </a:r>
            <a:r>
              <a:rPr lang="ja-JP" altLang="en-US" sz="2000" b="1" dirty="0">
                <a:latin typeface="MS PGothic" panose="020B0600070205080204" pitchFamily="34" charset="-128"/>
                <a:ea typeface="MS PGothic" panose="020B0600070205080204" pitchFamily="34" charset="-128"/>
              </a:rPr>
              <a:t>経費、利益</a:t>
            </a:r>
            <a:r>
              <a:rPr lang="ja-JP" altLang="en-US" sz="2000" b="1">
                <a:latin typeface="MS PGothic" panose="020B0600070205080204" pitchFamily="34" charset="-128"/>
                <a:ea typeface="MS PGothic" panose="020B0600070205080204" pitchFamily="34" charset="-128"/>
              </a:rPr>
              <a:t>を考える。</a:t>
            </a:r>
            <a:endParaRPr lang="ja-JP" altLang="en-US" sz="2000" b="1" dirty="0">
              <a:latin typeface="MS PGothic" panose="020B0600070205080204" pitchFamily="34" charset="-128"/>
              <a:ea typeface="MS PGothic" panose="020B0600070205080204" pitchFamily="34" charset="-128"/>
            </a:endParaRPr>
          </a:p>
        </p:txBody>
      </p:sp>
      <p:grpSp>
        <p:nvGrpSpPr>
          <p:cNvPr id="9" name="グループ化 8">
            <a:extLst>
              <a:ext uri="{FF2B5EF4-FFF2-40B4-BE49-F238E27FC236}">
                <a16:creationId xmlns:a16="http://schemas.microsoft.com/office/drawing/2014/main" id="{0020B907-CC0E-FB23-C306-05E07D6C6870}"/>
              </a:ext>
            </a:extLst>
          </p:cNvPr>
          <p:cNvGrpSpPr/>
          <p:nvPr/>
        </p:nvGrpSpPr>
        <p:grpSpPr>
          <a:xfrm>
            <a:off x="792929" y="1586128"/>
            <a:ext cx="10560426" cy="4238071"/>
            <a:chOff x="792929" y="1586128"/>
            <a:chExt cx="10560426" cy="4238071"/>
          </a:xfrm>
        </p:grpSpPr>
        <p:sp>
          <p:nvSpPr>
            <p:cNvPr id="3" name="正方形/長方形 2">
              <a:extLst>
                <a:ext uri="{FF2B5EF4-FFF2-40B4-BE49-F238E27FC236}">
                  <a16:creationId xmlns:a16="http://schemas.microsoft.com/office/drawing/2014/main" id="{91339983-F16D-6987-ADA1-1C8411DD619A}"/>
                </a:ext>
              </a:extLst>
            </p:cNvPr>
            <p:cNvSpPr/>
            <p:nvPr/>
          </p:nvSpPr>
          <p:spPr>
            <a:xfrm>
              <a:off x="83978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4" name="テキスト ボックス 3">
              <a:extLst>
                <a:ext uri="{FF2B5EF4-FFF2-40B4-BE49-F238E27FC236}">
                  <a16:creationId xmlns:a16="http://schemas.microsoft.com/office/drawing/2014/main" id="{2FF7B74B-E8D9-FE6C-2569-671A395D0540}"/>
                </a:ext>
              </a:extLst>
            </p:cNvPr>
            <p:cNvSpPr txBox="1"/>
            <p:nvPr/>
          </p:nvSpPr>
          <p:spPr>
            <a:xfrm>
              <a:off x="79293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販売単価</a:t>
              </a:r>
            </a:p>
          </p:txBody>
        </p:sp>
        <p:sp>
          <p:nvSpPr>
            <p:cNvPr id="5" name="正方形/長方形 4">
              <a:extLst>
                <a:ext uri="{FF2B5EF4-FFF2-40B4-BE49-F238E27FC236}">
                  <a16:creationId xmlns:a16="http://schemas.microsoft.com/office/drawing/2014/main" id="{4D8431E5-42A9-5C87-F924-6E958B899A45}"/>
                </a:ext>
              </a:extLst>
            </p:cNvPr>
            <p:cNvSpPr/>
            <p:nvPr/>
          </p:nvSpPr>
          <p:spPr>
            <a:xfrm>
              <a:off x="4071719"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solidFill>
                    <a:srgbClr val="E94520"/>
                  </a:solidFill>
                  <a:latin typeface="MS PGothic" panose="020B0600070205080204" pitchFamily="34" charset="-128"/>
                  <a:ea typeface="MS PGothic" panose="020B0600070205080204" pitchFamily="34" charset="-128"/>
                </a:rPr>
                <a:t>50</a:t>
              </a:r>
              <a:r>
                <a:rPr kumimoji="1" lang="ja-JP" altLang="en-US" sz="1800" dirty="0">
                  <a:solidFill>
                    <a:srgbClr val="E94520"/>
                  </a:solidFill>
                  <a:latin typeface="MS PGothic" panose="020B0600070205080204" pitchFamily="34" charset="-128"/>
                  <a:ea typeface="MS PGothic" panose="020B0600070205080204" pitchFamily="34" charset="-128"/>
                </a:rPr>
                <a:t>枚</a:t>
              </a:r>
            </a:p>
          </p:txBody>
        </p:sp>
        <p:sp>
          <p:nvSpPr>
            <p:cNvPr id="19" name="テキスト ボックス 18">
              <a:extLst>
                <a:ext uri="{FF2B5EF4-FFF2-40B4-BE49-F238E27FC236}">
                  <a16:creationId xmlns:a16="http://schemas.microsoft.com/office/drawing/2014/main" id="{68FCB992-F03E-E692-B4DA-A7B906AD5614}"/>
                </a:ext>
              </a:extLst>
            </p:cNvPr>
            <p:cNvSpPr txBox="1"/>
            <p:nvPr/>
          </p:nvSpPr>
          <p:spPr>
            <a:xfrm>
              <a:off x="4024862"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販売数</a:t>
              </a:r>
            </a:p>
          </p:txBody>
        </p:sp>
        <p:sp>
          <p:nvSpPr>
            <p:cNvPr id="20" name="正方形/長方形 19">
              <a:extLst>
                <a:ext uri="{FF2B5EF4-FFF2-40B4-BE49-F238E27FC236}">
                  <a16:creationId xmlns:a16="http://schemas.microsoft.com/office/drawing/2014/main" id="{DFAADD37-9347-2082-C969-196D02EDDBB8}"/>
                </a:ext>
              </a:extLst>
            </p:cNvPr>
            <p:cNvSpPr/>
            <p:nvPr/>
          </p:nvSpPr>
          <p:spPr>
            <a:xfrm>
              <a:off x="879724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solidFill>
                    <a:srgbClr val="E94520"/>
                  </a:solidFill>
                  <a:latin typeface="MS PGothic" panose="020B0600070205080204" pitchFamily="34" charset="-128"/>
                  <a:ea typeface="MS PGothic" panose="020B0600070205080204" pitchFamily="34" charset="-128"/>
                </a:rPr>
                <a:t>500,000</a:t>
              </a:r>
              <a:r>
                <a:rPr lang="ja-JP" altLang="en-US" sz="1800" dirty="0">
                  <a:solidFill>
                    <a:srgbClr val="E94520"/>
                  </a:solidFill>
                  <a:latin typeface="MS PGothic" panose="020B0600070205080204" pitchFamily="34" charset="-128"/>
                  <a:ea typeface="MS PGothic" panose="020B0600070205080204" pitchFamily="34" charset="-128"/>
                </a:rPr>
                <a:t>円</a:t>
              </a:r>
              <a:endParaRPr kumimoji="1" lang="ja-JP" altLang="en-US" sz="1800" dirty="0">
                <a:solidFill>
                  <a:srgbClr val="E94520"/>
                </a:solidFill>
                <a:latin typeface="MS PGothic" panose="020B0600070205080204" pitchFamily="34" charset="-128"/>
                <a:ea typeface="MS PGothic" panose="020B0600070205080204" pitchFamily="34" charset="-128"/>
              </a:endParaRPr>
            </a:p>
          </p:txBody>
        </p:sp>
        <p:sp>
          <p:nvSpPr>
            <p:cNvPr id="23" name="テキスト ボックス 22">
              <a:extLst>
                <a:ext uri="{FF2B5EF4-FFF2-40B4-BE49-F238E27FC236}">
                  <a16:creationId xmlns:a16="http://schemas.microsoft.com/office/drawing/2014/main" id="{8AB3AB94-970A-5AAE-44D4-3766F0EF0286}"/>
                </a:ext>
              </a:extLst>
            </p:cNvPr>
            <p:cNvSpPr txBox="1"/>
            <p:nvPr/>
          </p:nvSpPr>
          <p:spPr>
            <a:xfrm>
              <a:off x="875039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24" name="正方形/長方形 23">
              <a:extLst>
                <a:ext uri="{FF2B5EF4-FFF2-40B4-BE49-F238E27FC236}">
                  <a16:creationId xmlns:a16="http://schemas.microsoft.com/office/drawing/2014/main" id="{9F3343FF-A055-601A-C6FE-4A8416528177}"/>
                </a:ext>
              </a:extLst>
            </p:cNvPr>
            <p:cNvSpPr/>
            <p:nvPr/>
          </p:nvSpPr>
          <p:spPr>
            <a:xfrm>
              <a:off x="3395895" y="192468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36" name="正方形/長方形 35">
              <a:extLst>
                <a:ext uri="{FF2B5EF4-FFF2-40B4-BE49-F238E27FC236}">
                  <a16:creationId xmlns:a16="http://schemas.microsoft.com/office/drawing/2014/main" id="{153BC8A2-9849-F1BC-1841-19089D9EB615}"/>
                </a:ext>
              </a:extLst>
            </p:cNvPr>
            <p:cNvSpPr/>
            <p:nvPr/>
          </p:nvSpPr>
          <p:spPr>
            <a:xfrm>
              <a:off x="8357416" y="193256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71" name="正方形/長方形 70">
              <a:extLst>
                <a:ext uri="{FF2B5EF4-FFF2-40B4-BE49-F238E27FC236}">
                  <a16:creationId xmlns:a16="http://schemas.microsoft.com/office/drawing/2014/main" id="{4D4936A6-A087-5DDE-8D51-BEC9133ED5B5}"/>
                </a:ext>
              </a:extLst>
            </p:cNvPr>
            <p:cNvSpPr/>
            <p:nvPr/>
          </p:nvSpPr>
          <p:spPr>
            <a:xfrm>
              <a:off x="839786"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2,000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72" name="テキスト ボックス 71">
              <a:extLst>
                <a:ext uri="{FF2B5EF4-FFF2-40B4-BE49-F238E27FC236}">
                  <a16:creationId xmlns:a16="http://schemas.microsoft.com/office/drawing/2014/main" id="{991BB5BE-A972-A02D-AE56-0C229092ABA4}"/>
                </a:ext>
              </a:extLst>
            </p:cNvPr>
            <p:cNvSpPr txBox="1"/>
            <p:nvPr/>
          </p:nvSpPr>
          <p:spPr>
            <a:xfrm>
              <a:off x="792929"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仕入単価</a:t>
              </a:r>
              <a:endParaRPr lang="ja-JP" altLang="en-US" sz="1600" b="1" dirty="0">
                <a:latin typeface="MS PGothic" panose="020B0600070205080204" pitchFamily="34" charset="-128"/>
                <a:ea typeface="MS PGothic" panose="020B0600070205080204" pitchFamily="34" charset="-128"/>
              </a:endParaRPr>
            </a:p>
          </p:txBody>
        </p:sp>
        <p:sp>
          <p:nvSpPr>
            <p:cNvPr id="73" name="正方形/長方形 72">
              <a:extLst>
                <a:ext uri="{FF2B5EF4-FFF2-40B4-BE49-F238E27FC236}">
                  <a16:creationId xmlns:a16="http://schemas.microsoft.com/office/drawing/2014/main" id="{51A9364D-A940-6229-5593-1D01A74371A8}"/>
                </a:ext>
              </a:extLst>
            </p:cNvPr>
            <p:cNvSpPr/>
            <p:nvPr/>
          </p:nvSpPr>
          <p:spPr>
            <a:xfrm>
              <a:off x="4071717"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solidFill>
                    <a:srgbClr val="E94520"/>
                  </a:solidFill>
                  <a:latin typeface="MS PGothic" panose="020B0600070205080204" pitchFamily="34" charset="-128"/>
                  <a:ea typeface="MS PGothic" panose="020B0600070205080204" pitchFamily="34" charset="-128"/>
                </a:rPr>
                <a:t>50</a:t>
              </a:r>
              <a:r>
                <a:rPr kumimoji="1" lang="ja-JP" altLang="en-US" sz="1800" dirty="0">
                  <a:solidFill>
                    <a:srgbClr val="E94520"/>
                  </a:solidFill>
                  <a:latin typeface="MS PGothic" panose="020B0600070205080204" pitchFamily="34" charset="-128"/>
                  <a:ea typeface="MS PGothic" panose="020B0600070205080204" pitchFamily="34" charset="-128"/>
                </a:rPr>
                <a:t>枚</a:t>
              </a:r>
            </a:p>
          </p:txBody>
        </p:sp>
        <p:sp>
          <p:nvSpPr>
            <p:cNvPr id="74" name="テキスト ボックス 73">
              <a:extLst>
                <a:ext uri="{FF2B5EF4-FFF2-40B4-BE49-F238E27FC236}">
                  <a16:creationId xmlns:a16="http://schemas.microsoft.com/office/drawing/2014/main" id="{6EC35CE0-8A12-E970-8DCB-0E029C7A440E}"/>
                </a:ext>
              </a:extLst>
            </p:cNvPr>
            <p:cNvSpPr txBox="1"/>
            <p:nvPr/>
          </p:nvSpPr>
          <p:spPr>
            <a:xfrm>
              <a:off x="4024860"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仕入数</a:t>
              </a:r>
              <a:endParaRPr lang="en-US" altLang="ja-JP" sz="1600" b="1" dirty="0">
                <a:latin typeface="MS PGothic" panose="020B0600070205080204" pitchFamily="34" charset="-128"/>
                <a:ea typeface="MS PGothic" panose="020B0600070205080204" pitchFamily="34" charset="-128"/>
              </a:endParaRPr>
            </a:p>
          </p:txBody>
        </p:sp>
        <p:sp>
          <p:nvSpPr>
            <p:cNvPr id="75" name="正方形/長方形 74">
              <a:extLst>
                <a:ext uri="{FF2B5EF4-FFF2-40B4-BE49-F238E27FC236}">
                  <a16:creationId xmlns:a16="http://schemas.microsoft.com/office/drawing/2014/main" id="{FA20AC51-1509-CA84-54D7-76A40E0C10B9}"/>
                </a:ext>
              </a:extLst>
            </p:cNvPr>
            <p:cNvSpPr/>
            <p:nvPr/>
          </p:nvSpPr>
          <p:spPr>
            <a:xfrm>
              <a:off x="8797248"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dirty="0">
                  <a:solidFill>
                    <a:srgbClr val="E94520"/>
                  </a:solidFill>
                  <a:latin typeface="MS PGothic" panose="020B0600070205080204" pitchFamily="34" charset="-128"/>
                  <a:ea typeface="MS PGothic" panose="020B0600070205080204" pitchFamily="34" charset="-128"/>
                </a:rPr>
                <a:t>100,000</a:t>
              </a:r>
              <a:r>
                <a:rPr lang="ja-JP" altLang="en-US" sz="1800" dirty="0">
                  <a:solidFill>
                    <a:srgbClr val="E94520"/>
                  </a:solidFill>
                  <a:latin typeface="MS PGothic" panose="020B0600070205080204" pitchFamily="34" charset="-128"/>
                  <a:ea typeface="MS PGothic" panose="020B0600070205080204" pitchFamily="34" charset="-128"/>
                </a:rPr>
                <a:t>円</a:t>
              </a:r>
              <a:endParaRPr kumimoji="1" lang="ja-JP" altLang="en-US" sz="1800" dirty="0">
                <a:solidFill>
                  <a:srgbClr val="E94520"/>
                </a:solidFill>
                <a:latin typeface="MS PGothic" panose="020B0600070205080204" pitchFamily="34" charset="-128"/>
                <a:ea typeface="MS PGothic" panose="020B0600070205080204" pitchFamily="34" charset="-128"/>
              </a:endParaRPr>
            </a:p>
          </p:txBody>
        </p:sp>
        <p:sp>
          <p:nvSpPr>
            <p:cNvPr id="76" name="テキスト ボックス 75">
              <a:extLst>
                <a:ext uri="{FF2B5EF4-FFF2-40B4-BE49-F238E27FC236}">
                  <a16:creationId xmlns:a16="http://schemas.microsoft.com/office/drawing/2014/main" id="{C23F2F6A-7D7D-7FE5-E7D8-EAF98DA010E7}"/>
                </a:ext>
              </a:extLst>
            </p:cNvPr>
            <p:cNvSpPr txBox="1"/>
            <p:nvPr/>
          </p:nvSpPr>
          <p:spPr>
            <a:xfrm>
              <a:off x="8750391"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売上原価</a:t>
              </a:r>
              <a:r>
                <a:rPr lang="en-US" altLang="ja-JP" sz="1600" b="1" dirty="0">
                  <a:latin typeface="MS PGothic" panose="020B0600070205080204" pitchFamily="34" charset="-128"/>
                  <a:ea typeface="MS PGothic" panose="020B0600070205080204" pitchFamily="34" charset="-128"/>
                </a:rPr>
                <a:t>(</a:t>
              </a:r>
              <a:r>
                <a:rPr lang="ja-JP" altLang="en-US" sz="1600" b="1">
                  <a:latin typeface="MS PGothic" panose="020B0600070205080204" pitchFamily="34" charset="-128"/>
                  <a:ea typeface="MS PGothic" panose="020B0600070205080204" pitchFamily="34" charset="-128"/>
                </a:rPr>
                <a:t>仕入原価</a:t>
              </a:r>
              <a:r>
                <a:rPr lang="en-US" altLang="ja-JP" sz="1600" b="1" dirty="0">
                  <a:latin typeface="MS PGothic" panose="020B0600070205080204" pitchFamily="34" charset="-128"/>
                  <a:ea typeface="MS PGothic" panose="020B0600070205080204" pitchFamily="34" charset="-128"/>
                </a:rPr>
                <a:t>) </a:t>
              </a:r>
              <a:endParaRPr lang="ja-JP" altLang="en-US" sz="1600" b="1" dirty="0">
                <a:latin typeface="MS PGothic" panose="020B0600070205080204" pitchFamily="34" charset="-128"/>
                <a:ea typeface="MS PGothic" panose="020B0600070205080204" pitchFamily="34" charset="-128"/>
              </a:endParaRPr>
            </a:p>
          </p:txBody>
        </p:sp>
        <p:sp>
          <p:nvSpPr>
            <p:cNvPr id="77" name="正方形/長方形 76">
              <a:extLst>
                <a:ext uri="{FF2B5EF4-FFF2-40B4-BE49-F238E27FC236}">
                  <a16:creationId xmlns:a16="http://schemas.microsoft.com/office/drawing/2014/main" id="{F38FDF93-9F29-DDB3-C6F3-4C08D61E6CE6}"/>
                </a:ext>
              </a:extLst>
            </p:cNvPr>
            <p:cNvSpPr/>
            <p:nvPr/>
          </p:nvSpPr>
          <p:spPr>
            <a:xfrm>
              <a:off x="3395893" y="3020748"/>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78" name="正方形/長方形 77">
              <a:extLst>
                <a:ext uri="{FF2B5EF4-FFF2-40B4-BE49-F238E27FC236}">
                  <a16:creationId xmlns:a16="http://schemas.microsoft.com/office/drawing/2014/main" id="{C3992432-0C46-9DB1-83C9-151A8AB1832C}"/>
                </a:ext>
              </a:extLst>
            </p:cNvPr>
            <p:cNvSpPr/>
            <p:nvPr/>
          </p:nvSpPr>
          <p:spPr>
            <a:xfrm>
              <a:off x="8357416" y="3028630"/>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79" name="正方形/長方形 78">
              <a:extLst>
                <a:ext uri="{FF2B5EF4-FFF2-40B4-BE49-F238E27FC236}">
                  <a16:creationId xmlns:a16="http://schemas.microsoft.com/office/drawing/2014/main" id="{07D99027-F5F7-E008-02D8-B5CA84931356}"/>
                </a:ext>
              </a:extLst>
            </p:cNvPr>
            <p:cNvSpPr/>
            <p:nvPr/>
          </p:nvSpPr>
          <p:spPr>
            <a:xfrm>
              <a:off x="839788" y="4106150"/>
              <a:ext cx="1696936"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100,000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80" name="テキスト ボックス 79">
              <a:extLst>
                <a:ext uri="{FF2B5EF4-FFF2-40B4-BE49-F238E27FC236}">
                  <a16:creationId xmlns:a16="http://schemas.microsoft.com/office/drawing/2014/main" id="{A831A0A5-04EB-BEAF-815C-8EFA73E4ACA2}"/>
                </a:ext>
              </a:extLst>
            </p:cNvPr>
            <p:cNvSpPr txBox="1"/>
            <p:nvPr/>
          </p:nvSpPr>
          <p:spPr>
            <a:xfrm>
              <a:off x="792930" y="3759708"/>
              <a:ext cx="160990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人件費</a:t>
              </a:r>
            </a:p>
          </p:txBody>
        </p:sp>
        <p:sp>
          <p:nvSpPr>
            <p:cNvPr id="81" name="正方形/長方形 80">
              <a:extLst>
                <a:ext uri="{FF2B5EF4-FFF2-40B4-BE49-F238E27FC236}">
                  <a16:creationId xmlns:a16="http://schemas.microsoft.com/office/drawing/2014/main" id="{5C1C735C-0882-8CF1-7440-537701EA391C}"/>
                </a:ext>
              </a:extLst>
            </p:cNvPr>
            <p:cNvSpPr/>
            <p:nvPr/>
          </p:nvSpPr>
          <p:spPr>
            <a:xfrm>
              <a:off x="2796506"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82" name="テキスト ボックス 81">
              <a:extLst>
                <a:ext uri="{FF2B5EF4-FFF2-40B4-BE49-F238E27FC236}">
                  <a16:creationId xmlns:a16="http://schemas.microsoft.com/office/drawing/2014/main" id="{52D1560D-30E4-032F-88C1-AFFA5AB10B95}"/>
                </a:ext>
              </a:extLst>
            </p:cNvPr>
            <p:cNvSpPr txBox="1"/>
            <p:nvPr/>
          </p:nvSpPr>
          <p:spPr>
            <a:xfrm>
              <a:off x="2749649"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家賃</a:t>
              </a:r>
              <a:endParaRPr lang="en-US" altLang="ja-JP" sz="1600" b="1" dirty="0">
                <a:latin typeface="MS PGothic" panose="020B0600070205080204" pitchFamily="34" charset="-128"/>
                <a:ea typeface="MS PGothic" panose="020B0600070205080204" pitchFamily="34" charset="-128"/>
              </a:endParaRPr>
            </a:p>
          </p:txBody>
        </p:sp>
        <p:sp>
          <p:nvSpPr>
            <p:cNvPr id="83" name="正方形/長方形 82">
              <a:extLst>
                <a:ext uri="{FF2B5EF4-FFF2-40B4-BE49-F238E27FC236}">
                  <a16:creationId xmlns:a16="http://schemas.microsoft.com/office/drawing/2014/main" id="{456A1C1D-FC0E-F1B7-02C0-44766CC66FDB}"/>
                </a:ext>
              </a:extLst>
            </p:cNvPr>
            <p:cNvSpPr/>
            <p:nvPr/>
          </p:nvSpPr>
          <p:spPr>
            <a:xfrm>
              <a:off x="8793215" y="410615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4520"/>
                  </a:solidFill>
                  <a:latin typeface="MS PGothic" panose="020B0600070205080204" pitchFamily="34" charset="-128"/>
                  <a:ea typeface="MS PGothic" panose="020B0600070205080204" pitchFamily="34" charset="-128"/>
                </a:rPr>
                <a:t>200,000</a:t>
              </a:r>
              <a:r>
                <a:rPr kumimoji="1" lang="ja-JP" altLang="en-US" dirty="0">
                  <a:solidFill>
                    <a:srgbClr val="E94520"/>
                  </a:solidFill>
                  <a:latin typeface="MS PGothic" panose="020B0600070205080204" pitchFamily="34" charset="-128"/>
                  <a:ea typeface="MS PGothic" panose="020B0600070205080204" pitchFamily="34" charset="-128"/>
                </a:rPr>
                <a:t>円</a:t>
              </a:r>
            </a:p>
          </p:txBody>
        </p:sp>
        <p:sp>
          <p:nvSpPr>
            <p:cNvPr id="84" name="テキスト ボックス 83">
              <a:extLst>
                <a:ext uri="{FF2B5EF4-FFF2-40B4-BE49-F238E27FC236}">
                  <a16:creationId xmlns:a16="http://schemas.microsoft.com/office/drawing/2014/main" id="{A32F28A9-3E6B-6385-113C-B0992AC4D093}"/>
                </a:ext>
              </a:extLst>
            </p:cNvPr>
            <p:cNvSpPr txBox="1"/>
            <p:nvPr/>
          </p:nvSpPr>
          <p:spPr>
            <a:xfrm>
              <a:off x="8746358" y="375970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85" name="正方形/長方形 84">
              <a:extLst>
                <a:ext uri="{FF2B5EF4-FFF2-40B4-BE49-F238E27FC236}">
                  <a16:creationId xmlns:a16="http://schemas.microsoft.com/office/drawing/2014/main" id="{340A76B3-6585-B93F-7A5A-0C3C244EBE77}"/>
                </a:ext>
              </a:extLst>
            </p:cNvPr>
            <p:cNvSpPr/>
            <p:nvPr/>
          </p:nvSpPr>
          <p:spPr>
            <a:xfrm>
              <a:off x="2334012"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86" name="正方形/長方形 85">
              <a:extLst>
                <a:ext uri="{FF2B5EF4-FFF2-40B4-BE49-F238E27FC236}">
                  <a16:creationId xmlns:a16="http://schemas.microsoft.com/office/drawing/2014/main" id="{403B4FC9-2A23-7C8E-411A-C9F5DBD4C2DB}"/>
                </a:ext>
              </a:extLst>
            </p:cNvPr>
            <p:cNvSpPr/>
            <p:nvPr/>
          </p:nvSpPr>
          <p:spPr>
            <a:xfrm>
              <a:off x="8357416" y="410614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87" name="正方形/長方形 86">
              <a:extLst>
                <a:ext uri="{FF2B5EF4-FFF2-40B4-BE49-F238E27FC236}">
                  <a16:creationId xmlns:a16="http://schemas.microsoft.com/office/drawing/2014/main" id="{214F0A54-FF58-F6E5-0098-2670617A4726}"/>
                </a:ext>
              </a:extLst>
            </p:cNvPr>
            <p:cNvSpPr/>
            <p:nvPr/>
          </p:nvSpPr>
          <p:spPr>
            <a:xfrm>
              <a:off x="4753225"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30,000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88" name="テキスト ボックス 87">
              <a:extLst>
                <a:ext uri="{FF2B5EF4-FFF2-40B4-BE49-F238E27FC236}">
                  <a16:creationId xmlns:a16="http://schemas.microsoft.com/office/drawing/2014/main" id="{0BB48EC0-8247-58A6-D22F-F2CF7993BF3E}"/>
                </a:ext>
              </a:extLst>
            </p:cNvPr>
            <p:cNvSpPr txBox="1"/>
            <p:nvPr/>
          </p:nvSpPr>
          <p:spPr>
            <a:xfrm>
              <a:off x="4706368"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■広告宣伝費</a:t>
              </a:r>
            </a:p>
          </p:txBody>
        </p:sp>
        <p:sp>
          <p:nvSpPr>
            <p:cNvPr id="89" name="正方形/長方形 88">
              <a:extLst>
                <a:ext uri="{FF2B5EF4-FFF2-40B4-BE49-F238E27FC236}">
                  <a16:creationId xmlns:a16="http://schemas.microsoft.com/office/drawing/2014/main" id="{5D8E3B6A-3DCB-4E2D-8F10-2914B4A6C91D}"/>
                </a:ext>
              </a:extLst>
            </p:cNvPr>
            <p:cNvSpPr/>
            <p:nvPr/>
          </p:nvSpPr>
          <p:spPr>
            <a:xfrm>
              <a:off x="6709944"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4520"/>
                  </a:solidFill>
                  <a:latin typeface="MS PGothic" panose="020B0600070205080204" pitchFamily="34" charset="-128"/>
                  <a:ea typeface="MS PGothic" panose="020B0600070205080204" pitchFamily="34" charset="-128"/>
                </a:rPr>
                <a:t>20,000</a:t>
              </a:r>
              <a:r>
                <a:rPr kumimoji="1" lang="ja-JP" altLang="en-US" dirty="0">
                  <a:solidFill>
                    <a:srgbClr val="E94520"/>
                  </a:solidFill>
                  <a:latin typeface="MS PGothic" panose="020B0600070205080204" pitchFamily="34" charset="-128"/>
                  <a:ea typeface="MS PGothic" panose="020B0600070205080204" pitchFamily="34" charset="-128"/>
                </a:rPr>
                <a:t>円</a:t>
              </a:r>
            </a:p>
          </p:txBody>
        </p:sp>
        <p:sp>
          <p:nvSpPr>
            <p:cNvPr id="90" name="テキスト ボックス 89">
              <a:extLst>
                <a:ext uri="{FF2B5EF4-FFF2-40B4-BE49-F238E27FC236}">
                  <a16:creationId xmlns:a16="http://schemas.microsoft.com/office/drawing/2014/main" id="{AA2D0108-3EA3-C33F-6602-2DA68E2E192D}"/>
                </a:ext>
              </a:extLst>
            </p:cNvPr>
            <p:cNvSpPr txBox="1"/>
            <p:nvPr/>
          </p:nvSpPr>
          <p:spPr>
            <a:xfrm>
              <a:off x="6663088" y="3759708"/>
              <a:ext cx="1588592"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■その他経費</a:t>
              </a:r>
            </a:p>
          </p:txBody>
        </p:sp>
        <p:sp>
          <p:nvSpPr>
            <p:cNvPr id="91" name="正方形/長方形 90">
              <a:extLst>
                <a:ext uri="{FF2B5EF4-FFF2-40B4-BE49-F238E27FC236}">
                  <a16:creationId xmlns:a16="http://schemas.microsoft.com/office/drawing/2014/main" id="{A2AC23F3-2CCD-F1F7-F83C-511FCBFCCB91}"/>
                </a:ext>
              </a:extLst>
            </p:cNvPr>
            <p:cNvSpPr/>
            <p:nvPr/>
          </p:nvSpPr>
          <p:spPr>
            <a:xfrm>
              <a:off x="4295255"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92" name="正方形/長方形 91">
              <a:extLst>
                <a:ext uri="{FF2B5EF4-FFF2-40B4-BE49-F238E27FC236}">
                  <a16:creationId xmlns:a16="http://schemas.microsoft.com/office/drawing/2014/main" id="{E34293B4-4BAC-3316-38DB-85AD9E0A8FB8}"/>
                </a:ext>
              </a:extLst>
            </p:cNvPr>
            <p:cNvSpPr/>
            <p:nvPr/>
          </p:nvSpPr>
          <p:spPr>
            <a:xfrm>
              <a:off x="6245918"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93" name="正方形/長方形 92">
              <a:extLst>
                <a:ext uri="{FF2B5EF4-FFF2-40B4-BE49-F238E27FC236}">
                  <a16:creationId xmlns:a16="http://schemas.microsoft.com/office/drawing/2014/main" id="{113E73AC-5FEA-D75F-5E27-E0B1D92608E4}"/>
                </a:ext>
              </a:extLst>
            </p:cNvPr>
            <p:cNvSpPr/>
            <p:nvPr/>
          </p:nvSpPr>
          <p:spPr>
            <a:xfrm>
              <a:off x="839787"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94" name="テキスト ボックス 93">
              <a:extLst>
                <a:ext uri="{FF2B5EF4-FFF2-40B4-BE49-F238E27FC236}">
                  <a16:creationId xmlns:a16="http://schemas.microsoft.com/office/drawing/2014/main" id="{E459EED2-5EDE-836C-0D0D-A07EEAA80E10}"/>
                </a:ext>
              </a:extLst>
            </p:cNvPr>
            <p:cNvSpPr txBox="1"/>
            <p:nvPr/>
          </p:nvSpPr>
          <p:spPr>
            <a:xfrm>
              <a:off x="792929"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95" name="正方形/長方形 94">
              <a:extLst>
                <a:ext uri="{FF2B5EF4-FFF2-40B4-BE49-F238E27FC236}">
                  <a16:creationId xmlns:a16="http://schemas.microsoft.com/office/drawing/2014/main" id="{FA6922C4-0E99-9B66-D3B1-EBD6DFC3E9BE}"/>
                </a:ext>
              </a:extLst>
            </p:cNvPr>
            <p:cNvSpPr/>
            <p:nvPr/>
          </p:nvSpPr>
          <p:spPr>
            <a:xfrm>
              <a:off x="8793215" y="5209931"/>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E94520"/>
                  </a:solidFill>
                  <a:latin typeface="MS PGothic" panose="020B0600070205080204" pitchFamily="34" charset="-128"/>
                  <a:ea typeface="MS PGothic" panose="020B0600070205080204" pitchFamily="34" charset="-128"/>
                </a:rPr>
                <a:t>20</a:t>
              </a:r>
              <a:r>
                <a:rPr kumimoji="1" lang="en-US" altLang="ja-JP" dirty="0">
                  <a:solidFill>
                    <a:srgbClr val="E94520"/>
                  </a:solidFill>
                  <a:latin typeface="MS PGothic" panose="020B0600070205080204" pitchFamily="34" charset="-128"/>
                  <a:ea typeface="MS PGothic" panose="020B0600070205080204" pitchFamily="34" charset="-128"/>
                </a:rPr>
                <a:t>0,000</a:t>
              </a:r>
              <a:r>
                <a:rPr kumimoji="1" lang="ja-JP" altLang="en-US" dirty="0">
                  <a:solidFill>
                    <a:srgbClr val="E94520"/>
                  </a:solidFill>
                  <a:latin typeface="MS PGothic" panose="020B0600070205080204" pitchFamily="34" charset="-128"/>
                  <a:ea typeface="MS PGothic" panose="020B0600070205080204" pitchFamily="34" charset="-128"/>
                </a:rPr>
                <a:t>円</a:t>
              </a:r>
            </a:p>
          </p:txBody>
        </p:sp>
        <p:sp>
          <p:nvSpPr>
            <p:cNvPr id="96" name="テキスト ボックス 95">
              <a:extLst>
                <a:ext uri="{FF2B5EF4-FFF2-40B4-BE49-F238E27FC236}">
                  <a16:creationId xmlns:a16="http://schemas.microsoft.com/office/drawing/2014/main" id="{129FFD76-EC2C-1E21-B22D-43483F8A91DE}"/>
                </a:ext>
              </a:extLst>
            </p:cNvPr>
            <p:cNvSpPr txBox="1"/>
            <p:nvPr/>
          </p:nvSpPr>
          <p:spPr>
            <a:xfrm>
              <a:off x="8746358" y="4863489"/>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❹ 利益</a:t>
              </a:r>
            </a:p>
          </p:txBody>
        </p:sp>
        <p:sp>
          <p:nvSpPr>
            <p:cNvPr id="97" name="正方形/長方形 96">
              <a:extLst>
                <a:ext uri="{FF2B5EF4-FFF2-40B4-BE49-F238E27FC236}">
                  <a16:creationId xmlns:a16="http://schemas.microsoft.com/office/drawing/2014/main" id="{7E47BA4D-C9FE-D5DD-A69E-BD86D9A306C6}"/>
                </a:ext>
              </a:extLst>
            </p:cNvPr>
            <p:cNvSpPr/>
            <p:nvPr/>
          </p:nvSpPr>
          <p:spPr>
            <a:xfrm>
              <a:off x="8357416" y="5212199"/>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98" name="正方形/長方形 97">
              <a:extLst>
                <a:ext uri="{FF2B5EF4-FFF2-40B4-BE49-F238E27FC236}">
                  <a16:creationId xmlns:a16="http://schemas.microsoft.com/office/drawing/2014/main" id="{DEE8A497-4C05-3C0E-CAE1-71C5D7B5D94A}"/>
                </a:ext>
              </a:extLst>
            </p:cNvPr>
            <p:cNvSpPr/>
            <p:nvPr/>
          </p:nvSpPr>
          <p:spPr>
            <a:xfrm>
              <a:off x="3465088"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100,000</a:t>
              </a:r>
              <a:r>
                <a:rPr kumimoji="1" lang="ja-JP" altLang="en-US" sz="1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円</a:t>
              </a:r>
            </a:p>
          </p:txBody>
        </p:sp>
        <p:sp>
          <p:nvSpPr>
            <p:cNvPr id="99" name="テキスト ボックス 98">
              <a:extLst>
                <a:ext uri="{FF2B5EF4-FFF2-40B4-BE49-F238E27FC236}">
                  <a16:creationId xmlns:a16="http://schemas.microsoft.com/office/drawing/2014/main" id="{26498AAE-524E-16EE-3387-F0EE9242F311}"/>
                </a:ext>
              </a:extLst>
            </p:cNvPr>
            <p:cNvSpPr txBox="1"/>
            <p:nvPr/>
          </p:nvSpPr>
          <p:spPr>
            <a:xfrm>
              <a:off x="3418230" y="4863489"/>
              <a:ext cx="2373829"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売上原価</a:t>
              </a:r>
              <a:r>
                <a:rPr lang="en-US" altLang="ja-JP" sz="1600" b="1" dirty="0">
                  <a:latin typeface="MS PGothic" panose="020B0600070205080204" pitchFamily="34" charset="-128"/>
                  <a:ea typeface="MS PGothic" panose="020B0600070205080204" pitchFamily="34" charset="-128"/>
                </a:rPr>
                <a:t>(</a:t>
              </a:r>
              <a:r>
                <a:rPr lang="ja-JP" altLang="en-US" sz="1600" b="1">
                  <a:latin typeface="MS PGothic" panose="020B0600070205080204" pitchFamily="34" charset="-128"/>
                  <a:ea typeface="MS PGothic" panose="020B0600070205080204" pitchFamily="34" charset="-128"/>
                </a:rPr>
                <a:t>仕入原価</a:t>
              </a:r>
              <a:r>
                <a:rPr lang="en-US" altLang="ja-JP" sz="1600" b="1" dirty="0">
                  <a:latin typeface="MS PGothic" panose="020B0600070205080204" pitchFamily="34" charset="-128"/>
                  <a:ea typeface="MS PGothic" panose="020B0600070205080204" pitchFamily="34" charset="-128"/>
                </a:rPr>
                <a:t>) </a:t>
              </a:r>
              <a:endParaRPr lang="ja-JP" altLang="en-US" sz="1600" b="1" dirty="0">
                <a:latin typeface="MS PGothic" panose="020B0600070205080204" pitchFamily="34" charset="-128"/>
                <a:ea typeface="MS PGothic" panose="020B0600070205080204" pitchFamily="34" charset="-128"/>
              </a:endParaRPr>
            </a:p>
          </p:txBody>
        </p:sp>
        <p:sp>
          <p:nvSpPr>
            <p:cNvPr id="100" name="正方形/長方形 99">
              <a:extLst>
                <a:ext uri="{FF2B5EF4-FFF2-40B4-BE49-F238E27FC236}">
                  <a16:creationId xmlns:a16="http://schemas.microsoft.com/office/drawing/2014/main" id="{D97988C6-009A-8801-82CB-D4748F65BEFB}"/>
                </a:ext>
              </a:extLst>
            </p:cNvPr>
            <p:cNvSpPr/>
            <p:nvPr/>
          </p:nvSpPr>
          <p:spPr>
            <a:xfrm>
              <a:off x="6128330"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4520"/>
                  </a:solidFill>
                  <a:latin typeface="MS PGothic" panose="020B0600070205080204" pitchFamily="34" charset="-128"/>
                  <a:ea typeface="MS PGothic" panose="020B0600070205080204" pitchFamily="34" charset="-128"/>
                </a:rPr>
                <a:t>200,000</a:t>
              </a:r>
              <a:r>
                <a:rPr kumimoji="1" lang="ja-JP" altLang="en-US" dirty="0">
                  <a:solidFill>
                    <a:srgbClr val="E94520"/>
                  </a:solidFill>
                  <a:latin typeface="MS PGothic" panose="020B0600070205080204" pitchFamily="34" charset="-128"/>
                  <a:ea typeface="MS PGothic" panose="020B0600070205080204" pitchFamily="34" charset="-128"/>
                </a:rPr>
                <a:t>円</a:t>
              </a:r>
            </a:p>
          </p:txBody>
        </p:sp>
        <p:sp>
          <p:nvSpPr>
            <p:cNvPr id="101" name="テキスト ボックス 100">
              <a:extLst>
                <a:ext uri="{FF2B5EF4-FFF2-40B4-BE49-F238E27FC236}">
                  <a16:creationId xmlns:a16="http://schemas.microsoft.com/office/drawing/2014/main" id="{42C6D7C0-6537-A6F5-19B1-3A07CE08AF78}"/>
                </a:ext>
              </a:extLst>
            </p:cNvPr>
            <p:cNvSpPr txBox="1"/>
            <p:nvPr/>
          </p:nvSpPr>
          <p:spPr>
            <a:xfrm>
              <a:off x="6081472"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102" name="正方形/長方形 101">
              <a:extLst>
                <a:ext uri="{FF2B5EF4-FFF2-40B4-BE49-F238E27FC236}">
                  <a16:creationId xmlns:a16="http://schemas.microsoft.com/office/drawing/2014/main" id="{6DDF7360-BEC0-A37C-F21C-B06415262E9C}"/>
                </a:ext>
              </a:extLst>
            </p:cNvPr>
            <p:cNvSpPr/>
            <p:nvPr/>
          </p:nvSpPr>
          <p:spPr>
            <a:xfrm>
              <a:off x="2866065"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103" name="正方形/長方形 102">
              <a:extLst>
                <a:ext uri="{FF2B5EF4-FFF2-40B4-BE49-F238E27FC236}">
                  <a16:creationId xmlns:a16="http://schemas.microsoft.com/office/drawing/2014/main" id="{CE29B49C-2249-8176-26A9-15EFCC781884}"/>
                </a:ext>
              </a:extLst>
            </p:cNvPr>
            <p:cNvSpPr/>
            <p:nvPr/>
          </p:nvSpPr>
          <p:spPr>
            <a:xfrm>
              <a:off x="5518181"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grpSp>
      <p:sp>
        <p:nvSpPr>
          <p:cNvPr id="10" name="テキスト ボックス 9">
            <a:extLst>
              <a:ext uri="{FF2B5EF4-FFF2-40B4-BE49-F238E27FC236}">
                <a16:creationId xmlns:a16="http://schemas.microsoft.com/office/drawing/2014/main" id="{5EF8703E-AAFB-83D6-B424-B1C96969C6A0}"/>
              </a:ext>
            </a:extLst>
          </p:cNvPr>
          <p:cNvSpPr txBox="1"/>
          <p:nvPr/>
        </p:nvSpPr>
        <p:spPr>
          <a:xfrm>
            <a:off x="1325311" y="5871501"/>
            <a:ext cx="9562397" cy="307777"/>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自宅や学校で加工や販売などを実施する場合は、家賃や光熱費などを含まない場合があります。</a:t>
            </a:r>
            <a:endParaRPr kumimoji="1" lang="en-US" altLang="ja-JP"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5177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B3DE-A8C8-316B-45E0-31B56568AF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EB2386-42FF-AD7E-DB28-92F900A1A16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簡易的な収支計画</a:t>
            </a:r>
            <a:r>
              <a:rPr lang="ja-JP" altLang="en-US">
                <a:latin typeface="MS PGothic" panose="020B0600070205080204" pitchFamily="34" charset="-128"/>
                <a:ea typeface="MS PGothic" panose="020B0600070205080204" pitchFamily="34" charset="-128"/>
              </a:rPr>
              <a:t>を立てる</a:t>
            </a:r>
            <a:r>
              <a:rPr lang="en-US" altLang="ja-JP" dirty="0">
                <a:latin typeface="MS PGothic" panose="020B0600070205080204" pitchFamily="34" charset="-128"/>
                <a:ea typeface="MS PGothic" panose="020B0600070205080204" pitchFamily="34" charset="-128"/>
              </a:rPr>
              <a:t> (15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F5117128-BCF6-5C6A-AC0D-42FC24BEDB77}"/>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OP07-①-1</a:t>
            </a:r>
          </a:p>
        </p:txBody>
      </p:sp>
      <p:sp>
        <p:nvSpPr>
          <p:cNvPr id="3" name="テキスト ボックス 2">
            <a:extLst>
              <a:ext uri="{FF2B5EF4-FFF2-40B4-BE49-F238E27FC236}">
                <a16:creationId xmlns:a16="http://schemas.microsoft.com/office/drawing/2014/main" id="{A89B04F2-3A55-EFEC-E623-58B0BCF96324}"/>
              </a:ext>
            </a:extLst>
          </p:cNvPr>
          <p:cNvSpPr txBox="1"/>
          <p:nvPr/>
        </p:nvSpPr>
        <p:spPr>
          <a:xfrm>
            <a:off x="1325311" y="5871501"/>
            <a:ext cx="9562397" cy="307777"/>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自宅や学校で加工や販売などを実施する場合は、家賃や光熱費などを含まない場合があります。</a:t>
            </a:r>
            <a:endParaRPr kumimoji="1" lang="en-US" altLang="ja-JP" sz="1400" dirty="0">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id="{C3419043-FF8C-DB17-F01E-D7AAE660F798}"/>
              </a:ext>
            </a:extLst>
          </p:cNvPr>
          <p:cNvSpPr txBox="1"/>
          <p:nvPr/>
        </p:nvSpPr>
        <p:spPr>
          <a:xfrm>
            <a:off x="327082" y="1143664"/>
            <a:ext cx="11542644" cy="400110"/>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作成しているビジネスプランの収支計画</a:t>
            </a: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ヶ月の</a:t>
            </a:r>
            <a:r>
              <a:rPr lang="ja-JP" altLang="en-US" sz="2000" b="1">
                <a:latin typeface="MS PGothic" panose="020B0600070205080204" pitchFamily="34" charset="-128"/>
                <a:ea typeface="MS PGothic" panose="020B0600070205080204" pitchFamily="34" charset="-128"/>
              </a:rPr>
              <a:t>売上高、売上原価</a:t>
            </a:r>
            <a:r>
              <a:rPr lang="en-US" altLang="ja-JP" sz="2000" b="1" dirty="0">
                <a:latin typeface="MS PGothic" panose="020B0600070205080204" pitchFamily="34" charset="-128"/>
                <a:ea typeface="MS PGothic" panose="020B0600070205080204" pitchFamily="34" charset="-128"/>
              </a:rPr>
              <a:t>(</a:t>
            </a:r>
            <a:r>
              <a:rPr lang="ja-JP" altLang="en-US" sz="2000" b="1">
                <a:latin typeface="MS PGothic" panose="020B0600070205080204" pitchFamily="34" charset="-128"/>
                <a:ea typeface="MS PGothic" panose="020B0600070205080204" pitchFamily="34" charset="-128"/>
              </a:rPr>
              <a:t>仕入原価</a:t>
            </a:r>
            <a:r>
              <a:rPr lang="en-US" altLang="ja-JP" sz="2000" b="1" dirty="0">
                <a:latin typeface="MS PGothic" panose="020B0600070205080204" pitchFamily="34" charset="-128"/>
                <a:ea typeface="MS PGothic" panose="020B0600070205080204" pitchFamily="34" charset="-128"/>
              </a:rPr>
              <a:t>) </a:t>
            </a:r>
            <a:r>
              <a:rPr lang="ja-JP" altLang="en-US" sz="2000" b="1">
                <a:latin typeface="MS PGothic" panose="020B0600070205080204" pitchFamily="34" charset="-128"/>
                <a:ea typeface="MS PGothic" panose="020B0600070205080204" pitchFamily="34" charset="-128"/>
              </a:rPr>
              <a:t>、</a:t>
            </a:r>
            <a:r>
              <a:rPr lang="ja-JP" altLang="en-US" sz="2000" b="1" dirty="0">
                <a:latin typeface="MS PGothic" panose="020B0600070205080204" pitchFamily="34" charset="-128"/>
                <a:ea typeface="MS PGothic" panose="020B0600070205080204" pitchFamily="34" charset="-128"/>
              </a:rPr>
              <a:t>経費、利益</a:t>
            </a:r>
            <a:r>
              <a:rPr lang="ja-JP" altLang="en-US" sz="2000" b="1">
                <a:latin typeface="MS PGothic" panose="020B0600070205080204" pitchFamily="34" charset="-128"/>
                <a:ea typeface="MS PGothic" panose="020B0600070205080204" pitchFamily="34" charset="-128"/>
              </a:rPr>
              <a:t>を考える。</a:t>
            </a:r>
            <a:endParaRPr lang="ja-JP" altLang="en-US" sz="2000" b="1" dirty="0">
              <a:latin typeface="MS PGothic" panose="020B0600070205080204" pitchFamily="34" charset="-128"/>
              <a:ea typeface="MS PGothic" panose="020B0600070205080204" pitchFamily="34" charset="-128"/>
            </a:endParaRPr>
          </a:p>
        </p:txBody>
      </p:sp>
      <p:grpSp>
        <p:nvGrpSpPr>
          <p:cNvPr id="9" name="グループ化 8">
            <a:extLst>
              <a:ext uri="{FF2B5EF4-FFF2-40B4-BE49-F238E27FC236}">
                <a16:creationId xmlns:a16="http://schemas.microsoft.com/office/drawing/2014/main" id="{B3DF5885-619A-AAEA-E242-840B5762319E}"/>
              </a:ext>
            </a:extLst>
          </p:cNvPr>
          <p:cNvGrpSpPr/>
          <p:nvPr/>
        </p:nvGrpSpPr>
        <p:grpSpPr>
          <a:xfrm>
            <a:off x="792929" y="1586128"/>
            <a:ext cx="10560426" cy="4238071"/>
            <a:chOff x="792929" y="1586128"/>
            <a:chExt cx="10560426" cy="4238071"/>
          </a:xfrm>
        </p:grpSpPr>
        <p:sp>
          <p:nvSpPr>
            <p:cNvPr id="10" name="正方形/長方形 9">
              <a:extLst>
                <a:ext uri="{FF2B5EF4-FFF2-40B4-BE49-F238E27FC236}">
                  <a16:creationId xmlns:a16="http://schemas.microsoft.com/office/drawing/2014/main" id="{64FE5307-5970-0B91-6626-1CF4BFAC79AD}"/>
                </a:ext>
              </a:extLst>
            </p:cNvPr>
            <p:cNvSpPr/>
            <p:nvPr/>
          </p:nvSpPr>
          <p:spPr>
            <a:xfrm>
              <a:off x="83978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4520"/>
                </a:solidFill>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6ADDF1F8-59A2-DFF9-3D73-B911B016D946}"/>
                </a:ext>
              </a:extLst>
            </p:cNvPr>
            <p:cNvSpPr txBox="1"/>
            <p:nvPr/>
          </p:nvSpPr>
          <p:spPr>
            <a:xfrm>
              <a:off x="79293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販売単価</a:t>
              </a:r>
            </a:p>
          </p:txBody>
        </p:sp>
        <p:sp>
          <p:nvSpPr>
            <p:cNvPr id="14" name="正方形/長方形 13">
              <a:extLst>
                <a:ext uri="{FF2B5EF4-FFF2-40B4-BE49-F238E27FC236}">
                  <a16:creationId xmlns:a16="http://schemas.microsoft.com/office/drawing/2014/main" id="{F3834F85-0243-B015-40BC-E42BA289FEA3}"/>
                </a:ext>
              </a:extLst>
            </p:cNvPr>
            <p:cNvSpPr/>
            <p:nvPr/>
          </p:nvSpPr>
          <p:spPr>
            <a:xfrm>
              <a:off x="4071719"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15" name="テキスト ボックス 14">
              <a:extLst>
                <a:ext uri="{FF2B5EF4-FFF2-40B4-BE49-F238E27FC236}">
                  <a16:creationId xmlns:a16="http://schemas.microsoft.com/office/drawing/2014/main" id="{EB09A70A-00F8-7711-30BB-A580DF748D5B}"/>
                </a:ext>
              </a:extLst>
            </p:cNvPr>
            <p:cNvSpPr txBox="1"/>
            <p:nvPr/>
          </p:nvSpPr>
          <p:spPr>
            <a:xfrm>
              <a:off x="4024862"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販売数</a:t>
              </a:r>
            </a:p>
          </p:txBody>
        </p:sp>
        <p:sp>
          <p:nvSpPr>
            <p:cNvPr id="17" name="正方形/長方形 16">
              <a:extLst>
                <a:ext uri="{FF2B5EF4-FFF2-40B4-BE49-F238E27FC236}">
                  <a16:creationId xmlns:a16="http://schemas.microsoft.com/office/drawing/2014/main" id="{FD98B585-7B6C-AC92-2D6C-063B3BC2C33E}"/>
                </a:ext>
              </a:extLst>
            </p:cNvPr>
            <p:cNvSpPr/>
            <p:nvPr/>
          </p:nvSpPr>
          <p:spPr>
            <a:xfrm>
              <a:off x="8797248" y="193257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94C3B308-5E81-9F96-47F5-F8A77203BD7E}"/>
                </a:ext>
              </a:extLst>
            </p:cNvPr>
            <p:cNvSpPr txBox="1"/>
            <p:nvPr/>
          </p:nvSpPr>
          <p:spPr>
            <a:xfrm>
              <a:off x="8750391" y="158612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21" name="正方形/長方形 20">
              <a:extLst>
                <a:ext uri="{FF2B5EF4-FFF2-40B4-BE49-F238E27FC236}">
                  <a16:creationId xmlns:a16="http://schemas.microsoft.com/office/drawing/2014/main" id="{EE4796F1-7CB9-C997-8F0A-C4E033A515BA}"/>
                </a:ext>
              </a:extLst>
            </p:cNvPr>
            <p:cNvSpPr/>
            <p:nvPr/>
          </p:nvSpPr>
          <p:spPr>
            <a:xfrm>
              <a:off x="3395895" y="192468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B2E74F8E-8B65-D3E3-5312-46F74D372D1E}"/>
                </a:ext>
              </a:extLst>
            </p:cNvPr>
            <p:cNvSpPr/>
            <p:nvPr/>
          </p:nvSpPr>
          <p:spPr>
            <a:xfrm>
              <a:off x="8357416" y="193256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34" name="正方形/長方形 33">
              <a:extLst>
                <a:ext uri="{FF2B5EF4-FFF2-40B4-BE49-F238E27FC236}">
                  <a16:creationId xmlns:a16="http://schemas.microsoft.com/office/drawing/2014/main" id="{4E1A6834-E137-1399-0BF6-8DD3149E5845}"/>
                </a:ext>
              </a:extLst>
            </p:cNvPr>
            <p:cNvSpPr/>
            <p:nvPr/>
          </p:nvSpPr>
          <p:spPr>
            <a:xfrm>
              <a:off x="839786"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5" name="テキスト ボックス 34">
              <a:extLst>
                <a:ext uri="{FF2B5EF4-FFF2-40B4-BE49-F238E27FC236}">
                  <a16:creationId xmlns:a16="http://schemas.microsoft.com/office/drawing/2014/main" id="{5938DA81-25E2-0866-ACB9-E5E0D70A0AB5}"/>
                </a:ext>
              </a:extLst>
            </p:cNvPr>
            <p:cNvSpPr txBox="1"/>
            <p:nvPr/>
          </p:nvSpPr>
          <p:spPr>
            <a:xfrm>
              <a:off x="792929"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仕入単価</a:t>
              </a:r>
              <a:endParaRPr lang="ja-JP" altLang="en-US" sz="1600" b="1" dirty="0">
                <a:latin typeface="MS PGothic" panose="020B0600070205080204" pitchFamily="34" charset="-128"/>
                <a:ea typeface="MS PGothic" panose="020B0600070205080204" pitchFamily="34" charset="-128"/>
              </a:endParaRPr>
            </a:p>
          </p:txBody>
        </p:sp>
        <p:sp>
          <p:nvSpPr>
            <p:cNvPr id="32" name="正方形/長方形 31">
              <a:extLst>
                <a:ext uri="{FF2B5EF4-FFF2-40B4-BE49-F238E27FC236}">
                  <a16:creationId xmlns:a16="http://schemas.microsoft.com/office/drawing/2014/main" id="{DC02C1D3-6DE1-4BD5-D326-BFDBA9FBDCBB}"/>
                </a:ext>
              </a:extLst>
            </p:cNvPr>
            <p:cNvSpPr/>
            <p:nvPr/>
          </p:nvSpPr>
          <p:spPr>
            <a:xfrm>
              <a:off x="4071717"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3" name="テキスト ボックス 32">
              <a:extLst>
                <a:ext uri="{FF2B5EF4-FFF2-40B4-BE49-F238E27FC236}">
                  <a16:creationId xmlns:a16="http://schemas.microsoft.com/office/drawing/2014/main" id="{D9EA7605-3901-025B-6833-4921FD72729A}"/>
                </a:ext>
              </a:extLst>
            </p:cNvPr>
            <p:cNvSpPr txBox="1"/>
            <p:nvPr/>
          </p:nvSpPr>
          <p:spPr>
            <a:xfrm>
              <a:off x="4024860"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仕入数</a:t>
              </a:r>
              <a:endParaRPr lang="en-US" altLang="ja-JP" sz="1600" b="1" dirty="0">
                <a:latin typeface="MS PGothic" panose="020B0600070205080204" pitchFamily="34" charset="-128"/>
                <a:ea typeface="MS PGothic" panose="020B0600070205080204" pitchFamily="34" charset="-128"/>
              </a:endParaRPr>
            </a:p>
          </p:txBody>
        </p:sp>
        <p:sp>
          <p:nvSpPr>
            <p:cNvPr id="30" name="正方形/長方形 29">
              <a:extLst>
                <a:ext uri="{FF2B5EF4-FFF2-40B4-BE49-F238E27FC236}">
                  <a16:creationId xmlns:a16="http://schemas.microsoft.com/office/drawing/2014/main" id="{F9F436D3-4359-99A2-7906-3DA8B73F83F7}"/>
                </a:ext>
              </a:extLst>
            </p:cNvPr>
            <p:cNvSpPr/>
            <p:nvPr/>
          </p:nvSpPr>
          <p:spPr>
            <a:xfrm>
              <a:off x="8797248" y="3028636"/>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31" name="テキスト ボックス 30">
              <a:extLst>
                <a:ext uri="{FF2B5EF4-FFF2-40B4-BE49-F238E27FC236}">
                  <a16:creationId xmlns:a16="http://schemas.microsoft.com/office/drawing/2014/main" id="{BF8375C8-89B8-A28E-C356-98BB8CA263F4}"/>
                </a:ext>
              </a:extLst>
            </p:cNvPr>
            <p:cNvSpPr txBox="1"/>
            <p:nvPr/>
          </p:nvSpPr>
          <p:spPr>
            <a:xfrm>
              <a:off x="8750391" y="2682194"/>
              <a:ext cx="2269486"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売上原価</a:t>
              </a:r>
              <a:r>
                <a:rPr lang="en-US" altLang="ja-JP" sz="1600" b="1" dirty="0">
                  <a:latin typeface="MS PGothic" panose="020B0600070205080204" pitchFamily="34" charset="-128"/>
                  <a:ea typeface="MS PGothic" panose="020B0600070205080204" pitchFamily="34" charset="-128"/>
                </a:rPr>
                <a:t>(</a:t>
              </a:r>
              <a:r>
                <a:rPr lang="ja-JP" altLang="en-US" sz="1600" b="1">
                  <a:latin typeface="MS PGothic" panose="020B0600070205080204" pitchFamily="34" charset="-128"/>
                  <a:ea typeface="MS PGothic" panose="020B0600070205080204" pitchFamily="34" charset="-128"/>
                </a:rPr>
                <a:t>仕入原価</a:t>
              </a:r>
              <a:r>
                <a:rPr lang="en-US" altLang="ja-JP" sz="1600" b="1" dirty="0">
                  <a:latin typeface="MS PGothic" panose="020B0600070205080204" pitchFamily="34" charset="-128"/>
                  <a:ea typeface="MS PGothic" panose="020B0600070205080204" pitchFamily="34" charset="-128"/>
                </a:rPr>
                <a:t>) </a:t>
              </a:r>
              <a:endParaRPr lang="ja-JP" altLang="en-US" sz="1600" b="1" dirty="0">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26F3CD24-99F9-3E17-E9F2-FE3E295545AC}"/>
                </a:ext>
              </a:extLst>
            </p:cNvPr>
            <p:cNvSpPr/>
            <p:nvPr/>
          </p:nvSpPr>
          <p:spPr>
            <a:xfrm>
              <a:off x="3395893" y="3020748"/>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solidFill>
                  <a:latin typeface="MS PGothic" panose="020B0600070205080204" pitchFamily="34" charset="-128"/>
                  <a:ea typeface="MS PGothic" panose="020B0600070205080204" pitchFamily="34" charset="-128"/>
                </a:rPr>
                <a:t>×</a:t>
              </a:r>
              <a:endParaRPr kumimoji="1" lang="ja-JP" altLang="en-US" sz="3600" dirty="0">
                <a:solidFill>
                  <a:schemeClr val="tx1"/>
                </a:solidFill>
                <a:latin typeface="MS PGothic" panose="020B0600070205080204" pitchFamily="34" charset="-128"/>
                <a:ea typeface="MS PGothic" panose="020B0600070205080204" pitchFamily="34" charset="-128"/>
              </a:endParaRPr>
            </a:p>
          </p:txBody>
        </p:sp>
        <p:sp>
          <p:nvSpPr>
            <p:cNvPr id="29" name="正方形/長方形 28">
              <a:extLst>
                <a:ext uri="{FF2B5EF4-FFF2-40B4-BE49-F238E27FC236}">
                  <a16:creationId xmlns:a16="http://schemas.microsoft.com/office/drawing/2014/main" id="{D5D48BAE-B79A-4233-99A0-0CC905FBE375}"/>
                </a:ext>
              </a:extLst>
            </p:cNvPr>
            <p:cNvSpPr/>
            <p:nvPr/>
          </p:nvSpPr>
          <p:spPr>
            <a:xfrm>
              <a:off x="8357416" y="3028630"/>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46" name="正方形/長方形 45">
              <a:extLst>
                <a:ext uri="{FF2B5EF4-FFF2-40B4-BE49-F238E27FC236}">
                  <a16:creationId xmlns:a16="http://schemas.microsoft.com/office/drawing/2014/main" id="{4A8E34BD-52E4-532C-6D95-959F98A7819A}"/>
                </a:ext>
              </a:extLst>
            </p:cNvPr>
            <p:cNvSpPr/>
            <p:nvPr/>
          </p:nvSpPr>
          <p:spPr>
            <a:xfrm>
              <a:off x="839788" y="4106150"/>
              <a:ext cx="1696936"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7" name="テキスト ボックス 46">
              <a:extLst>
                <a:ext uri="{FF2B5EF4-FFF2-40B4-BE49-F238E27FC236}">
                  <a16:creationId xmlns:a16="http://schemas.microsoft.com/office/drawing/2014/main" id="{23B32607-FA74-9515-F737-43575B2C2BBD}"/>
                </a:ext>
              </a:extLst>
            </p:cNvPr>
            <p:cNvSpPr txBox="1"/>
            <p:nvPr/>
          </p:nvSpPr>
          <p:spPr>
            <a:xfrm>
              <a:off x="792930" y="3759708"/>
              <a:ext cx="160990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人件費</a:t>
              </a:r>
            </a:p>
          </p:txBody>
        </p:sp>
        <p:sp>
          <p:nvSpPr>
            <p:cNvPr id="44" name="正方形/長方形 43">
              <a:extLst>
                <a:ext uri="{FF2B5EF4-FFF2-40B4-BE49-F238E27FC236}">
                  <a16:creationId xmlns:a16="http://schemas.microsoft.com/office/drawing/2014/main" id="{224AA22A-415A-831D-720C-BF74E15CD86E}"/>
                </a:ext>
              </a:extLst>
            </p:cNvPr>
            <p:cNvSpPr/>
            <p:nvPr/>
          </p:nvSpPr>
          <p:spPr>
            <a:xfrm>
              <a:off x="2796506"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5" name="テキスト ボックス 44">
              <a:extLst>
                <a:ext uri="{FF2B5EF4-FFF2-40B4-BE49-F238E27FC236}">
                  <a16:creationId xmlns:a16="http://schemas.microsoft.com/office/drawing/2014/main" id="{9CF967FB-6992-989E-5A0C-A441A994AD1E}"/>
                </a:ext>
              </a:extLst>
            </p:cNvPr>
            <p:cNvSpPr txBox="1"/>
            <p:nvPr/>
          </p:nvSpPr>
          <p:spPr>
            <a:xfrm>
              <a:off x="2749649"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 家賃</a:t>
              </a:r>
              <a:endParaRPr lang="en-US" altLang="ja-JP" sz="1600" b="1" dirty="0">
                <a:latin typeface="MS PGothic" panose="020B0600070205080204" pitchFamily="34" charset="-128"/>
                <a:ea typeface="MS PGothic" panose="020B0600070205080204" pitchFamily="34" charset="-128"/>
              </a:endParaRPr>
            </a:p>
          </p:txBody>
        </p:sp>
        <p:sp>
          <p:nvSpPr>
            <p:cNvPr id="42" name="正方形/長方形 41">
              <a:extLst>
                <a:ext uri="{FF2B5EF4-FFF2-40B4-BE49-F238E27FC236}">
                  <a16:creationId xmlns:a16="http://schemas.microsoft.com/office/drawing/2014/main" id="{7B54A315-1CF4-C3C9-60E6-39048BDE711C}"/>
                </a:ext>
              </a:extLst>
            </p:cNvPr>
            <p:cNvSpPr/>
            <p:nvPr/>
          </p:nvSpPr>
          <p:spPr>
            <a:xfrm>
              <a:off x="8793215" y="4106150"/>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3" name="テキスト ボックス 42">
              <a:extLst>
                <a:ext uri="{FF2B5EF4-FFF2-40B4-BE49-F238E27FC236}">
                  <a16:creationId xmlns:a16="http://schemas.microsoft.com/office/drawing/2014/main" id="{DCA5348F-3212-CF5F-BA25-5E46ABA96128}"/>
                </a:ext>
              </a:extLst>
            </p:cNvPr>
            <p:cNvSpPr txBox="1"/>
            <p:nvPr/>
          </p:nvSpPr>
          <p:spPr>
            <a:xfrm>
              <a:off x="8746358" y="3759708"/>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40" name="正方形/長方形 39">
              <a:extLst>
                <a:ext uri="{FF2B5EF4-FFF2-40B4-BE49-F238E27FC236}">
                  <a16:creationId xmlns:a16="http://schemas.microsoft.com/office/drawing/2014/main" id="{A173E931-F927-4A69-7EF4-27C5354A7C75}"/>
                </a:ext>
              </a:extLst>
            </p:cNvPr>
            <p:cNvSpPr/>
            <p:nvPr/>
          </p:nvSpPr>
          <p:spPr>
            <a:xfrm>
              <a:off x="2334012"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41" name="正方形/長方形 40">
              <a:extLst>
                <a:ext uri="{FF2B5EF4-FFF2-40B4-BE49-F238E27FC236}">
                  <a16:creationId xmlns:a16="http://schemas.microsoft.com/office/drawing/2014/main" id="{E09BE6AC-1F7A-CE9D-F81B-4DB8CF163606}"/>
                </a:ext>
              </a:extLst>
            </p:cNvPr>
            <p:cNvSpPr/>
            <p:nvPr/>
          </p:nvSpPr>
          <p:spPr>
            <a:xfrm>
              <a:off x="8357416" y="4106144"/>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48" name="正方形/長方形 47">
              <a:extLst>
                <a:ext uri="{FF2B5EF4-FFF2-40B4-BE49-F238E27FC236}">
                  <a16:creationId xmlns:a16="http://schemas.microsoft.com/office/drawing/2014/main" id="{97868D68-24BD-30E0-A3C3-C666EAB23685}"/>
                </a:ext>
              </a:extLst>
            </p:cNvPr>
            <p:cNvSpPr/>
            <p:nvPr/>
          </p:nvSpPr>
          <p:spPr>
            <a:xfrm>
              <a:off x="4753225"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49" name="テキスト ボックス 48">
              <a:extLst>
                <a:ext uri="{FF2B5EF4-FFF2-40B4-BE49-F238E27FC236}">
                  <a16:creationId xmlns:a16="http://schemas.microsoft.com/office/drawing/2014/main" id="{D9FA89FD-BCC5-E8B2-185B-DC29A7AAE835}"/>
                </a:ext>
              </a:extLst>
            </p:cNvPr>
            <p:cNvSpPr txBox="1"/>
            <p:nvPr/>
          </p:nvSpPr>
          <p:spPr>
            <a:xfrm>
              <a:off x="4706368" y="3759708"/>
              <a:ext cx="1547377"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■広告宣伝費</a:t>
              </a:r>
            </a:p>
          </p:txBody>
        </p:sp>
        <p:sp>
          <p:nvSpPr>
            <p:cNvPr id="52" name="正方形/長方形 51">
              <a:extLst>
                <a:ext uri="{FF2B5EF4-FFF2-40B4-BE49-F238E27FC236}">
                  <a16:creationId xmlns:a16="http://schemas.microsoft.com/office/drawing/2014/main" id="{B1DA6CE9-57A0-2CC2-3D74-3C8136CD5FF2}"/>
                </a:ext>
              </a:extLst>
            </p:cNvPr>
            <p:cNvSpPr/>
            <p:nvPr/>
          </p:nvSpPr>
          <p:spPr>
            <a:xfrm>
              <a:off x="6709944" y="4106150"/>
              <a:ext cx="169693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53" name="テキスト ボックス 52">
              <a:extLst>
                <a:ext uri="{FF2B5EF4-FFF2-40B4-BE49-F238E27FC236}">
                  <a16:creationId xmlns:a16="http://schemas.microsoft.com/office/drawing/2014/main" id="{4DDF96C8-3137-9986-66C1-4BC620457598}"/>
                </a:ext>
              </a:extLst>
            </p:cNvPr>
            <p:cNvSpPr txBox="1"/>
            <p:nvPr/>
          </p:nvSpPr>
          <p:spPr>
            <a:xfrm>
              <a:off x="6663088" y="3759708"/>
              <a:ext cx="1588592"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■その他経費</a:t>
              </a:r>
            </a:p>
          </p:txBody>
        </p:sp>
        <p:sp>
          <p:nvSpPr>
            <p:cNvPr id="54" name="正方形/長方形 53">
              <a:extLst>
                <a:ext uri="{FF2B5EF4-FFF2-40B4-BE49-F238E27FC236}">
                  <a16:creationId xmlns:a16="http://schemas.microsoft.com/office/drawing/2014/main" id="{2AEA01AF-FAE2-C7E3-F84C-1058D6689521}"/>
                </a:ext>
              </a:extLst>
            </p:cNvPr>
            <p:cNvSpPr/>
            <p:nvPr/>
          </p:nvSpPr>
          <p:spPr>
            <a:xfrm>
              <a:off x="4295255"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55" name="正方形/長方形 54">
              <a:extLst>
                <a:ext uri="{FF2B5EF4-FFF2-40B4-BE49-F238E27FC236}">
                  <a16:creationId xmlns:a16="http://schemas.microsoft.com/office/drawing/2014/main" id="{E8A3EF5C-EC42-CE41-1EB3-AEF2C8EF95BD}"/>
                </a:ext>
              </a:extLst>
            </p:cNvPr>
            <p:cNvSpPr/>
            <p:nvPr/>
          </p:nvSpPr>
          <p:spPr>
            <a:xfrm>
              <a:off x="6245918" y="409826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56" name="正方形/長方形 55">
              <a:extLst>
                <a:ext uri="{FF2B5EF4-FFF2-40B4-BE49-F238E27FC236}">
                  <a16:creationId xmlns:a16="http://schemas.microsoft.com/office/drawing/2014/main" id="{085995AE-7D4F-B440-6F0A-BC426B2AE8E3}"/>
                </a:ext>
              </a:extLst>
            </p:cNvPr>
            <p:cNvSpPr/>
            <p:nvPr/>
          </p:nvSpPr>
          <p:spPr>
            <a:xfrm>
              <a:off x="839787"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57" name="テキスト ボックス 56">
              <a:extLst>
                <a:ext uri="{FF2B5EF4-FFF2-40B4-BE49-F238E27FC236}">
                  <a16:creationId xmlns:a16="http://schemas.microsoft.com/office/drawing/2014/main" id="{63797982-BCFB-9071-F5B9-D3DE4B506DA2}"/>
                </a:ext>
              </a:extLst>
            </p:cNvPr>
            <p:cNvSpPr txBox="1"/>
            <p:nvPr/>
          </p:nvSpPr>
          <p:spPr>
            <a:xfrm>
              <a:off x="792929"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❶ 売上高</a:t>
              </a:r>
            </a:p>
          </p:txBody>
        </p:sp>
        <p:sp>
          <p:nvSpPr>
            <p:cNvPr id="60" name="正方形/長方形 59">
              <a:extLst>
                <a:ext uri="{FF2B5EF4-FFF2-40B4-BE49-F238E27FC236}">
                  <a16:creationId xmlns:a16="http://schemas.microsoft.com/office/drawing/2014/main" id="{AF1013D2-0860-C553-F4FA-B41CA397727D}"/>
                </a:ext>
              </a:extLst>
            </p:cNvPr>
            <p:cNvSpPr/>
            <p:nvPr/>
          </p:nvSpPr>
          <p:spPr>
            <a:xfrm>
              <a:off x="8793215" y="5209931"/>
              <a:ext cx="2556107"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1" name="テキスト ボックス 60">
              <a:extLst>
                <a:ext uri="{FF2B5EF4-FFF2-40B4-BE49-F238E27FC236}">
                  <a16:creationId xmlns:a16="http://schemas.microsoft.com/office/drawing/2014/main" id="{EE487FF3-C45E-8E70-3874-78AE7BCFC045}"/>
                </a:ext>
              </a:extLst>
            </p:cNvPr>
            <p:cNvSpPr txBox="1"/>
            <p:nvPr/>
          </p:nvSpPr>
          <p:spPr>
            <a:xfrm>
              <a:off x="8746358" y="4863489"/>
              <a:ext cx="2269486"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❹ 利益</a:t>
              </a:r>
            </a:p>
          </p:txBody>
        </p:sp>
        <p:sp>
          <p:nvSpPr>
            <p:cNvPr id="62" name="正方形/長方形 61">
              <a:extLst>
                <a:ext uri="{FF2B5EF4-FFF2-40B4-BE49-F238E27FC236}">
                  <a16:creationId xmlns:a16="http://schemas.microsoft.com/office/drawing/2014/main" id="{08927B7F-5939-0B51-AAD9-32A2B0A7CFF7}"/>
                </a:ext>
              </a:extLst>
            </p:cNvPr>
            <p:cNvSpPr/>
            <p:nvPr/>
          </p:nvSpPr>
          <p:spPr>
            <a:xfrm>
              <a:off x="8357416" y="5212199"/>
              <a:ext cx="51734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MS PGothic" panose="020B0600070205080204" pitchFamily="34" charset="-128"/>
                  <a:ea typeface="MS PGothic" panose="020B0600070205080204" pitchFamily="34" charset="-128"/>
                </a:rPr>
                <a:t>＝</a:t>
              </a:r>
              <a:endParaRPr kumimoji="1" lang="ja-JP" altLang="en-US" sz="2800" dirty="0">
                <a:solidFill>
                  <a:schemeClr val="tx1"/>
                </a:solidFill>
                <a:latin typeface="MS PGothic" panose="020B0600070205080204" pitchFamily="34" charset="-128"/>
                <a:ea typeface="MS PGothic" panose="020B0600070205080204" pitchFamily="34" charset="-128"/>
              </a:endParaRPr>
            </a:p>
          </p:txBody>
        </p:sp>
        <p:sp>
          <p:nvSpPr>
            <p:cNvPr id="64" name="正方形/長方形 63">
              <a:extLst>
                <a:ext uri="{FF2B5EF4-FFF2-40B4-BE49-F238E27FC236}">
                  <a16:creationId xmlns:a16="http://schemas.microsoft.com/office/drawing/2014/main" id="{7FA20DE4-C979-D4BC-E3F2-D6AB846B957C}"/>
                </a:ext>
              </a:extLst>
            </p:cNvPr>
            <p:cNvSpPr/>
            <p:nvPr/>
          </p:nvSpPr>
          <p:spPr>
            <a:xfrm>
              <a:off x="3465088"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7" name="正方形/長方形 66">
              <a:extLst>
                <a:ext uri="{FF2B5EF4-FFF2-40B4-BE49-F238E27FC236}">
                  <a16:creationId xmlns:a16="http://schemas.microsoft.com/office/drawing/2014/main" id="{640462AE-F38C-C21A-062E-8506204B4D54}"/>
                </a:ext>
              </a:extLst>
            </p:cNvPr>
            <p:cNvSpPr/>
            <p:nvPr/>
          </p:nvSpPr>
          <p:spPr>
            <a:xfrm>
              <a:off x="6128330" y="5209931"/>
              <a:ext cx="2124000" cy="612000"/>
            </a:xfrm>
            <a:prstGeom prst="rect">
              <a:avLst/>
            </a:prstGeom>
            <a:solidFill>
              <a:schemeClr val="bg1"/>
            </a:solidFill>
            <a:ln>
              <a:solidFill>
                <a:schemeClr val="tx1">
                  <a:lumMod val="75000"/>
                  <a:lumOff val="2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E94520"/>
                </a:solidFill>
                <a:latin typeface="MS PGothic" panose="020B0600070205080204" pitchFamily="34" charset="-128"/>
                <a:ea typeface="MS PGothic" panose="020B0600070205080204" pitchFamily="34" charset="-128"/>
              </a:endParaRPr>
            </a:p>
          </p:txBody>
        </p:sp>
        <p:sp>
          <p:nvSpPr>
            <p:cNvPr id="68" name="テキスト ボックス 67">
              <a:extLst>
                <a:ext uri="{FF2B5EF4-FFF2-40B4-BE49-F238E27FC236}">
                  <a16:creationId xmlns:a16="http://schemas.microsoft.com/office/drawing/2014/main" id="{D50FA5EC-D476-9650-E5C1-04A2D3F2AD23}"/>
                </a:ext>
              </a:extLst>
            </p:cNvPr>
            <p:cNvSpPr txBox="1"/>
            <p:nvPr/>
          </p:nvSpPr>
          <p:spPr>
            <a:xfrm>
              <a:off x="6081472" y="4863489"/>
              <a:ext cx="1881445" cy="338554"/>
            </a:xfrm>
            <a:prstGeom prst="rect">
              <a:avLst/>
            </a:prstGeom>
            <a:noFill/>
          </p:spPr>
          <p:txBody>
            <a:bodyPr wrap="square" rtlCol="0">
              <a:spAutoFit/>
            </a:bodyPr>
            <a:lstStyle/>
            <a:p>
              <a:r>
                <a:rPr lang="ja-JP" altLang="en-US" sz="1600" b="1" dirty="0">
                  <a:latin typeface="MS PGothic" panose="020B0600070205080204" pitchFamily="34" charset="-128"/>
                  <a:ea typeface="MS PGothic" panose="020B0600070205080204" pitchFamily="34" charset="-128"/>
                </a:rPr>
                <a:t>❸ 経費</a:t>
              </a:r>
            </a:p>
          </p:txBody>
        </p:sp>
        <p:sp>
          <p:nvSpPr>
            <p:cNvPr id="69" name="正方形/長方形 68">
              <a:extLst>
                <a:ext uri="{FF2B5EF4-FFF2-40B4-BE49-F238E27FC236}">
                  <a16:creationId xmlns:a16="http://schemas.microsoft.com/office/drawing/2014/main" id="{7C928D20-2518-99E5-2DEB-0E82738EA845}"/>
                </a:ext>
              </a:extLst>
            </p:cNvPr>
            <p:cNvSpPr/>
            <p:nvPr/>
          </p:nvSpPr>
          <p:spPr>
            <a:xfrm>
              <a:off x="2866065"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70" name="正方形/長方形 69">
              <a:extLst>
                <a:ext uri="{FF2B5EF4-FFF2-40B4-BE49-F238E27FC236}">
                  <a16:creationId xmlns:a16="http://schemas.microsoft.com/office/drawing/2014/main" id="{08167E4B-3688-737A-546C-630FBD09EFF6}"/>
                </a:ext>
              </a:extLst>
            </p:cNvPr>
            <p:cNvSpPr/>
            <p:nvPr/>
          </p:nvSpPr>
          <p:spPr>
            <a:xfrm>
              <a:off x="5518181" y="5205212"/>
              <a:ext cx="675823"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S PGothic" panose="020B0600070205080204" pitchFamily="34" charset="-128"/>
                  <a:ea typeface="MS PGothic" panose="020B0600070205080204" pitchFamily="34" charset="-128"/>
                </a:rPr>
                <a:t>－</a:t>
              </a:r>
              <a:endParaRPr kumimoji="1" lang="ja-JP" altLang="en-US" sz="3200"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5F9B3A17-3043-3AFD-A392-919CEC60D481}"/>
                </a:ext>
              </a:extLst>
            </p:cNvPr>
            <p:cNvSpPr txBox="1"/>
            <p:nvPr/>
          </p:nvSpPr>
          <p:spPr>
            <a:xfrm>
              <a:off x="3418230" y="4863489"/>
              <a:ext cx="2373829" cy="338554"/>
            </a:xfrm>
            <a:prstGeom prst="rect">
              <a:avLst/>
            </a:prstGeom>
            <a:noFill/>
          </p:spPr>
          <p:txBody>
            <a:bodyPr wrap="square" rtlCol="0">
              <a:spAutoFit/>
            </a:bodyPr>
            <a:lstStyle/>
            <a:p>
              <a:r>
                <a:rPr lang="ja-JP" altLang="en-US" sz="1600" b="1">
                  <a:latin typeface="MS PGothic" panose="020B0600070205080204" pitchFamily="34" charset="-128"/>
                  <a:ea typeface="MS PGothic" panose="020B0600070205080204" pitchFamily="34" charset="-128"/>
                </a:rPr>
                <a:t>❷</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売上原価</a:t>
              </a:r>
              <a:r>
                <a:rPr lang="en-US" altLang="ja-JP" sz="1600" b="1" dirty="0">
                  <a:latin typeface="MS PGothic" panose="020B0600070205080204" pitchFamily="34" charset="-128"/>
                  <a:ea typeface="MS PGothic" panose="020B0600070205080204" pitchFamily="34" charset="-128"/>
                </a:rPr>
                <a:t>(</a:t>
              </a:r>
              <a:r>
                <a:rPr lang="ja-JP" altLang="en-US" sz="1600" b="1">
                  <a:latin typeface="MS PGothic" panose="020B0600070205080204" pitchFamily="34" charset="-128"/>
                  <a:ea typeface="MS PGothic" panose="020B0600070205080204" pitchFamily="34" charset="-128"/>
                </a:rPr>
                <a:t>仕入原価</a:t>
              </a:r>
              <a:r>
                <a:rPr lang="en-US" altLang="ja-JP" sz="1600" b="1" dirty="0">
                  <a:latin typeface="MS PGothic" panose="020B0600070205080204" pitchFamily="34" charset="-128"/>
                  <a:ea typeface="MS PGothic" panose="020B0600070205080204" pitchFamily="34" charset="-128"/>
                </a:rPr>
                <a:t>) </a:t>
              </a:r>
              <a:endParaRPr lang="ja-JP" altLang="en-US" sz="1600" b="1" dirty="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9500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A275-F831-971D-7D9E-6F18B98C7CF4}"/>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30C2DA9-CEDA-DE53-556A-7C034894955C}"/>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14830788-AC99-887A-6FDB-01C576A96A5D}"/>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4" name="グラフィックス 3" descr="砂時計: 終了 単色塗りつぶし">
              <a:extLst>
                <a:ext uri="{FF2B5EF4-FFF2-40B4-BE49-F238E27FC236}">
                  <a16:creationId xmlns:a16="http://schemas.microsoft.com/office/drawing/2014/main" id="{F3631D2C-D76C-51E7-C60D-1B44FB7F6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1FAFDEC9-7BAC-90C2-BA1C-4935FF533F6B}"/>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年間の収支計画を作成する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408C6322-4AF0-6C27-4D82-1F69A946F45C}"/>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6CFD7CF5-B022-1558-3748-B238E5BBD0F5}"/>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9" name="図 8">
              <a:extLst>
                <a:ext uri="{FF2B5EF4-FFF2-40B4-BE49-F238E27FC236}">
                  <a16:creationId xmlns:a16="http://schemas.microsoft.com/office/drawing/2014/main" id="{EF703ACF-50DC-F24F-98F3-36E67F487737}"/>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425885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sp>
        <p:nvSpPr>
          <p:cNvPr id="9" name="テキスト ボックス 8">
            <a:extLst>
              <a:ext uri="{FF2B5EF4-FFF2-40B4-BE49-F238E27FC236}">
                <a16:creationId xmlns:a16="http://schemas.microsoft.com/office/drawing/2014/main" id="{151D369E-2F32-3D56-03A9-B0C32232B7F7}"/>
              </a:ext>
            </a:extLst>
          </p:cNvPr>
          <p:cNvSpPr txBox="1"/>
          <p:nvPr/>
        </p:nvSpPr>
        <p:spPr>
          <a:xfrm>
            <a:off x="1925417" y="4964918"/>
            <a:ext cx="9141975" cy="646331"/>
          </a:xfrm>
          <a:prstGeom prst="rect">
            <a:avLst/>
          </a:prstGeom>
          <a:noFill/>
          <a:ln>
            <a:noFill/>
          </a:ln>
        </p:spPr>
        <p:txBody>
          <a:bodyPr wrap="square">
            <a:spAutoFit/>
          </a:bodyPr>
          <a:lstStyle/>
          <a:p>
            <a:pPr marL="231775" indent="-231775"/>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資金調達については、</a:t>
            </a:r>
            <a:r>
              <a:rPr lang="en-US" altLang="ja-JP" dirty="0">
                <a:latin typeface="MS PGothic" panose="020B0600070205080204" pitchFamily="34" charset="-128"/>
                <a:ea typeface="MS PGothic" panose="020B0600070205080204" pitchFamily="34" charset="-128"/>
              </a:rPr>
              <a:t>2</a:t>
            </a:r>
            <a:r>
              <a:rPr lang="ja-JP" altLang="en-US" dirty="0">
                <a:latin typeface="MS PGothic" panose="020B0600070205080204" pitchFamily="34" charset="-128"/>
                <a:ea typeface="MS PGothic" panose="020B0600070205080204" pitchFamily="34" charset="-128"/>
              </a:rPr>
              <a:t>コマ以上の時間が確保できる場合</a:t>
            </a:r>
            <a:r>
              <a:rPr lang="ja-JP" altLang="en-US">
                <a:latin typeface="MS PGothic" panose="020B0600070205080204" pitchFamily="34" charset="-128"/>
                <a:ea typeface="MS PGothic" panose="020B0600070205080204" pitchFamily="34" charset="-128"/>
              </a:rPr>
              <a:t>に、オプション</a:t>
            </a:r>
            <a:r>
              <a:rPr lang="ja-JP" altLang="en-US" dirty="0">
                <a:latin typeface="MS PGothic" panose="020B0600070205080204" pitchFamily="34" charset="-128"/>
                <a:ea typeface="MS PGothic" panose="020B0600070205080204" pitchFamily="34" charset="-128"/>
              </a:rPr>
              <a:t>として学ぶ時間を設けることを</a:t>
            </a:r>
            <a:r>
              <a:rPr lang="ja-JP" altLang="en-US">
                <a:latin typeface="MS PGothic" panose="020B0600070205080204" pitchFamily="34" charset="-128"/>
                <a:ea typeface="MS PGothic" panose="020B0600070205080204" pitchFamily="34" charset="-128"/>
              </a:rPr>
              <a:t>推奨しております</a:t>
            </a:r>
            <a:r>
              <a:rPr lang="ja-JP" altLang="en-US" dirty="0">
                <a:latin typeface="MS PGothic" panose="020B0600070205080204" pitchFamily="34" charset="-128"/>
                <a:ea typeface="MS PGothic" panose="020B0600070205080204" pitchFamily="34" charset="-128"/>
              </a:rPr>
              <a:t>。</a:t>
            </a:r>
          </a:p>
        </p:txBody>
      </p:sp>
      <p:grpSp>
        <p:nvGrpSpPr>
          <p:cNvPr id="10" name="グループ化 9">
            <a:extLst>
              <a:ext uri="{FF2B5EF4-FFF2-40B4-BE49-F238E27FC236}">
                <a16:creationId xmlns:a16="http://schemas.microsoft.com/office/drawing/2014/main" id="{6FEB27C4-B149-962E-80A2-92E8326EEADD}"/>
              </a:ext>
            </a:extLst>
          </p:cNvPr>
          <p:cNvGrpSpPr/>
          <p:nvPr/>
        </p:nvGrpSpPr>
        <p:grpSpPr>
          <a:xfrm>
            <a:off x="947958" y="2241532"/>
            <a:ext cx="10279721" cy="1995347"/>
            <a:chOff x="1191308" y="1652955"/>
            <a:chExt cx="10279721" cy="1995347"/>
          </a:xfrm>
        </p:grpSpPr>
        <p:sp>
          <p:nvSpPr>
            <p:cNvPr id="11" name="正方形/長方形 10">
              <a:extLst>
                <a:ext uri="{FF2B5EF4-FFF2-40B4-BE49-F238E27FC236}">
                  <a16:creationId xmlns:a16="http://schemas.microsoft.com/office/drawing/2014/main" id="{D85E824F-AB2F-47DA-7DEF-CEFDB219CE44}"/>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rPr>
                <a:t>　　収支計画の基本と作成方法について理解する</a:t>
              </a:r>
              <a:endParaRPr kumimoji="1" lang="ja-JP" altLang="en-US" sz="2800" b="1" dirty="0">
                <a:solidFill>
                  <a:schemeClr val="tx1"/>
                </a:solidFill>
                <a:highlight>
                  <a:srgbClr val="FFFF00"/>
                </a:highlight>
              </a:endParaRPr>
            </a:p>
          </p:txBody>
        </p:sp>
        <p:sp>
          <p:nvSpPr>
            <p:cNvPr id="12" name="正方形/長方形 11">
              <a:extLst>
                <a:ext uri="{FF2B5EF4-FFF2-40B4-BE49-F238E27FC236}">
                  <a16:creationId xmlns:a16="http://schemas.microsoft.com/office/drawing/2014/main" id="{3D4B58A0-7E56-9872-4EFF-F149F18E9818}"/>
                </a:ext>
              </a:extLst>
            </p:cNvPr>
            <p:cNvSpPr/>
            <p:nvPr/>
          </p:nvSpPr>
          <p:spPr>
            <a:xfrm>
              <a:off x="2168768" y="2956640"/>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rPr>
                <a:t>　　収支計画を作成する</a:t>
              </a:r>
              <a:endParaRPr kumimoji="1" lang="ja-JP" altLang="en-US" sz="2800" b="1" dirty="0">
                <a:solidFill>
                  <a:schemeClr val="tx1"/>
                </a:solidFill>
                <a:highlight>
                  <a:srgbClr val="FFFF00"/>
                </a:highlight>
              </a:endParaRPr>
            </a:p>
          </p:txBody>
        </p:sp>
        <p:sp>
          <p:nvSpPr>
            <p:cNvPr id="13" name="正方形/長方形 12">
              <a:extLst>
                <a:ext uri="{FF2B5EF4-FFF2-40B4-BE49-F238E27FC236}">
                  <a16:creationId xmlns:a16="http://schemas.microsoft.com/office/drawing/2014/main" id="{F670059B-C585-7D81-B372-92A342CCB1C6}"/>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1</a:t>
              </a:r>
              <a:endParaRPr kumimoji="1" lang="ja-JP" altLang="en-US" sz="3600" b="1" dirty="0">
                <a:solidFill>
                  <a:srgbClr val="E94520"/>
                </a:solidFill>
                <a:latin typeface="+mn-ea"/>
              </a:endParaRPr>
            </a:p>
          </p:txBody>
        </p:sp>
        <p:sp>
          <p:nvSpPr>
            <p:cNvPr id="16" name="正方形/長方形 15">
              <a:extLst>
                <a:ext uri="{FF2B5EF4-FFF2-40B4-BE49-F238E27FC236}">
                  <a16:creationId xmlns:a16="http://schemas.microsoft.com/office/drawing/2014/main" id="{D5CB0A1F-CD67-9D4E-0F9E-B5D311E0F1B5}"/>
                </a:ext>
              </a:extLst>
            </p:cNvPr>
            <p:cNvSpPr/>
            <p:nvPr/>
          </p:nvSpPr>
          <p:spPr>
            <a:xfrm>
              <a:off x="1191308" y="2956640"/>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grpSp>
    </p:spTree>
    <p:extLst>
      <p:ext uri="{BB962C8B-B14F-4D97-AF65-F5344CB8AC3E}">
        <p14:creationId xmlns:p14="http://schemas.microsoft.com/office/powerpoint/2010/main" val="76126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69F6-9468-B960-6C53-BBEE38ADA2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302DC4-8ED6-D889-89B5-05D704136083}"/>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中長期の収支計画の作成イメージ</a:t>
            </a:r>
            <a:endParaRPr kumimoji="1" lang="ja-JP" altLang="en-US" dirty="0"/>
          </a:p>
        </p:txBody>
      </p:sp>
      <p:sp>
        <p:nvSpPr>
          <p:cNvPr id="5" name="テキスト ボックス 4">
            <a:extLst>
              <a:ext uri="{FF2B5EF4-FFF2-40B4-BE49-F238E27FC236}">
                <a16:creationId xmlns:a16="http://schemas.microsoft.com/office/drawing/2014/main" id="{0428334E-AF8B-D2EF-864F-163B500A47DD}"/>
              </a:ext>
            </a:extLst>
          </p:cNvPr>
          <p:cNvSpPr txBox="1"/>
          <p:nvPr/>
        </p:nvSpPr>
        <p:spPr>
          <a:xfrm>
            <a:off x="327082" y="1143664"/>
            <a:ext cx="11542644" cy="1261884"/>
          </a:xfrm>
          <a:prstGeom prst="rect">
            <a:avLst/>
          </a:prstGeom>
          <a:noFill/>
        </p:spPr>
        <p:txBody>
          <a:bodyPr wrap="square" rtlCol="0">
            <a:spAutoFit/>
          </a:bodyPr>
          <a:lstStyle/>
          <a:p>
            <a:pPr algn="ctr"/>
            <a:r>
              <a:rPr lang="en-US" altLang="ja-JP" sz="2800" b="1" dirty="0">
                <a:latin typeface="MS PGothic" panose="020B0600070205080204" pitchFamily="34" charset="-128"/>
                <a:ea typeface="MS PGothic" panose="020B0600070205080204" pitchFamily="34" charset="-128"/>
              </a:rPr>
              <a:t>1</a:t>
            </a:r>
            <a:r>
              <a:rPr lang="ja-JP" altLang="en-US" sz="2800" b="1">
                <a:latin typeface="MS PGothic" panose="020B0600070205080204" pitchFamily="34" charset="-128"/>
                <a:ea typeface="MS PGothic" panose="020B0600070205080204" pitchFamily="34" charset="-128"/>
              </a:rPr>
              <a:t>年目の収支計画をもとに、売上高が</a:t>
            </a:r>
            <a:r>
              <a:rPr lang="en-US" altLang="ja-JP" sz="2800" b="1" dirty="0">
                <a:latin typeface="MS PGothic" panose="020B0600070205080204" pitchFamily="34" charset="-128"/>
                <a:ea typeface="MS PGothic" panose="020B0600070205080204" pitchFamily="34" charset="-128"/>
              </a:rPr>
              <a:t>3</a:t>
            </a:r>
            <a:r>
              <a:rPr lang="ja-JP" altLang="en-US" sz="2800" b="1">
                <a:latin typeface="MS PGothic" panose="020B0600070205080204" pitchFamily="34" charset="-128"/>
                <a:ea typeface="MS PGothic" panose="020B0600070205080204" pitchFamily="34" charset="-128"/>
              </a:rPr>
              <a:t>年で</a:t>
            </a:r>
            <a:r>
              <a:rPr lang="en-US" altLang="ja-JP" sz="2800" b="1" dirty="0">
                <a:latin typeface="MS PGothic" panose="020B0600070205080204" pitchFamily="34" charset="-128"/>
                <a:ea typeface="MS PGothic" panose="020B0600070205080204" pitchFamily="34" charset="-128"/>
              </a:rPr>
              <a:t>3</a:t>
            </a:r>
            <a:r>
              <a:rPr lang="ja-JP" altLang="en-US" sz="2800" b="1">
                <a:latin typeface="MS PGothic" panose="020B0600070205080204" pitchFamily="34" charset="-128"/>
                <a:ea typeface="MS PGothic" panose="020B0600070205080204" pitchFamily="34" charset="-128"/>
              </a:rPr>
              <a:t>倍、</a:t>
            </a:r>
            <a:r>
              <a:rPr lang="en-US" altLang="ja-JP" sz="2800" b="1" dirty="0">
                <a:latin typeface="MS PGothic" panose="020B0600070205080204" pitchFamily="34" charset="-128"/>
                <a:ea typeface="MS PGothic" panose="020B0600070205080204" pitchFamily="34" charset="-128"/>
              </a:rPr>
              <a:t>10</a:t>
            </a:r>
            <a:r>
              <a:rPr lang="ja-JP" altLang="en-US" sz="2800" b="1">
                <a:latin typeface="MS PGothic" panose="020B0600070205080204" pitchFamily="34" charset="-128"/>
                <a:ea typeface="MS PGothic" panose="020B0600070205080204" pitchFamily="34" charset="-128"/>
              </a:rPr>
              <a:t>年で</a:t>
            </a:r>
            <a:r>
              <a:rPr lang="en-US" altLang="ja-JP" sz="2800" b="1" dirty="0">
                <a:latin typeface="MS PGothic" panose="020B0600070205080204" pitchFamily="34" charset="-128"/>
                <a:ea typeface="MS PGothic" panose="020B0600070205080204" pitchFamily="34" charset="-128"/>
              </a:rPr>
              <a:t>10</a:t>
            </a:r>
            <a:r>
              <a:rPr lang="ja-JP" altLang="en-US" sz="2800" b="1">
                <a:latin typeface="MS PGothic" panose="020B0600070205080204" pitchFamily="34" charset="-128"/>
                <a:ea typeface="MS PGothic" panose="020B0600070205080204" pitchFamily="34" charset="-128"/>
              </a:rPr>
              <a:t>倍になると</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仮定します。ただし、その他項目すべてが比例するわけではありません。</a:t>
            </a:r>
            <a:endParaRPr lang="en-US" altLang="ja-JP" sz="800" b="1" dirty="0">
              <a:latin typeface="MS PGothic" panose="020B0600070205080204" pitchFamily="34" charset="-128"/>
              <a:ea typeface="MS PGothic" panose="020B0600070205080204" pitchFamily="34" charset="-128"/>
            </a:endParaRPr>
          </a:p>
          <a:p>
            <a:pPr algn="ctr"/>
            <a:r>
              <a:rPr lang="ja-JP" altLang="en-US" sz="2000" b="1">
                <a:latin typeface="MS PGothic" panose="020B0600070205080204" pitchFamily="34" charset="-128"/>
                <a:ea typeface="MS PGothic" panose="020B0600070205080204" pitchFamily="34" charset="-128"/>
              </a:rPr>
              <a:t>特に固定費</a:t>
            </a:r>
            <a:r>
              <a:rPr lang="en-US" altLang="ja-JP" sz="2000" b="1" baseline="30000" dirty="0">
                <a:latin typeface="MS PGothic" panose="020B0600070205080204" pitchFamily="34" charset="-128"/>
                <a:ea typeface="MS PGothic" panose="020B0600070205080204" pitchFamily="34" charset="-128"/>
              </a:rPr>
              <a:t>※1</a:t>
            </a:r>
            <a:r>
              <a:rPr lang="ja-JP" altLang="en-US" sz="2000" b="1">
                <a:latin typeface="MS PGothic" panose="020B0600070205080204" pitchFamily="34" charset="-128"/>
                <a:ea typeface="MS PGothic" panose="020B0600070205080204" pitchFamily="34" charset="-128"/>
              </a:rPr>
              <a:t>は変動費</a:t>
            </a:r>
            <a:r>
              <a:rPr lang="en-US" altLang="ja-JP" sz="2000" b="1" baseline="30000" dirty="0">
                <a:latin typeface="MS PGothic" panose="020B0600070205080204" pitchFamily="34" charset="-128"/>
                <a:ea typeface="MS PGothic" panose="020B0600070205080204" pitchFamily="34" charset="-128"/>
              </a:rPr>
              <a:t>※2</a:t>
            </a:r>
            <a:r>
              <a:rPr lang="ja-JP" altLang="en-US" sz="2000" b="1">
                <a:solidFill>
                  <a:srgbClr val="000000"/>
                </a:solidFill>
                <a:effectLst/>
                <a:latin typeface="Helvetica Neue" panose="02000503000000020004" pitchFamily="2" charset="0"/>
              </a:rPr>
              <a:t>とは異なり、売上高の増減に比例しない費用です。</a:t>
            </a:r>
            <a:r>
              <a:rPr lang="en-US" altLang="ja-JP" sz="2000" b="1" baseline="30000" dirty="0">
                <a:latin typeface="MS PGothic" panose="020B0600070205080204" pitchFamily="34" charset="-128"/>
                <a:ea typeface="MS PGothic" panose="020B0600070205080204" pitchFamily="34" charset="-128"/>
              </a:rPr>
              <a:t>※3</a:t>
            </a:r>
            <a:r>
              <a:rPr lang="en-US" altLang="ja-JP" sz="2000" b="1" dirty="0">
                <a:latin typeface="MS PGothic" panose="020B0600070205080204" pitchFamily="34" charset="-128"/>
                <a:ea typeface="MS PGothic" panose="020B0600070205080204" pitchFamily="34" charset="-128"/>
              </a:rPr>
              <a:t> </a:t>
            </a:r>
            <a:endParaRPr lang="ja-JP" altLang="en-US" sz="2000" b="1"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3FABE00F-AE3D-5847-923A-AAA5E7955560}"/>
              </a:ext>
            </a:extLst>
          </p:cNvPr>
          <p:cNvSpPr txBox="1"/>
          <p:nvPr/>
        </p:nvSpPr>
        <p:spPr>
          <a:xfrm>
            <a:off x="1846595" y="5862721"/>
            <a:ext cx="10003446" cy="307777"/>
          </a:xfrm>
          <a:prstGeom prst="rect">
            <a:avLst/>
          </a:prstGeom>
          <a:noFill/>
        </p:spPr>
        <p:txBody>
          <a:bodyPr wrap="square" rtlCol="0">
            <a:spAutoFit/>
          </a:bodyPr>
          <a:lstStyle/>
          <a:p>
            <a:r>
              <a:rPr lang="en-US" altLang="ja-JP" sz="1400" dirty="0">
                <a:latin typeface="MS PGothic" panose="020B0600070205080204" pitchFamily="34" charset="-128"/>
                <a:ea typeface="MS PGothic" panose="020B0600070205080204" pitchFamily="34" charset="-128"/>
              </a:rPr>
              <a:t>※3 </a:t>
            </a:r>
            <a:r>
              <a:rPr lang="ja-JP" altLang="en-US" sz="1400">
                <a:latin typeface="MS PGothic" panose="020B0600070205080204" pitchFamily="34" charset="-128"/>
                <a:ea typeface="MS PGothic" panose="020B0600070205080204" pitchFamily="34" charset="-128"/>
              </a:rPr>
              <a:t>業種・業態によって各項目の売上高に対する割合は変化します。</a:t>
            </a:r>
            <a:r>
              <a:rPr kumimoji="1" lang="ja-JP" altLang="en-US" sz="1400">
                <a:latin typeface="MS PGothic" panose="020B0600070205080204" pitchFamily="34" charset="-128"/>
                <a:ea typeface="MS PGothic" panose="020B0600070205080204" pitchFamily="34" charset="-128"/>
              </a:rPr>
              <a:t>詳しくは専門家の</a:t>
            </a:r>
            <a:r>
              <a:rPr lang="ja-JP" altLang="en-US" sz="1400">
                <a:latin typeface="MS PGothic" panose="020B0600070205080204" pitchFamily="34" charset="-128"/>
                <a:ea typeface="MS PGothic" panose="020B0600070205080204" pitchFamily="34" charset="-128"/>
              </a:rPr>
              <a:t>レビュー</a:t>
            </a:r>
            <a:r>
              <a:rPr kumimoji="1" lang="ja-JP" altLang="en-US" sz="1400">
                <a:latin typeface="MS PGothic" panose="020B0600070205080204" pitchFamily="34" charset="-128"/>
                <a:ea typeface="MS PGothic" panose="020B0600070205080204" pitchFamily="34" charset="-128"/>
              </a:rPr>
              <a:t>が必要です。</a:t>
            </a:r>
            <a:endParaRPr kumimoji="1" lang="en-US" altLang="ja-JP" sz="1400" dirty="0">
              <a:latin typeface="MS PGothic" panose="020B0600070205080204" pitchFamily="34" charset="-128"/>
              <a:ea typeface="MS PGothic" panose="020B0600070205080204" pitchFamily="34" charset="-128"/>
            </a:endParaRPr>
          </a:p>
        </p:txBody>
      </p:sp>
      <p:graphicFrame>
        <p:nvGraphicFramePr>
          <p:cNvPr id="7" name="表 6">
            <a:extLst>
              <a:ext uri="{FF2B5EF4-FFF2-40B4-BE49-F238E27FC236}">
                <a16:creationId xmlns:a16="http://schemas.microsoft.com/office/drawing/2014/main" id="{7E89BFAF-5B1A-26E5-C780-EB35C5F155DF}"/>
              </a:ext>
            </a:extLst>
          </p:cNvPr>
          <p:cNvGraphicFramePr>
            <a:graphicFrameLocks noGrp="1"/>
          </p:cNvGraphicFramePr>
          <p:nvPr/>
        </p:nvGraphicFramePr>
        <p:xfrm>
          <a:off x="839788" y="2808137"/>
          <a:ext cx="10514010" cy="2579649"/>
        </p:xfrm>
        <a:graphic>
          <a:graphicData uri="http://schemas.openxmlformats.org/drawingml/2006/table">
            <a:tbl>
              <a:tblPr firstRow="1" bandRow="1">
                <a:tableStyleId>{5C22544A-7EE6-4342-B048-85BDC9FD1C3A}</a:tableStyleId>
              </a:tblPr>
              <a:tblGrid>
                <a:gridCol w="2102802">
                  <a:extLst>
                    <a:ext uri="{9D8B030D-6E8A-4147-A177-3AD203B41FA5}">
                      <a16:colId xmlns:a16="http://schemas.microsoft.com/office/drawing/2014/main" val="1849414814"/>
                    </a:ext>
                  </a:extLst>
                </a:gridCol>
                <a:gridCol w="2102802">
                  <a:extLst>
                    <a:ext uri="{9D8B030D-6E8A-4147-A177-3AD203B41FA5}">
                      <a16:colId xmlns:a16="http://schemas.microsoft.com/office/drawing/2014/main" val="27567986"/>
                    </a:ext>
                  </a:extLst>
                </a:gridCol>
                <a:gridCol w="2102802">
                  <a:extLst>
                    <a:ext uri="{9D8B030D-6E8A-4147-A177-3AD203B41FA5}">
                      <a16:colId xmlns:a16="http://schemas.microsoft.com/office/drawing/2014/main" val="296562952"/>
                    </a:ext>
                  </a:extLst>
                </a:gridCol>
                <a:gridCol w="2102802">
                  <a:extLst>
                    <a:ext uri="{9D8B030D-6E8A-4147-A177-3AD203B41FA5}">
                      <a16:colId xmlns:a16="http://schemas.microsoft.com/office/drawing/2014/main" val="2756494531"/>
                    </a:ext>
                  </a:extLst>
                </a:gridCol>
                <a:gridCol w="2102802">
                  <a:extLst>
                    <a:ext uri="{9D8B030D-6E8A-4147-A177-3AD203B41FA5}">
                      <a16:colId xmlns:a16="http://schemas.microsoft.com/office/drawing/2014/main" val="286254578"/>
                    </a:ext>
                  </a:extLst>
                </a:gridCol>
              </a:tblGrid>
              <a:tr h="4420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solidFill>
                          <a:schemeClr val="bg1"/>
                        </a:solidFill>
                        <a:latin typeface="MS PGothic" panose="020B0600070205080204" pitchFamily="34" charset="-128"/>
                        <a:ea typeface="MS PGothic" panose="020B060007020508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000" b="0" dirty="0">
                          <a:solidFill>
                            <a:schemeClr val="bg1"/>
                          </a:solidFill>
                          <a:latin typeface="MS PGothic" panose="020B0600070205080204" pitchFamily="34" charset="-128"/>
                          <a:ea typeface="MS PGothic" panose="020B0600070205080204" pitchFamily="34" charset="-128"/>
                        </a:rPr>
                        <a:t>1</a:t>
                      </a:r>
                      <a:r>
                        <a:rPr kumimoji="1" lang="ja-JP" altLang="en-US" sz="2000" b="0" dirty="0">
                          <a:solidFill>
                            <a:schemeClr val="bg1"/>
                          </a:solidFill>
                          <a:latin typeface="MS PGothic" panose="020B0600070205080204" pitchFamily="34" charset="-128"/>
                          <a:ea typeface="MS PGothic" panose="020B0600070205080204" pitchFamily="34" charset="-128"/>
                        </a:rPr>
                        <a:t>年目</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520"/>
                    </a:solidFill>
                  </a:tcPr>
                </a:tc>
                <a:tc>
                  <a:txBody>
                    <a:bodyPr/>
                    <a:lstStyle/>
                    <a:p>
                      <a:pPr algn="ctr"/>
                      <a:r>
                        <a:rPr kumimoji="1" lang="en-US" altLang="ja-JP" sz="2000" b="0" dirty="0">
                          <a:solidFill>
                            <a:schemeClr val="bg1"/>
                          </a:solidFill>
                          <a:latin typeface="MS PGothic" panose="020B0600070205080204" pitchFamily="34" charset="-128"/>
                          <a:ea typeface="MS PGothic" panose="020B0600070205080204" pitchFamily="34" charset="-128"/>
                        </a:rPr>
                        <a:t>3</a:t>
                      </a:r>
                      <a:r>
                        <a:rPr kumimoji="1" lang="ja-JP" altLang="en-US" sz="2000" b="0" dirty="0">
                          <a:solidFill>
                            <a:schemeClr val="bg1"/>
                          </a:solidFill>
                          <a:latin typeface="MS PGothic" panose="020B0600070205080204" pitchFamily="34" charset="-128"/>
                          <a:ea typeface="MS PGothic" panose="020B0600070205080204" pitchFamily="34" charset="-128"/>
                        </a:rPr>
                        <a:t>年目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520"/>
                    </a:solidFill>
                  </a:tcPr>
                </a:tc>
                <a:tc>
                  <a:txBody>
                    <a:bodyPr/>
                    <a:lstStyle/>
                    <a:p>
                      <a:pPr algn="ctr"/>
                      <a:r>
                        <a:rPr kumimoji="1" lang="en-US" altLang="ja-JP" sz="2000" b="0" dirty="0">
                          <a:solidFill>
                            <a:schemeClr val="bg1"/>
                          </a:solidFill>
                          <a:latin typeface="MS PGothic" panose="020B0600070205080204" pitchFamily="34" charset="-128"/>
                          <a:ea typeface="MS PGothic" panose="020B0600070205080204" pitchFamily="34" charset="-128"/>
                        </a:rPr>
                        <a:t>5</a:t>
                      </a:r>
                      <a:r>
                        <a:rPr kumimoji="1" lang="ja-JP" altLang="en-US" sz="2000" b="0" dirty="0">
                          <a:solidFill>
                            <a:schemeClr val="bg1"/>
                          </a:solidFill>
                          <a:latin typeface="MS PGothic" panose="020B0600070205080204" pitchFamily="34" charset="-128"/>
                          <a:ea typeface="MS PGothic" panose="020B0600070205080204" pitchFamily="34" charset="-128"/>
                        </a:rPr>
                        <a:t>年目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520"/>
                    </a:solidFill>
                  </a:tcPr>
                </a:tc>
                <a:tc>
                  <a:txBody>
                    <a:bodyPr/>
                    <a:lstStyle/>
                    <a:p>
                      <a:pPr algn="ctr"/>
                      <a:r>
                        <a:rPr kumimoji="1" lang="en-US" altLang="ja-JP" sz="2000" b="0" dirty="0">
                          <a:solidFill>
                            <a:schemeClr val="bg1"/>
                          </a:solidFill>
                          <a:latin typeface="MS PGothic" panose="020B0600070205080204" pitchFamily="34" charset="-128"/>
                          <a:ea typeface="MS PGothic" panose="020B0600070205080204" pitchFamily="34" charset="-128"/>
                        </a:rPr>
                        <a:t>10</a:t>
                      </a:r>
                      <a:r>
                        <a:rPr kumimoji="1" lang="ja-JP" altLang="en-US" sz="2000" b="0">
                          <a:solidFill>
                            <a:schemeClr val="bg1"/>
                          </a:solidFill>
                          <a:latin typeface="MS PGothic" panose="020B0600070205080204" pitchFamily="34" charset="-128"/>
                          <a:ea typeface="MS PGothic" panose="020B0600070205080204" pitchFamily="34" charset="-128"/>
                        </a:rPr>
                        <a:t>年目</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4520"/>
                    </a:solidFill>
                  </a:tcPr>
                </a:tc>
                <a:extLst>
                  <a:ext uri="{0D108BD9-81ED-4DB2-BD59-A6C34878D82A}">
                    <a16:rowId xmlns:a16="http://schemas.microsoft.com/office/drawing/2014/main" val="719606476"/>
                  </a:ext>
                </a:extLst>
              </a:tr>
              <a:tr h="4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MS PGothic" panose="020B0600070205080204" pitchFamily="34" charset="-128"/>
                          <a:ea typeface="MS PGothic" panose="020B0600070205080204" pitchFamily="34" charset="-128"/>
                        </a:rPr>
                        <a:t>売上高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r" rtl="0" fontAlgn="b"/>
                      <a:r>
                        <a:rPr lang="en-US" altLang="ja-JP" sz="2400" b="1" dirty="0">
                          <a:effectLst/>
                        </a:rPr>
                        <a:t>100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a:effectLst/>
                        </a:rPr>
                        <a:t>300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a:effectLst/>
                        </a:rPr>
                        <a:t>500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dirty="0">
                          <a:effectLst/>
                        </a:rPr>
                        <a:t>1,000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286675"/>
                  </a:ext>
                </a:extLst>
              </a:tr>
              <a:tr h="782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chemeClr val="bg1"/>
                          </a:solidFill>
                          <a:latin typeface="MS PGothic" panose="020B0600070205080204" pitchFamily="34" charset="-128"/>
                          <a:ea typeface="MS PGothic" panose="020B0600070205080204" pitchFamily="34" charset="-128"/>
                        </a:rPr>
                        <a:t>売上原価</a:t>
                      </a:r>
                      <a:endParaRPr lang="en-US" altLang="ja-JP" sz="2000" b="1" dirty="0">
                        <a:solidFill>
                          <a:schemeClr val="bg1"/>
                        </a:solidFill>
                        <a:latin typeface="MS PGothic" panose="020B0600070205080204" pitchFamily="34" charset="-128"/>
                        <a:ea typeface="MS PGothic" panose="020B060007020508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latin typeface="MS PGothic" panose="020B0600070205080204" pitchFamily="34" charset="-128"/>
                          <a:ea typeface="MS PGothic" panose="020B0600070205080204" pitchFamily="34" charset="-128"/>
                        </a:rPr>
                        <a:t>(</a:t>
                      </a:r>
                      <a:r>
                        <a:rPr lang="ja-JP" altLang="en-US" sz="2000" b="1">
                          <a:solidFill>
                            <a:schemeClr val="bg1"/>
                          </a:solidFill>
                          <a:latin typeface="MS PGothic" panose="020B0600070205080204" pitchFamily="34" charset="-128"/>
                          <a:ea typeface="MS PGothic" panose="020B0600070205080204" pitchFamily="34" charset="-128"/>
                        </a:rPr>
                        <a:t>仕入原価</a:t>
                      </a:r>
                      <a:r>
                        <a:rPr lang="en-US" altLang="ja-JP" sz="2000" b="1" dirty="0">
                          <a:solidFill>
                            <a:schemeClr val="bg1"/>
                          </a:solidFill>
                          <a:latin typeface="MS PGothic" panose="020B0600070205080204" pitchFamily="34" charset="-128"/>
                          <a:ea typeface="MS PGothic" panose="020B0600070205080204" pitchFamily="34" charset="-128"/>
                        </a:rPr>
                        <a:t>) </a:t>
                      </a:r>
                      <a:endParaRPr kumimoji="1" lang="ja-JP" altLang="en-US" sz="2000" b="1"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r" rtl="0" fontAlgn="b"/>
                      <a:r>
                        <a:rPr lang="en-US" altLang="ja-JP" sz="2400" b="1" dirty="0">
                          <a:effectLst/>
                        </a:rPr>
                        <a:t>40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a:effectLst/>
                        </a:rPr>
                        <a:t>120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a:effectLst/>
                        </a:rPr>
                        <a:t>200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a:effectLst/>
                        </a:rPr>
                        <a:t>400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427109"/>
                  </a:ext>
                </a:extLst>
              </a:tr>
              <a:tr h="4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a:solidFill>
                            <a:schemeClr val="bg1"/>
                          </a:solidFill>
                          <a:latin typeface="MS PGothic" panose="020B0600070205080204" pitchFamily="34" charset="-128"/>
                          <a:ea typeface="MS PGothic" panose="020B0600070205080204" pitchFamily="34" charset="-128"/>
                        </a:rPr>
                        <a:t>経費</a:t>
                      </a:r>
                      <a:endParaRPr kumimoji="1" lang="ja-JP" altLang="en-US" sz="2000" b="1"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r" rtl="0" fontAlgn="b"/>
                      <a:r>
                        <a:rPr lang="en-US" altLang="ja-JP" sz="2400" b="1" dirty="0">
                          <a:effectLst/>
                        </a:rPr>
                        <a:t>30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tc>
                  <a:txBody>
                    <a:bodyPr/>
                    <a:lstStyle/>
                    <a:p>
                      <a:pPr algn="r" rtl="0" fontAlgn="b"/>
                      <a:r>
                        <a:rPr lang="en-US" altLang="ja-JP" sz="2400" b="1" dirty="0">
                          <a:effectLst/>
                        </a:rPr>
                        <a:t>60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tc>
                  <a:txBody>
                    <a:bodyPr/>
                    <a:lstStyle/>
                    <a:p>
                      <a:pPr algn="r" rtl="0" fontAlgn="b"/>
                      <a:r>
                        <a:rPr lang="en-US" altLang="ja-JP" sz="2400" b="1" dirty="0">
                          <a:effectLst/>
                        </a:rPr>
                        <a:t>90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tc>
                  <a:txBody>
                    <a:bodyPr/>
                    <a:lstStyle/>
                    <a:p>
                      <a:pPr algn="r" rtl="0" fontAlgn="b"/>
                      <a:r>
                        <a:rPr lang="en-US" altLang="ja-JP" sz="2400" b="1" dirty="0">
                          <a:effectLst/>
                        </a:rPr>
                        <a:t>150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2137068596"/>
                  </a:ext>
                </a:extLst>
              </a:tr>
              <a:tr h="4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a:solidFill>
                            <a:schemeClr val="bg1"/>
                          </a:solidFill>
                          <a:latin typeface="MS PGothic" panose="020B0600070205080204" pitchFamily="34" charset="-128"/>
                          <a:ea typeface="MS PGothic" panose="020B0600070205080204" pitchFamily="34" charset="-128"/>
                        </a:rPr>
                        <a:t>利益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r" rtl="0" fontAlgn="b"/>
                      <a:r>
                        <a:rPr lang="en-US" altLang="ja-JP" sz="2400" b="1" dirty="0">
                          <a:effectLst/>
                        </a:rPr>
                        <a:t>30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dirty="0">
                          <a:effectLst/>
                        </a:rPr>
                        <a:t>120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dirty="0">
                          <a:effectLst/>
                        </a:rPr>
                        <a:t>210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b"/>
                      <a:r>
                        <a:rPr lang="en-US" altLang="ja-JP" sz="2400" b="1" dirty="0">
                          <a:effectLst/>
                        </a:rPr>
                        <a:t>450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7788875"/>
                  </a:ext>
                </a:extLst>
              </a:tr>
            </a:tbl>
          </a:graphicData>
        </a:graphic>
      </p:graphicFrame>
      <p:sp>
        <p:nvSpPr>
          <p:cNvPr id="8" name="テキスト ボックス 7">
            <a:extLst>
              <a:ext uri="{FF2B5EF4-FFF2-40B4-BE49-F238E27FC236}">
                <a16:creationId xmlns:a16="http://schemas.microsoft.com/office/drawing/2014/main" id="{AF0DE354-8085-0ED1-8803-21B86D3A0216}"/>
              </a:ext>
            </a:extLst>
          </p:cNvPr>
          <p:cNvSpPr txBox="1"/>
          <p:nvPr/>
        </p:nvSpPr>
        <p:spPr>
          <a:xfrm>
            <a:off x="10353729" y="2455927"/>
            <a:ext cx="998483" cy="338554"/>
          </a:xfrm>
          <a:prstGeom prst="rect">
            <a:avLst/>
          </a:prstGeom>
          <a:noFill/>
        </p:spPr>
        <p:txBody>
          <a:bodyPr wrap="square" rtlCol="0" anchor="b">
            <a:spAutoFit/>
          </a:bodyPr>
          <a:lstStyle/>
          <a:p>
            <a:pPr algn="r"/>
            <a:r>
              <a:rPr lang="en-US" altLang="ja-JP" sz="1600" kern="100" dirty="0">
                <a:effectLst/>
                <a:latin typeface="MS PGothic" panose="020B0600070205080204" pitchFamily="34" charset="-128"/>
                <a:ea typeface="MS PGothic" panose="020B0600070205080204" pitchFamily="34" charset="-128"/>
              </a:rPr>
              <a:t>(</a:t>
            </a:r>
            <a:r>
              <a:rPr lang="ja-JP" altLang="en-US" sz="1600" kern="100" dirty="0">
                <a:effectLst/>
                <a:latin typeface="MS PGothic" panose="020B0600070205080204" pitchFamily="34" charset="-128"/>
                <a:ea typeface="MS PGothic" panose="020B0600070205080204" pitchFamily="34" charset="-128"/>
              </a:rPr>
              <a:t>万円</a:t>
            </a:r>
            <a:r>
              <a:rPr lang="en-US" altLang="ja-JP" sz="1600" kern="100" dirty="0">
                <a:effectLst/>
                <a:latin typeface="MS PGothic" panose="020B0600070205080204" pitchFamily="34" charset="-128"/>
                <a:ea typeface="MS PGothic" panose="020B0600070205080204" pitchFamily="34" charset="-128"/>
              </a:rPr>
              <a:t>)</a:t>
            </a:r>
            <a:endParaRPr kumimoji="1" lang="en-US" altLang="ja-JP" sz="1600" dirty="0">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a16="http://schemas.microsoft.com/office/drawing/2014/main" id="{1EF4E647-DD60-F463-7FF5-713B674D5483}"/>
              </a:ext>
            </a:extLst>
          </p:cNvPr>
          <p:cNvSpPr txBox="1"/>
          <p:nvPr/>
        </p:nvSpPr>
        <p:spPr>
          <a:xfrm>
            <a:off x="327082" y="5634452"/>
            <a:ext cx="11542643" cy="307777"/>
          </a:xfrm>
          <a:prstGeom prst="rect">
            <a:avLst/>
          </a:prstGeom>
          <a:noFill/>
        </p:spPr>
        <p:txBody>
          <a:bodyPr wrap="square" rtlCol="0">
            <a:spAutoFit/>
          </a:bodyPr>
          <a:lstStyle/>
          <a:p>
            <a:pPr algn="ctr"/>
            <a:r>
              <a:rPr lang="en-US" altLang="ja-JP" sz="1400" dirty="0">
                <a:latin typeface="MS PGothic" panose="020B0600070205080204" pitchFamily="34" charset="-128"/>
                <a:ea typeface="MS PGothic" panose="020B0600070205080204" pitchFamily="34" charset="-128"/>
              </a:rPr>
              <a:t>※1 </a:t>
            </a:r>
            <a:r>
              <a:rPr lang="ja-JP" altLang="en-US" sz="1400">
                <a:latin typeface="MS PGothic" panose="020B0600070205080204" pitchFamily="34" charset="-128"/>
                <a:ea typeface="MS PGothic" panose="020B0600070205080204" pitchFamily="34" charset="-128"/>
              </a:rPr>
              <a:t>固定費・・人件費や家賃など毎月かかる経費。   </a:t>
            </a:r>
            <a:r>
              <a:rPr lang="en-US" altLang="ja-JP" sz="1400" dirty="0">
                <a:latin typeface="MS PGothic" panose="020B0600070205080204" pitchFamily="34" charset="-128"/>
                <a:ea typeface="MS PGothic" panose="020B0600070205080204" pitchFamily="34" charset="-128"/>
              </a:rPr>
              <a:t>※2 </a:t>
            </a:r>
            <a:r>
              <a:rPr lang="ja-JP" altLang="en-US" sz="1400">
                <a:latin typeface="MS PGothic" panose="020B0600070205080204" pitchFamily="34" charset="-128"/>
                <a:ea typeface="MS PGothic" panose="020B0600070205080204" pitchFamily="34" charset="-128"/>
              </a:rPr>
              <a:t>変動費・・生産量や販売数など月ごとに変動する経費。 </a:t>
            </a:r>
          </a:p>
        </p:txBody>
      </p:sp>
    </p:spTree>
    <p:extLst>
      <p:ext uri="{BB962C8B-B14F-4D97-AF65-F5344CB8AC3E}">
        <p14:creationId xmlns:p14="http://schemas.microsoft.com/office/powerpoint/2010/main" val="248258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5AF1-4150-7FEC-850E-B76805B271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9F8E0C-7829-7350-13E9-8103E63A1733}"/>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収支計画の</a:t>
            </a:r>
            <a:r>
              <a:rPr lang="ja-JP" altLang="en-US">
                <a:effectLst/>
                <a:latin typeface="MS PGothic" panose="020B0600070205080204" pitchFamily="34" charset="-128"/>
                <a:ea typeface="MS PGothic" panose="020B0600070205080204" pitchFamily="34" charset="-128"/>
              </a:rPr>
              <a:t>作成イメージ</a:t>
            </a:r>
            <a:endParaRPr kumimoji="1" lang="ja-JP" altLang="en-US" dirty="0"/>
          </a:p>
        </p:txBody>
      </p:sp>
      <p:sp>
        <p:nvSpPr>
          <p:cNvPr id="5" name="テキスト ボックス 4">
            <a:extLst>
              <a:ext uri="{FF2B5EF4-FFF2-40B4-BE49-F238E27FC236}">
                <a16:creationId xmlns:a16="http://schemas.microsoft.com/office/drawing/2014/main" id="{DAE79469-F146-CF4A-A876-84BB7B93EE50}"/>
              </a:ext>
            </a:extLst>
          </p:cNvPr>
          <p:cNvSpPr txBox="1"/>
          <p:nvPr/>
        </p:nvSpPr>
        <p:spPr>
          <a:xfrm>
            <a:off x="327082" y="1143664"/>
            <a:ext cx="11542644" cy="707886"/>
          </a:xfrm>
          <a:prstGeom prst="rect">
            <a:avLst/>
          </a:prstGeom>
          <a:noFill/>
        </p:spPr>
        <p:txBody>
          <a:bodyPr wrap="square" rtlCol="0">
            <a:spAutoFit/>
          </a:bodyPr>
          <a:lstStyle/>
          <a:p>
            <a:pPr algn="ct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年目の収支計画をもとに、</a:t>
            </a:r>
            <a:r>
              <a:rPr lang="en-US" altLang="ja-JP" sz="2000" b="1" dirty="0">
                <a:latin typeface="MS PGothic" panose="020B0600070205080204" pitchFamily="34" charset="-128"/>
                <a:ea typeface="MS PGothic" panose="020B0600070205080204" pitchFamily="34" charset="-128"/>
              </a:rPr>
              <a:t>3</a:t>
            </a:r>
            <a:r>
              <a:rPr lang="ja-JP" altLang="en-US" sz="2000" b="1" dirty="0">
                <a:latin typeface="MS PGothic" panose="020B0600070205080204" pitchFamily="34" charset="-128"/>
                <a:ea typeface="MS PGothic" panose="020B0600070205080204" pitchFamily="34" charset="-128"/>
              </a:rPr>
              <a:t>年目</a:t>
            </a:r>
            <a:r>
              <a:rPr lang="ja-JP" altLang="en-US" sz="2000" b="1">
                <a:latin typeface="MS PGothic" panose="020B0600070205080204" pitchFamily="34" charset="-128"/>
                <a:ea typeface="MS PGothic" panose="020B0600070205080204" pitchFamily="34" charset="-128"/>
              </a:rPr>
              <a:t>は売上高を</a:t>
            </a:r>
            <a:r>
              <a:rPr lang="en-US" altLang="ja-JP" sz="2000" b="1" dirty="0">
                <a:latin typeface="MS PGothic" panose="020B0600070205080204" pitchFamily="34" charset="-128"/>
                <a:ea typeface="MS PGothic" panose="020B0600070205080204" pitchFamily="34" charset="-128"/>
              </a:rPr>
              <a:t>3</a:t>
            </a:r>
            <a:r>
              <a:rPr lang="ja-JP" altLang="en-US" sz="2000" b="1">
                <a:latin typeface="MS PGothic" panose="020B0600070205080204" pitchFamily="34" charset="-128"/>
                <a:ea typeface="MS PGothic" panose="020B0600070205080204" pitchFamily="34" charset="-128"/>
              </a:rPr>
              <a:t>倍成長する見込みで作成</a:t>
            </a:r>
            <a:r>
              <a:rPr lang="ja-JP" altLang="en-US" sz="2000" b="1" dirty="0">
                <a:latin typeface="MS PGothic" panose="020B0600070205080204" pitchFamily="34" charset="-128"/>
                <a:ea typeface="MS PGothic" panose="020B0600070205080204" pitchFamily="34" charset="-128"/>
              </a:rPr>
              <a:t>した収支計画例</a:t>
            </a:r>
            <a:r>
              <a:rPr lang="ja-JP" altLang="en-US" sz="2000" b="1">
                <a:latin typeface="MS PGothic" panose="020B0600070205080204" pitchFamily="34" charset="-128"/>
                <a:ea typeface="MS PGothic" panose="020B0600070205080204" pitchFamily="34" charset="-128"/>
              </a:rPr>
              <a:t>です。</a:t>
            </a:r>
            <a:endParaRPr lang="en-US" altLang="ja-JP" sz="2000" b="1" dirty="0">
              <a:latin typeface="MS PGothic" panose="020B0600070205080204" pitchFamily="34" charset="-128"/>
              <a:ea typeface="MS PGothic" panose="020B0600070205080204" pitchFamily="34" charset="-128"/>
            </a:endParaRPr>
          </a:p>
          <a:p>
            <a:pPr algn="ctr"/>
            <a:r>
              <a:rPr lang="ja-JP" altLang="ja-JP" sz="2000" b="1">
                <a:effectLst/>
                <a:latin typeface="MS PGothic" panose="020B0600070205080204" pitchFamily="34" charset="-128"/>
                <a:ea typeface="MS PGothic" panose="020B0600070205080204" pitchFamily="34" charset="-128"/>
                <a:cs typeface="Arial" panose="020B0604020202020204" pitchFamily="34" charset="0"/>
              </a:rPr>
              <a:t>今回は、１ヶ月の</a:t>
            </a:r>
            <a:r>
              <a:rPr lang="ja-JP" altLang="en-US" sz="2000" b="1">
                <a:effectLst/>
                <a:latin typeface="MS PGothic" panose="020B0600070205080204" pitchFamily="34" charset="-128"/>
                <a:ea typeface="MS PGothic" panose="020B0600070205080204" pitchFamily="34" charset="-128"/>
                <a:cs typeface="Arial" panose="020B0604020202020204" pitchFamily="34" charset="0"/>
              </a:rPr>
              <a:t>収支</a:t>
            </a:r>
            <a:r>
              <a:rPr lang="ja-JP" altLang="ja-JP" sz="2000" b="1">
                <a:effectLst/>
                <a:latin typeface="MS PGothic" panose="020B0600070205080204" pitchFamily="34" charset="-128"/>
                <a:ea typeface="MS PGothic" panose="020B0600070205080204" pitchFamily="34" charset="-128"/>
                <a:cs typeface="Arial" panose="020B0604020202020204" pitchFamily="34" charset="0"/>
              </a:rPr>
              <a:t>計画を</a:t>
            </a:r>
            <a:r>
              <a:rPr lang="en-US" altLang="ja-JP" sz="2000" b="1" dirty="0">
                <a:effectLst/>
                <a:latin typeface="MS PGothic" panose="020B0600070205080204" pitchFamily="34" charset="-128"/>
                <a:ea typeface="MS PGothic" panose="020B0600070205080204" pitchFamily="34" charset="-128"/>
                <a:cs typeface="Arial" panose="020B0604020202020204" pitchFamily="34" charset="0"/>
              </a:rPr>
              <a:t>12</a:t>
            </a:r>
            <a:r>
              <a:rPr lang="ja-JP" altLang="ja-JP" sz="2000" b="1">
                <a:effectLst/>
                <a:latin typeface="MS PGothic" panose="020B0600070205080204" pitchFamily="34" charset="-128"/>
                <a:ea typeface="MS PGothic" panose="020B0600070205080204" pitchFamily="34" charset="-128"/>
                <a:cs typeface="Arial" panose="020B0604020202020204" pitchFamily="34" charset="0"/>
              </a:rPr>
              <a:t>倍して１年間の計画を考え</a:t>
            </a:r>
            <a:r>
              <a:rPr lang="ja-JP" altLang="en-US" sz="2000" b="1">
                <a:latin typeface="MS PGothic" panose="020B0600070205080204" pitchFamily="34" charset="-128"/>
                <a:ea typeface="MS PGothic" panose="020B0600070205080204" pitchFamily="34" charset="-128"/>
                <a:cs typeface="Arial" panose="020B0604020202020204" pitchFamily="34" charset="0"/>
              </a:rPr>
              <a:t>ます。</a:t>
            </a:r>
            <a:endParaRPr lang="ja-JP" altLang="en-US" sz="2000" b="1">
              <a:latin typeface="MS PGothic" panose="020B0600070205080204" pitchFamily="34" charset="-128"/>
              <a:ea typeface="MS PGothic" panose="020B0600070205080204" pitchFamily="34" charset="-128"/>
            </a:endParaRPr>
          </a:p>
        </p:txBody>
      </p:sp>
      <p:graphicFrame>
        <p:nvGraphicFramePr>
          <p:cNvPr id="4" name="表 3">
            <a:extLst>
              <a:ext uri="{FF2B5EF4-FFF2-40B4-BE49-F238E27FC236}">
                <a16:creationId xmlns:a16="http://schemas.microsoft.com/office/drawing/2014/main" id="{621CD8BE-28D9-9856-8959-B2486B6F5456}"/>
              </a:ext>
            </a:extLst>
          </p:cNvPr>
          <p:cNvGraphicFramePr>
            <a:graphicFrameLocks noGrp="1"/>
          </p:cNvGraphicFramePr>
          <p:nvPr>
            <p:extLst>
              <p:ext uri="{D42A27DB-BD31-4B8C-83A1-F6EECF244321}">
                <p14:modId xmlns:p14="http://schemas.microsoft.com/office/powerpoint/2010/main" val="2662179507"/>
              </p:ext>
            </p:extLst>
          </p:nvPr>
        </p:nvGraphicFramePr>
        <p:xfrm>
          <a:off x="839786" y="2202135"/>
          <a:ext cx="10512429" cy="151200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7560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S PGothic" panose="020B0600070205080204" pitchFamily="34" charset="-128"/>
                          <a:ea typeface="MS PGothic" panose="020B0600070205080204" pitchFamily="34" charset="-128"/>
                        </a:rPr>
                        <a:t>売上高　</a:t>
                      </a:r>
                      <a:r>
                        <a:rPr kumimoji="1" lang="en-US" altLang="ja-JP" sz="2400" dirty="0">
                          <a:solidFill>
                            <a:srgbClr val="E94520"/>
                          </a:solidFill>
                          <a:latin typeface="+mn-ea"/>
                          <a:ea typeface="+mn-ea"/>
                        </a:rPr>
                        <a:t>120</a:t>
                      </a:r>
                      <a:r>
                        <a:rPr kumimoji="1" lang="ja-JP" altLang="en-US" sz="2400" dirty="0">
                          <a:solidFill>
                            <a:srgbClr val="E94520"/>
                          </a:solidFill>
                          <a:latin typeface="+mn-ea"/>
                          <a:ea typeface="+mn-ea"/>
                        </a:rPr>
                        <a:t>万円</a:t>
                      </a:r>
                      <a:endParaRPr kumimoji="1" lang="en-US" altLang="ja-JP" sz="2400" dirty="0">
                        <a:solidFill>
                          <a:srgbClr val="E94520"/>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MS PGothic" panose="020B0600070205080204" pitchFamily="34" charset="-128"/>
                          <a:ea typeface="MS PGothic" panose="020B0600070205080204" pitchFamily="34" charset="-128"/>
                        </a:rPr>
                        <a:t>10</a:t>
                      </a:r>
                      <a:r>
                        <a:rPr lang="ja-JP" altLang="en-US" sz="1600" dirty="0">
                          <a:latin typeface="MS PGothic" panose="020B0600070205080204" pitchFamily="34" charset="-128"/>
                          <a:ea typeface="MS PGothic" panose="020B0600070205080204" pitchFamily="34" charset="-128"/>
                        </a:rPr>
                        <a:t>万</a:t>
                      </a:r>
                      <a:r>
                        <a:rPr kumimoji="1" lang="ja-JP" altLang="en-US" sz="1600" dirty="0">
                          <a:solidFill>
                            <a:schemeClr val="tx1"/>
                          </a:solidFill>
                          <a:latin typeface="MS PGothic" panose="020B0600070205080204" pitchFamily="34" charset="-128"/>
                          <a:ea typeface="MS PGothic" panose="020B0600070205080204" pitchFamily="34" charset="-128"/>
                        </a:rPr>
                        <a:t>円</a:t>
                      </a:r>
                      <a:r>
                        <a:rPr kumimoji="1" lang="en-US" altLang="ja-JP" sz="1600" dirty="0">
                          <a:solidFill>
                            <a:schemeClr val="tx1"/>
                          </a:solidFill>
                          <a:latin typeface="MS PGothic" panose="020B0600070205080204" pitchFamily="34" charset="-128"/>
                          <a:ea typeface="MS PGothic" panose="020B0600070205080204" pitchFamily="34" charset="-128"/>
                        </a:rPr>
                        <a:t>(</a:t>
                      </a:r>
                      <a:r>
                        <a:rPr lang="ja-JP" altLang="en-US" sz="1600" dirty="0">
                          <a:latin typeface="MS PGothic" panose="020B0600070205080204" pitchFamily="34" charset="-128"/>
                          <a:ea typeface="MS PGothic" panose="020B0600070205080204" pitchFamily="34" charset="-128"/>
                        </a:rPr>
                        <a:t>月間</a:t>
                      </a:r>
                      <a:r>
                        <a:rPr kumimoji="1" lang="en-US" altLang="ja-JP" sz="1600" dirty="0">
                          <a:solidFill>
                            <a:schemeClr val="tx1"/>
                          </a:solidFill>
                          <a:latin typeface="MS PGothic" panose="020B0600070205080204" pitchFamily="34" charset="-128"/>
                          <a:ea typeface="MS PGothic" panose="020B0600070205080204" pitchFamily="34" charset="-128"/>
                        </a:rPr>
                        <a:t>)×12</a:t>
                      </a:r>
                      <a:r>
                        <a:rPr kumimoji="1" lang="ja-JP" altLang="en-US" sz="1600" dirty="0">
                          <a:solidFill>
                            <a:schemeClr val="tx1"/>
                          </a:solidFill>
                          <a:latin typeface="MS PGothic" panose="020B0600070205080204" pitchFamily="34" charset="-128"/>
                          <a:ea typeface="MS PGothic" panose="020B0600070205080204" pitchFamily="34" charset="-128"/>
                        </a:rPr>
                        <a:t>ヶ月</a:t>
                      </a:r>
                      <a:r>
                        <a:rPr lang="en-US" altLang="ja-JP" sz="1600" dirty="0">
                          <a:latin typeface="MS PGothic" panose="020B0600070205080204" pitchFamily="34" charset="-128"/>
                          <a:ea typeface="MS PGothic" panose="020B0600070205080204" pitchFamily="34" charset="-128"/>
                        </a:rPr>
                        <a:t> </a:t>
                      </a:r>
                      <a:r>
                        <a:rPr kumimoji="1" lang="en-US" altLang="ja-JP" sz="1600" dirty="0">
                          <a:solidFill>
                            <a:schemeClr val="tx1"/>
                          </a:solidFill>
                          <a:latin typeface="MS PGothic" panose="020B0600070205080204" pitchFamily="34" charset="-128"/>
                          <a:ea typeface="MS PGothic" panose="020B0600070205080204" pitchFamily="34" charset="-128"/>
                        </a:rPr>
                        <a:t>= 120</a:t>
                      </a:r>
                      <a:r>
                        <a:rPr lang="ja-JP" altLang="en-US" sz="1600" dirty="0">
                          <a:latin typeface="MS PGothic" panose="020B0600070205080204" pitchFamily="34" charset="-128"/>
                          <a:ea typeface="MS PGothic" panose="020B0600070205080204" pitchFamily="34" charset="-128"/>
                        </a:rPr>
                        <a:t>万</a:t>
                      </a:r>
                      <a:r>
                        <a:rPr kumimoji="1" lang="ja-JP" altLang="en-US" sz="1600" dirty="0">
                          <a:solidFill>
                            <a:schemeClr val="tx1"/>
                          </a:solidFill>
                          <a:latin typeface="MS PGothic" panose="020B0600070205080204" pitchFamily="34" charset="-128"/>
                          <a:ea typeface="MS PGothic" panose="020B0600070205080204" pitchFamily="34"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売上原価</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36</a:t>
                      </a:r>
                      <a:r>
                        <a:rPr kumimoji="1" lang="ja-JP" altLang="en-US" sz="2400" b="0" i="0" u="none" strike="noStrike" kern="1200" cap="none" spc="0" normalizeH="0" baseline="0" noProof="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36</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48</a:t>
                      </a:r>
                      <a:r>
                        <a:rPr kumimoji="1" lang="ja-JP" altLang="en-US"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 </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48</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利益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36</a:t>
                      </a:r>
                      <a:r>
                        <a:rPr kumimoji="1" lang="ja-JP" altLang="en-US"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36</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sp>
        <p:nvSpPr>
          <p:cNvPr id="9" name="テキスト ボックス 8">
            <a:extLst>
              <a:ext uri="{FF2B5EF4-FFF2-40B4-BE49-F238E27FC236}">
                <a16:creationId xmlns:a16="http://schemas.microsoft.com/office/drawing/2014/main" id="{FD7E345D-2987-C37A-E2EC-7EB903DA0C35}"/>
              </a:ext>
            </a:extLst>
          </p:cNvPr>
          <p:cNvSpPr txBox="1"/>
          <p:nvPr/>
        </p:nvSpPr>
        <p:spPr>
          <a:xfrm>
            <a:off x="792930" y="1794794"/>
            <a:ext cx="3337636" cy="400110"/>
          </a:xfrm>
          <a:prstGeom prst="rect">
            <a:avLst/>
          </a:prstGeom>
          <a:noFill/>
        </p:spPr>
        <p:txBody>
          <a:bodyPr wrap="square" rtlCol="0">
            <a:spAutoFit/>
          </a:bodyPr>
          <a:lstStyle/>
          <a:p>
            <a:r>
              <a:rPr lang="ja-JP" altLang="en-US" sz="2000" b="1" dirty="0">
                <a:latin typeface="MS PGothic" panose="020B0600070205080204" pitchFamily="34" charset="-128"/>
                <a:ea typeface="MS PGothic" panose="020B0600070205080204" pitchFamily="34" charset="-128"/>
              </a:rPr>
              <a:t>■ </a:t>
            </a: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年目の収支計画例</a:t>
            </a:r>
          </a:p>
        </p:txBody>
      </p:sp>
      <p:graphicFrame>
        <p:nvGraphicFramePr>
          <p:cNvPr id="11" name="表 10">
            <a:extLst>
              <a:ext uri="{FF2B5EF4-FFF2-40B4-BE49-F238E27FC236}">
                <a16:creationId xmlns:a16="http://schemas.microsoft.com/office/drawing/2014/main" id="{39DBC363-399C-5427-FA08-E7377633CAFD}"/>
              </a:ext>
            </a:extLst>
          </p:cNvPr>
          <p:cNvGraphicFramePr>
            <a:graphicFrameLocks noGrp="1"/>
          </p:cNvGraphicFramePr>
          <p:nvPr>
            <p:extLst>
              <p:ext uri="{D42A27DB-BD31-4B8C-83A1-F6EECF244321}">
                <p14:modId xmlns:p14="http://schemas.microsoft.com/office/powerpoint/2010/main" val="613030206"/>
              </p:ext>
            </p:extLst>
          </p:nvPr>
        </p:nvGraphicFramePr>
        <p:xfrm>
          <a:off x="839788" y="4130639"/>
          <a:ext cx="10512429" cy="151200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7560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MS PGothic" panose="020B0600070205080204" pitchFamily="34" charset="-128"/>
                          <a:ea typeface="MS PGothic" panose="020B0600070205080204" pitchFamily="34" charset="-128"/>
                        </a:rPr>
                        <a:t>売上高　</a:t>
                      </a:r>
                      <a:r>
                        <a:rPr kumimoji="1" lang="en-US" altLang="ja-JP" sz="2400" dirty="0">
                          <a:solidFill>
                            <a:srgbClr val="E94520"/>
                          </a:solidFill>
                          <a:latin typeface="+mn-ea"/>
                          <a:ea typeface="+mn-ea"/>
                        </a:rPr>
                        <a:t>360</a:t>
                      </a:r>
                      <a:r>
                        <a:rPr kumimoji="1" lang="ja-JP" altLang="en-US" sz="2400" dirty="0">
                          <a:solidFill>
                            <a:srgbClr val="E94520"/>
                          </a:solidFill>
                          <a:latin typeface="+mn-ea"/>
                          <a:ea typeface="+mn-ea"/>
                        </a:rPr>
                        <a:t>万円</a:t>
                      </a:r>
                      <a:endParaRPr kumimoji="1" lang="en-US" altLang="ja-JP" sz="2400" dirty="0">
                        <a:solidFill>
                          <a:srgbClr val="E94520"/>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dirty="0">
                          <a:latin typeface="MS PGothic" panose="020B0600070205080204" pitchFamily="34" charset="-128"/>
                          <a:ea typeface="MS PGothic" panose="020B0600070205080204" pitchFamily="34" charset="-128"/>
                        </a:rPr>
                        <a:t>30</a:t>
                      </a:r>
                      <a:r>
                        <a:rPr lang="ja-JP" altLang="en-US" sz="1600" dirty="0">
                          <a:latin typeface="MS PGothic" panose="020B0600070205080204" pitchFamily="34" charset="-128"/>
                          <a:ea typeface="MS PGothic" panose="020B0600070205080204" pitchFamily="34" charset="-128"/>
                        </a:rPr>
                        <a:t>万円</a:t>
                      </a:r>
                      <a:r>
                        <a:rPr lang="en-US" altLang="ja-JP" sz="1600" dirty="0">
                          <a:latin typeface="MS PGothic" panose="020B0600070205080204" pitchFamily="34" charset="-128"/>
                          <a:ea typeface="MS PGothic" panose="020B0600070205080204" pitchFamily="34" charset="-128"/>
                        </a:rPr>
                        <a:t>(</a:t>
                      </a:r>
                      <a:r>
                        <a:rPr lang="ja-JP" altLang="en-US" sz="1600" dirty="0">
                          <a:latin typeface="MS PGothic" panose="020B0600070205080204" pitchFamily="34" charset="-128"/>
                          <a:ea typeface="MS PGothic" panose="020B0600070205080204" pitchFamily="34" charset="-128"/>
                        </a:rPr>
                        <a:t>月間</a:t>
                      </a:r>
                      <a:r>
                        <a:rPr lang="en-US" altLang="ja-JP" sz="1600" dirty="0">
                          <a:latin typeface="MS PGothic" panose="020B0600070205080204" pitchFamily="34" charset="-128"/>
                          <a:ea typeface="MS PGothic" panose="020B0600070205080204" pitchFamily="34" charset="-128"/>
                        </a:rPr>
                        <a:t>)×12</a:t>
                      </a:r>
                      <a:r>
                        <a:rPr lang="ja-JP" altLang="en-US" sz="1600" dirty="0">
                          <a:latin typeface="MS PGothic" panose="020B0600070205080204" pitchFamily="34" charset="-128"/>
                          <a:ea typeface="MS PGothic" panose="020B0600070205080204" pitchFamily="34" charset="-128"/>
                        </a:rPr>
                        <a:t>ヶ月 </a:t>
                      </a:r>
                      <a:r>
                        <a:rPr lang="en-US" altLang="ja-JP" sz="1600" dirty="0">
                          <a:latin typeface="MS PGothic" panose="020B0600070205080204" pitchFamily="34" charset="-128"/>
                          <a:ea typeface="MS PGothic" panose="020B0600070205080204" pitchFamily="34" charset="-128"/>
                        </a:rPr>
                        <a:t>= 360</a:t>
                      </a:r>
                      <a:r>
                        <a:rPr lang="ja-JP" altLang="en-US" sz="1600" dirty="0">
                          <a:latin typeface="MS PGothic" panose="020B0600070205080204" pitchFamily="34" charset="-128"/>
                          <a:ea typeface="MS PGothic" panose="020B0600070205080204" pitchFamily="34" charset="-128"/>
                        </a:rPr>
                        <a:t>万</a:t>
                      </a:r>
                      <a:r>
                        <a:rPr kumimoji="1" lang="ja-JP" altLang="en-US" sz="1600" dirty="0">
                          <a:solidFill>
                            <a:schemeClr val="tx1"/>
                          </a:solidFill>
                          <a:latin typeface="MS PGothic" panose="020B0600070205080204" pitchFamily="34" charset="-128"/>
                          <a:ea typeface="MS PGothic" panose="020B0600070205080204" pitchFamily="34"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売上原価</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108</a:t>
                      </a:r>
                      <a:r>
                        <a:rPr kumimoji="1" lang="ja-JP" altLang="en-US"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 </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108</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96</a:t>
                      </a:r>
                      <a:r>
                        <a:rPr kumimoji="1" lang="ja-JP" altLang="en-US"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8</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 </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96</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利益　</a:t>
                      </a:r>
                      <a:r>
                        <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156</a:t>
                      </a:r>
                      <a:r>
                        <a:rPr kumimoji="1" lang="ja-JP" altLang="en-US"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4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13</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 </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156</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sp>
        <p:nvSpPr>
          <p:cNvPr id="12" name="テキスト ボックス 11">
            <a:extLst>
              <a:ext uri="{FF2B5EF4-FFF2-40B4-BE49-F238E27FC236}">
                <a16:creationId xmlns:a16="http://schemas.microsoft.com/office/drawing/2014/main" id="{148041C7-6E7B-9F2F-7DD1-452ED58B47F7}"/>
              </a:ext>
            </a:extLst>
          </p:cNvPr>
          <p:cNvSpPr txBox="1"/>
          <p:nvPr/>
        </p:nvSpPr>
        <p:spPr>
          <a:xfrm>
            <a:off x="792932" y="3723298"/>
            <a:ext cx="3337636" cy="400110"/>
          </a:xfrm>
          <a:prstGeom prst="rect">
            <a:avLst/>
          </a:prstGeom>
          <a:noFill/>
        </p:spPr>
        <p:txBody>
          <a:bodyPr wrap="square" rtlCol="0">
            <a:spAutoFit/>
          </a:bodyPr>
          <a:lstStyle/>
          <a:p>
            <a:r>
              <a:rPr lang="ja-JP" altLang="en-US" sz="2000" b="1" dirty="0">
                <a:latin typeface="MS PGothic" panose="020B0600070205080204" pitchFamily="34" charset="-128"/>
                <a:ea typeface="MS PGothic" panose="020B0600070205080204" pitchFamily="34" charset="-128"/>
              </a:rPr>
              <a:t>■ </a:t>
            </a:r>
            <a:r>
              <a:rPr lang="en-US" altLang="ja-JP" sz="2000" b="1" dirty="0">
                <a:latin typeface="MS PGothic" panose="020B0600070205080204" pitchFamily="34" charset="-128"/>
                <a:ea typeface="MS PGothic" panose="020B0600070205080204" pitchFamily="34" charset="-128"/>
              </a:rPr>
              <a:t>3</a:t>
            </a:r>
            <a:r>
              <a:rPr lang="ja-JP" altLang="en-US" sz="2000" b="1" dirty="0">
                <a:latin typeface="MS PGothic" panose="020B0600070205080204" pitchFamily="34" charset="-128"/>
                <a:ea typeface="MS PGothic" panose="020B0600070205080204" pitchFamily="34" charset="-128"/>
              </a:rPr>
              <a:t>年目の収支計画例</a:t>
            </a:r>
          </a:p>
        </p:txBody>
      </p:sp>
      <p:sp>
        <p:nvSpPr>
          <p:cNvPr id="3" name="テキスト ボックス 2">
            <a:extLst>
              <a:ext uri="{FF2B5EF4-FFF2-40B4-BE49-F238E27FC236}">
                <a16:creationId xmlns:a16="http://schemas.microsoft.com/office/drawing/2014/main" id="{E0933518-0548-FD4B-9F4C-38198DAE2A1D}"/>
              </a:ext>
            </a:extLst>
          </p:cNvPr>
          <p:cNvSpPr txBox="1"/>
          <p:nvPr/>
        </p:nvSpPr>
        <p:spPr>
          <a:xfrm>
            <a:off x="327082" y="5683391"/>
            <a:ext cx="11542644" cy="523220"/>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lang="en-US" altLang="ja-JP" sz="1400" dirty="0">
                <a:latin typeface="MS PGothic" panose="020B0600070205080204" pitchFamily="34" charset="-128"/>
                <a:ea typeface="MS PGothic" panose="020B0600070205080204" pitchFamily="34" charset="-128"/>
              </a:rPr>
              <a:t>3</a:t>
            </a:r>
            <a:r>
              <a:rPr lang="ja-JP" altLang="en-US" sz="1400" dirty="0">
                <a:latin typeface="MS PGothic" panose="020B0600070205080204" pitchFamily="34" charset="-128"/>
                <a:ea typeface="MS PGothic" panose="020B0600070205080204" pitchFamily="34" charset="-128"/>
              </a:rPr>
              <a:t>年目の収支計画例では、</a:t>
            </a:r>
            <a:r>
              <a:rPr lang="en-US" altLang="ja-JP" sz="1400" dirty="0">
                <a:latin typeface="MS PGothic" panose="020B0600070205080204" pitchFamily="34" charset="-128"/>
                <a:ea typeface="MS PGothic" panose="020B0600070205080204" pitchFamily="34" charset="-128"/>
              </a:rPr>
              <a:t>1</a:t>
            </a:r>
            <a:r>
              <a:rPr lang="ja-JP" altLang="en-US" sz="1400" dirty="0">
                <a:latin typeface="MS PGothic" panose="020B0600070205080204" pitchFamily="34" charset="-128"/>
                <a:ea typeface="MS PGothic" panose="020B0600070205080204" pitchFamily="34" charset="-128"/>
              </a:rPr>
              <a:t>年目の収支計画から</a:t>
            </a:r>
            <a:r>
              <a:rPr lang="en-US" altLang="ja-JP" sz="1400" dirty="0">
                <a:latin typeface="MS PGothic" panose="020B0600070205080204" pitchFamily="34" charset="-128"/>
                <a:ea typeface="MS PGothic" panose="020B0600070205080204" pitchFamily="34" charset="-128"/>
              </a:rPr>
              <a:t>3</a:t>
            </a:r>
            <a:r>
              <a:rPr lang="ja-JP" altLang="en-US" sz="1400" dirty="0">
                <a:latin typeface="MS PGothic" panose="020B0600070205080204" pitchFamily="34" charset="-128"/>
                <a:ea typeface="MS PGothic" panose="020B0600070205080204" pitchFamily="34" charset="-128"/>
              </a:rPr>
              <a:t>倍成長する見込みで</a:t>
            </a:r>
            <a:r>
              <a:rPr lang="ja-JP" altLang="en-US" sz="1400">
                <a:latin typeface="MS PGothic" panose="020B0600070205080204" pitchFamily="34" charset="-128"/>
                <a:ea typeface="MS PGothic" panose="020B0600070205080204" pitchFamily="34" charset="-128"/>
              </a:rPr>
              <a:t>計算しています</a:t>
            </a:r>
            <a:r>
              <a:rPr lang="ja-JP" altLang="en-US" sz="1400" dirty="0">
                <a:latin typeface="MS PGothic" panose="020B0600070205080204" pitchFamily="34" charset="-128"/>
                <a:ea typeface="MS PGothic" panose="020B0600070205080204" pitchFamily="34" charset="-128"/>
              </a:rPr>
              <a:t>。</a:t>
            </a:r>
            <a:endParaRPr lang="en-US" altLang="ja-JP" sz="1400" dirty="0">
              <a:latin typeface="MS PGothic" panose="020B0600070205080204" pitchFamily="34" charset="-128"/>
              <a:ea typeface="MS PGothic" panose="020B0600070205080204" pitchFamily="34" charset="-128"/>
            </a:endParaRPr>
          </a:p>
          <a:p>
            <a:r>
              <a:rPr lang="ja-JP" altLang="en-US" sz="1400">
                <a:latin typeface="MS PGothic" panose="020B0600070205080204" pitchFamily="34" charset="-128"/>
                <a:ea typeface="MS PGothic" panose="020B0600070205080204" pitchFamily="34" charset="-128"/>
              </a:rPr>
              <a:t>　</a:t>
            </a:r>
            <a:r>
              <a:rPr lang="en-US" altLang="ja-JP" sz="1400" dirty="0">
                <a:latin typeface="MS PGothic" panose="020B0600070205080204" pitchFamily="34" charset="-128"/>
                <a:ea typeface="MS PGothic" panose="020B0600070205080204" pitchFamily="34" charset="-128"/>
              </a:rPr>
              <a:t>                                            </a:t>
            </a:r>
            <a:r>
              <a:rPr lang="ja-JP" altLang="en-US" sz="1400">
                <a:latin typeface="MS PGothic" panose="020B0600070205080204" pitchFamily="34" charset="-128"/>
                <a:ea typeface="MS PGothic" panose="020B0600070205080204" pitchFamily="34" charset="-128"/>
              </a:rPr>
              <a:t>事業が好調に推移することを目指し、数字は自由に変えても構いません。</a:t>
            </a:r>
            <a:endParaRPr kumimoji="1" lang="en-US" altLang="ja-JP"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41761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3B1B6-C7C9-BAD1-C1B8-BEBB39B04A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CF4E46-924F-81E7-E490-157182ECFB6F}"/>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収支計画の作成イメージ</a:t>
            </a:r>
            <a:endParaRPr kumimoji="1" lang="ja-JP" altLang="en-US" dirty="0"/>
          </a:p>
        </p:txBody>
      </p:sp>
      <p:sp>
        <p:nvSpPr>
          <p:cNvPr id="5" name="テキスト ボックス 4">
            <a:extLst>
              <a:ext uri="{FF2B5EF4-FFF2-40B4-BE49-F238E27FC236}">
                <a16:creationId xmlns:a16="http://schemas.microsoft.com/office/drawing/2014/main" id="{CDAE7763-BC25-D606-3EB8-71283BA2AC86}"/>
              </a:ext>
            </a:extLst>
          </p:cNvPr>
          <p:cNvSpPr txBox="1"/>
          <p:nvPr/>
        </p:nvSpPr>
        <p:spPr>
          <a:xfrm>
            <a:off x="327082" y="1143664"/>
            <a:ext cx="11542644" cy="400110"/>
          </a:xfrm>
          <a:prstGeom prst="rect">
            <a:avLst/>
          </a:prstGeom>
          <a:noFill/>
        </p:spPr>
        <p:txBody>
          <a:bodyPr wrap="square" rtlCol="0">
            <a:spAutoFit/>
          </a:bodyPr>
          <a:lstStyle/>
          <a:p>
            <a:pPr algn="ctr"/>
            <a:r>
              <a:rPr lang="en-US" altLang="ja-JP" sz="2000" b="1" dirty="0">
                <a:latin typeface="MS PGothic" panose="020B0600070205080204" pitchFamily="34" charset="-128"/>
                <a:ea typeface="MS PGothic" panose="020B0600070205080204" pitchFamily="34" charset="-128"/>
              </a:rPr>
              <a:t>1</a:t>
            </a:r>
            <a:r>
              <a:rPr lang="ja-JP" altLang="en-US" sz="2000" b="1" dirty="0">
                <a:latin typeface="MS PGothic" panose="020B0600070205080204" pitchFamily="34" charset="-128"/>
                <a:ea typeface="MS PGothic" panose="020B0600070205080204" pitchFamily="34" charset="-128"/>
              </a:rPr>
              <a:t>年目の収支計画をもとに、</a:t>
            </a:r>
            <a:r>
              <a:rPr lang="en-US" altLang="ja-JP" sz="2000" b="1" dirty="0">
                <a:latin typeface="MS PGothic" panose="020B0600070205080204" pitchFamily="34" charset="-128"/>
                <a:ea typeface="MS PGothic" panose="020B0600070205080204" pitchFamily="34" charset="-128"/>
              </a:rPr>
              <a:t>2</a:t>
            </a:r>
            <a:r>
              <a:rPr lang="ja-JP" altLang="en-US" sz="2000" b="1" dirty="0">
                <a:latin typeface="MS PGothic" panose="020B0600070205080204" pitchFamily="34" charset="-128"/>
                <a:ea typeface="MS PGothic" panose="020B0600070205080204" pitchFamily="34" charset="-128"/>
              </a:rPr>
              <a:t>年目は</a:t>
            </a:r>
            <a:r>
              <a:rPr lang="en-US" altLang="ja-JP" sz="2000" b="1" dirty="0">
                <a:latin typeface="MS PGothic" panose="020B0600070205080204" pitchFamily="34" charset="-128"/>
                <a:ea typeface="MS PGothic" panose="020B0600070205080204" pitchFamily="34" charset="-128"/>
              </a:rPr>
              <a:t>5</a:t>
            </a:r>
            <a:r>
              <a:rPr lang="ja-JP" altLang="en-US" sz="2000" b="1" dirty="0">
                <a:latin typeface="MS PGothic" panose="020B0600070205080204" pitchFamily="34" charset="-128"/>
                <a:ea typeface="MS PGothic" panose="020B0600070205080204" pitchFamily="34" charset="-128"/>
              </a:rPr>
              <a:t>倍成長、</a:t>
            </a:r>
            <a:r>
              <a:rPr lang="en-US" altLang="ja-JP" sz="2000" b="1" dirty="0">
                <a:latin typeface="MS PGothic" panose="020B0600070205080204" pitchFamily="34" charset="-128"/>
                <a:ea typeface="MS PGothic" panose="020B0600070205080204" pitchFamily="34" charset="-128"/>
              </a:rPr>
              <a:t>3</a:t>
            </a:r>
            <a:r>
              <a:rPr lang="ja-JP" altLang="en-US" sz="2000" b="1" dirty="0">
                <a:latin typeface="MS PGothic" panose="020B0600070205080204" pitchFamily="34" charset="-128"/>
                <a:ea typeface="MS PGothic" panose="020B0600070205080204" pitchFamily="34" charset="-128"/>
              </a:rPr>
              <a:t>年目は</a:t>
            </a:r>
            <a:r>
              <a:rPr lang="en-US" altLang="ja-JP" sz="2000" b="1" dirty="0">
                <a:latin typeface="MS PGothic" panose="020B0600070205080204" pitchFamily="34" charset="-128"/>
                <a:ea typeface="MS PGothic" panose="020B0600070205080204" pitchFamily="34" charset="-128"/>
              </a:rPr>
              <a:t>10</a:t>
            </a:r>
            <a:r>
              <a:rPr lang="ja-JP" altLang="en-US" sz="2000" b="1">
                <a:latin typeface="MS PGothic" panose="020B0600070205080204" pitchFamily="34" charset="-128"/>
                <a:ea typeface="MS PGothic" panose="020B0600070205080204" pitchFamily="34" charset="-128"/>
              </a:rPr>
              <a:t>倍成長する見込みで作成した収支</a:t>
            </a:r>
            <a:r>
              <a:rPr lang="ja-JP" altLang="en-US" sz="2000" b="1" dirty="0">
                <a:latin typeface="MS PGothic" panose="020B0600070205080204" pitchFamily="34" charset="-128"/>
                <a:ea typeface="MS PGothic" panose="020B0600070205080204" pitchFamily="34" charset="-128"/>
              </a:rPr>
              <a:t>計画例です。</a:t>
            </a:r>
          </a:p>
        </p:txBody>
      </p:sp>
      <p:sp>
        <p:nvSpPr>
          <p:cNvPr id="10" name="テキスト ボックス 9">
            <a:extLst>
              <a:ext uri="{FF2B5EF4-FFF2-40B4-BE49-F238E27FC236}">
                <a16:creationId xmlns:a16="http://schemas.microsoft.com/office/drawing/2014/main" id="{32DCC2EA-C671-E7C8-7371-175FF2DE1F62}"/>
              </a:ext>
            </a:extLst>
          </p:cNvPr>
          <p:cNvSpPr txBox="1"/>
          <p:nvPr/>
        </p:nvSpPr>
        <p:spPr>
          <a:xfrm>
            <a:off x="327082" y="5914151"/>
            <a:ext cx="11542644" cy="307777"/>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lang="en-US" altLang="ja-JP" sz="1400" dirty="0">
                <a:latin typeface="MS PGothic" panose="020B0600070205080204" pitchFamily="34" charset="-128"/>
                <a:ea typeface="MS PGothic" panose="020B0600070205080204" pitchFamily="34" charset="-128"/>
              </a:rPr>
              <a:t>2</a:t>
            </a:r>
            <a:r>
              <a:rPr lang="ja-JP" altLang="en-US" sz="1400" dirty="0">
                <a:latin typeface="MS PGothic" panose="020B0600070205080204" pitchFamily="34" charset="-128"/>
                <a:ea typeface="MS PGothic" panose="020B0600070205080204" pitchFamily="34" charset="-128"/>
              </a:rPr>
              <a:t>年目の収支計画例は、</a:t>
            </a:r>
            <a:r>
              <a:rPr lang="en-US" altLang="ja-JP" sz="1400" dirty="0">
                <a:latin typeface="MS PGothic" panose="020B0600070205080204" pitchFamily="34" charset="-128"/>
                <a:ea typeface="MS PGothic" panose="020B0600070205080204" pitchFamily="34" charset="-128"/>
              </a:rPr>
              <a:t>1</a:t>
            </a:r>
            <a:r>
              <a:rPr lang="ja-JP" altLang="en-US" sz="1400" dirty="0">
                <a:latin typeface="MS PGothic" panose="020B0600070205080204" pitchFamily="34" charset="-128"/>
                <a:ea typeface="MS PGothic" panose="020B0600070205080204" pitchFamily="34" charset="-128"/>
              </a:rPr>
              <a:t>年目から順調に成長</a:t>
            </a:r>
            <a:r>
              <a:rPr lang="ja-JP" altLang="en-US" sz="1400">
                <a:latin typeface="MS PGothic" panose="020B0600070205080204" pitchFamily="34" charset="-128"/>
                <a:ea typeface="MS PGothic" panose="020B0600070205080204" pitchFamily="34" charset="-128"/>
              </a:rPr>
              <a:t>して売上高が</a:t>
            </a:r>
            <a:r>
              <a:rPr lang="ja-JP" altLang="en-US" sz="1400" dirty="0">
                <a:latin typeface="MS PGothic" panose="020B0600070205080204" pitchFamily="34" charset="-128"/>
                <a:ea typeface="MS PGothic" panose="020B0600070205080204" pitchFamily="34" charset="-128"/>
              </a:rPr>
              <a:t>上がっていく</a:t>
            </a:r>
            <a:r>
              <a:rPr lang="ja-JP" altLang="en-US" sz="1400">
                <a:latin typeface="MS PGothic" panose="020B0600070205080204" pitchFamily="34" charset="-128"/>
                <a:ea typeface="MS PGothic" panose="020B0600070205080204" pitchFamily="34" charset="-128"/>
              </a:rPr>
              <a:t>イメージを掴んで</a:t>
            </a:r>
            <a:r>
              <a:rPr lang="ja-JP" altLang="en-US" sz="1400" dirty="0">
                <a:latin typeface="MS PGothic" panose="020B0600070205080204" pitchFamily="34" charset="-128"/>
                <a:ea typeface="MS PGothic" panose="020B0600070205080204" pitchFamily="34" charset="-128"/>
              </a:rPr>
              <a:t>もらうための参考例として</a:t>
            </a:r>
            <a:r>
              <a:rPr lang="ja-JP" altLang="en-US" sz="1400">
                <a:latin typeface="MS PGothic" panose="020B0600070205080204" pitchFamily="34" charset="-128"/>
                <a:ea typeface="MS PGothic" panose="020B0600070205080204" pitchFamily="34" charset="-128"/>
              </a:rPr>
              <a:t>記載しています</a:t>
            </a:r>
            <a:r>
              <a:rPr lang="ja-JP" altLang="en-US" sz="1400" dirty="0">
                <a:latin typeface="MS PGothic" panose="020B0600070205080204" pitchFamily="34" charset="-128"/>
                <a:ea typeface="MS PGothic" panose="020B0600070205080204" pitchFamily="34" charset="-128"/>
              </a:rPr>
              <a:t>。</a:t>
            </a:r>
            <a:endParaRPr kumimoji="1" lang="en-US" altLang="ja-JP" sz="1400" dirty="0">
              <a:latin typeface="MS PGothic" panose="020B0600070205080204" pitchFamily="34" charset="-128"/>
              <a:ea typeface="MS PGothic" panose="020B0600070205080204" pitchFamily="34" charset="-128"/>
            </a:endParaRPr>
          </a:p>
        </p:txBody>
      </p:sp>
      <p:graphicFrame>
        <p:nvGraphicFramePr>
          <p:cNvPr id="7" name="表 6">
            <a:extLst>
              <a:ext uri="{FF2B5EF4-FFF2-40B4-BE49-F238E27FC236}">
                <a16:creationId xmlns:a16="http://schemas.microsoft.com/office/drawing/2014/main" id="{ABAA69C5-33E0-38A5-A600-38E020C74099}"/>
              </a:ext>
            </a:extLst>
          </p:cNvPr>
          <p:cNvGraphicFramePr>
            <a:graphicFrameLocks noGrp="1"/>
          </p:cNvGraphicFramePr>
          <p:nvPr>
            <p:extLst>
              <p:ext uri="{D42A27DB-BD31-4B8C-83A1-F6EECF244321}">
                <p14:modId xmlns:p14="http://schemas.microsoft.com/office/powerpoint/2010/main" val="1492292082"/>
              </p:ext>
            </p:extLst>
          </p:nvPr>
        </p:nvGraphicFramePr>
        <p:xfrm>
          <a:off x="839788" y="1930411"/>
          <a:ext cx="10512429" cy="105816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4680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MS PGothic" panose="020B0600070205080204" pitchFamily="34" charset="-128"/>
                          <a:ea typeface="MS PGothic" panose="020B0600070205080204" pitchFamily="34" charset="-128"/>
                        </a:rPr>
                        <a:t>売上高　</a:t>
                      </a:r>
                      <a:r>
                        <a:rPr kumimoji="1" lang="en-US" altLang="ja-JP" sz="2000" dirty="0">
                          <a:solidFill>
                            <a:srgbClr val="E94520"/>
                          </a:solidFill>
                          <a:latin typeface="+mn-ea"/>
                          <a:ea typeface="+mn-ea"/>
                        </a:rPr>
                        <a:t>120</a:t>
                      </a:r>
                      <a:r>
                        <a:rPr kumimoji="1" lang="ja-JP" altLang="en-US" sz="2000" dirty="0">
                          <a:solidFill>
                            <a:srgbClr val="E94520"/>
                          </a:solidFill>
                          <a:latin typeface="+mn-ea"/>
                          <a:ea typeface="+mn-ea"/>
                        </a:rPr>
                        <a:t>万円　</a:t>
                      </a:r>
                      <a:r>
                        <a:rPr lang="en-US" altLang="ja-JP" sz="1400" dirty="0">
                          <a:latin typeface="MS PGothic" panose="020B0600070205080204" pitchFamily="34" charset="-128"/>
                          <a:ea typeface="MS PGothic" panose="020B0600070205080204" pitchFamily="34" charset="-128"/>
                        </a:rPr>
                        <a:t>10</a:t>
                      </a:r>
                      <a:r>
                        <a:rPr lang="ja-JP" altLang="en-US" sz="1400" dirty="0">
                          <a:latin typeface="MS PGothic" panose="020B0600070205080204" pitchFamily="34" charset="-128"/>
                          <a:ea typeface="MS PGothic" panose="020B0600070205080204" pitchFamily="34" charset="-128"/>
                        </a:rPr>
                        <a:t>万</a:t>
                      </a:r>
                      <a:r>
                        <a:rPr kumimoji="1" lang="ja-JP" altLang="en-US" sz="1400" dirty="0">
                          <a:solidFill>
                            <a:schemeClr val="tx1"/>
                          </a:solidFill>
                          <a:latin typeface="MS PGothic" panose="020B0600070205080204" pitchFamily="34" charset="-128"/>
                          <a:ea typeface="MS PGothic" panose="020B0600070205080204" pitchFamily="34" charset="-128"/>
                        </a:rPr>
                        <a:t>円</a:t>
                      </a:r>
                      <a:r>
                        <a:rPr kumimoji="1" lang="en-US" altLang="ja-JP" sz="1400" dirty="0">
                          <a:solidFill>
                            <a:schemeClr val="tx1"/>
                          </a:solidFill>
                          <a:latin typeface="MS PGothic" panose="020B0600070205080204" pitchFamily="34" charset="-128"/>
                          <a:ea typeface="MS PGothic" panose="020B0600070205080204" pitchFamily="34" charset="-128"/>
                        </a:rPr>
                        <a:t>(</a:t>
                      </a:r>
                      <a:r>
                        <a:rPr lang="ja-JP" altLang="en-US" sz="1400" dirty="0">
                          <a:latin typeface="MS PGothic" panose="020B0600070205080204" pitchFamily="34" charset="-128"/>
                          <a:ea typeface="MS PGothic" panose="020B0600070205080204" pitchFamily="34" charset="-128"/>
                        </a:rPr>
                        <a:t>月間</a:t>
                      </a:r>
                      <a:r>
                        <a:rPr kumimoji="1" lang="en-US" altLang="ja-JP" sz="1400" dirty="0">
                          <a:solidFill>
                            <a:schemeClr val="tx1"/>
                          </a:solidFill>
                          <a:latin typeface="MS PGothic" panose="020B0600070205080204" pitchFamily="34" charset="-128"/>
                          <a:ea typeface="MS PGothic" panose="020B0600070205080204" pitchFamily="34" charset="-128"/>
                        </a:rPr>
                        <a:t>)×12</a:t>
                      </a:r>
                      <a:r>
                        <a:rPr kumimoji="1" lang="ja-JP" altLang="en-US" sz="1400" dirty="0">
                          <a:solidFill>
                            <a:schemeClr val="tx1"/>
                          </a:solidFill>
                          <a:latin typeface="MS PGothic" panose="020B0600070205080204" pitchFamily="34" charset="-128"/>
                          <a:ea typeface="MS PGothic" panose="020B0600070205080204" pitchFamily="34" charset="-128"/>
                        </a:rPr>
                        <a:t>ヶ月</a:t>
                      </a:r>
                      <a:r>
                        <a:rPr lang="en-US" altLang="ja-JP" sz="1400" dirty="0">
                          <a:latin typeface="MS PGothic" panose="020B0600070205080204" pitchFamily="34" charset="-128"/>
                          <a:ea typeface="MS PGothic" panose="020B0600070205080204" pitchFamily="34" charset="-128"/>
                        </a:rPr>
                        <a:t> </a:t>
                      </a:r>
                      <a:r>
                        <a:rPr kumimoji="1" lang="en-US" altLang="ja-JP" sz="1400" dirty="0">
                          <a:solidFill>
                            <a:schemeClr val="tx1"/>
                          </a:solidFill>
                          <a:latin typeface="MS PGothic" panose="020B0600070205080204" pitchFamily="34" charset="-128"/>
                          <a:ea typeface="MS PGothic" panose="020B0600070205080204" pitchFamily="34" charset="-128"/>
                        </a:rPr>
                        <a:t>= 120</a:t>
                      </a:r>
                      <a:r>
                        <a:rPr lang="ja-JP" altLang="en-US" sz="1400" dirty="0">
                          <a:latin typeface="MS PGothic" panose="020B0600070205080204" pitchFamily="34" charset="-128"/>
                          <a:ea typeface="MS PGothic" panose="020B0600070205080204" pitchFamily="34" charset="-128"/>
                        </a:rPr>
                        <a:t>万</a:t>
                      </a:r>
                      <a:r>
                        <a:rPr kumimoji="1" lang="ja-JP" altLang="en-US" sz="1400" dirty="0">
                          <a:solidFill>
                            <a:schemeClr val="tx1"/>
                          </a:solidFill>
                          <a:latin typeface="MS PGothic" panose="020B0600070205080204" pitchFamily="34" charset="-128"/>
                          <a:ea typeface="MS PGothic" panose="020B0600070205080204" pitchFamily="34" charset="-128"/>
                        </a:rPr>
                        <a:t>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527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36</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36</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48</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 </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48</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利益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36</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36</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sp>
        <p:nvSpPr>
          <p:cNvPr id="8" name="テキスト ボックス 7">
            <a:extLst>
              <a:ext uri="{FF2B5EF4-FFF2-40B4-BE49-F238E27FC236}">
                <a16:creationId xmlns:a16="http://schemas.microsoft.com/office/drawing/2014/main" id="{5DAA9B79-B45A-F933-1874-9EDDE0B99BED}"/>
              </a:ext>
            </a:extLst>
          </p:cNvPr>
          <p:cNvSpPr txBox="1"/>
          <p:nvPr/>
        </p:nvSpPr>
        <p:spPr>
          <a:xfrm>
            <a:off x="792930" y="1565110"/>
            <a:ext cx="3337636" cy="369332"/>
          </a:xfrm>
          <a:prstGeom prst="rect">
            <a:avLst/>
          </a:prstGeom>
          <a:noFill/>
        </p:spPr>
        <p:txBody>
          <a:bodyPr wrap="square" rtlCol="0">
            <a:spAutoFit/>
          </a:bodyPr>
          <a:lstStyle/>
          <a:p>
            <a:r>
              <a:rPr lang="ja-JP" altLang="en-US" b="1" dirty="0">
                <a:latin typeface="MS PGothic" panose="020B0600070205080204" pitchFamily="34" charset="-128"/>
                <a:ea typeface="MS PGothic" panose="020B0600070205080204" pitchFamily="34" charset="-128"/>
              </a:rPr>
              <a:t>■ </a:t>
            </a:r>
            <a:r>
              <a:rPr lang="en-US" altLang="ja-JP" b="1" dirty="0">
                <a:latin typeface="MS PGothic" panose="020B0600070205080204" pitchFamily="34" charset="-128"/>
                <a:ea typeface="MS PGothic" panose="020B0600070205080204" pitchFamily="34" charset="-128"/>
              </a:rPr>
              <a:t>1</a:t>
            </a:r>
            <a:r>
              <a:rPr lang="ja-JP" altLang="en-US" b="1" dirty="0">
                <a:latin typeface="MS PGothic" panose="020B0600070205080204" pitchFamily="34" charset="-128"/>
                <a:ea typeface="MS PGothic" panose="020B0600070205080204" pitchFamily="34" charset="-128"/>
              </a:rPr>
              <a:t>年目の収支計画例</a:t>
            </a:r>
          </a:p>
        </p:txBody>
      </p:sp>
      <p:graphicFrame>
        <p:nvGraphicFramePr>
          <p:cNvPr id="18" name="表 17">
            <a:extLst>
              <a:ext uri="{FF2B5EF4-FFF2-40B4-BE49-F238E27FC236}">
                <a16:creationId xmlns:a16="http://schemas.microsoft.com/office/drawing/2014/main" id="{3248D3E6-E235-E515-0E85-F0C6CDFFD404}"/>
              </a:ext>
            </a:extLst>
          </p:cNvPr>
          <p:cNvGraphicFramePr>
            <a:graphicFrameLocks noGrp="1"/>
          </p:cNvGraphicFramePr>
          <p:nvPr>
            <p:extLst>
              <p:ext uri="{D42A27DB-BD31-4B8C-83A1-F6EECF244321}">
                <p14:modId xmlns:p14="http://schemas.microsoft.com/office/powerpoint/2010/main" val="43585925"/>
              </p:ext>
            </p:extLst>
          </p:nvPr>
        </p:nvGraphicFramePr>
        <p:xfrm>
          <a:off x="839788" y="3401737"/>
          <a:ext cx="10512429" cy="105816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4680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MS PGothic" panose="020B0600070205080204" pitchFamily="34" charset="-128"/>
                          <a:ea typeface="MS PGothic" panose="020B0600070205080204" pitchFamily="34" charset="-128"/>
                        </a:rPr>
                        <a:t>売上高　</a:t>
                      </a:r>
                      <a:r>
                        <a:rPr kumimoji="1" lang="en-US" altLang="ja-JP" sz="2000" dirty="0">
                          <a:solidFill>
                            <a:srgbClr val="E94520"/>
                          </a:solidFill>
                          <a:latin typeface="+mn-ea"/>
                          <a:ea typeface="+mn-ea"/>
                        </a:rPr>
                        <a:t>600</a:t>
                      </a:r>
                      <a:r>
                        <a:rPr kumimoji="1" lang="ja-JP" altLang="en-US" sz="2000" dirty="0">
                          <a:solidFill>
                            <a:srgbClr val="E94520"/>
                          </a:solidFill>
                          <a:latin typeface="+mn-ea"/>
                          <a:ea typeface="+mn-ea"/>
                        </a:rPr>
                        <a:t>万円　</a:t>
                      </a:r>
                      <a:r>
                        <a:rPr lang="en-US" altLang="ja-JP" sz="1400" dirty="0">
                          <a:latin typeface="MS PGothic" panose="020B0600070205080204" pitchFamily="34" charset="-128"/>
                          <a:ea typeface="MS PGothic" panose="020B0600070205080204" pitchFamily="34" charset="-128"/>
                        </a:rPr>
                        <a:t>50</a:t>
                      </a:r>
                      <a:r>
                        <a:rPr lang="ja-JP" altLang="en-US" sz="1400" dirty="0">
                          <a:latin typeface="MS PGothic" panose="020B0600070205080204" pitchFamily="34" charset="-128"/>
                          <a:ea typeface="MS PGothic" panose="020B0600070205080204" pitchFamily="34" charset="-128"/>
                        </a:rPr>
                        <a:t>万円</a:t>
                      </a:r>
                      <a:r>
                        <a:rPr lang="en-US" altLang="ja-JP" sz="1400" dirty="0">
                          <a:latin typeface="MS PGothic" panose="020B0600070205080204" pitchFamily="34" charset="-128"/>
                          <a:ea typeface="MS PGothic" panose="020B0600070205080204" pitchFamily="34" charset="-128"/>
                        </a:rPr>
                        <a:t>(</a:t>
                      </a:r>
                      <a:r>
                        <a:rPr lang="ja-JP" altLang="en-US" sz="1400" dirty="0">
                          <a:latin typeface="MS PGothic" panose="020B0600070205080204" pitchFamily="34" charset="-128"/>
                          <a:ea typeface="MS PGothic" panose="020B0600070205080204" pitchFamily="34" charset="-128"/>
                        </a:rPr>
                        <a:t>月間</a:t>
                      </a:r>
                      <a:r>
                        <a:rPr lang="en-US" altLang="ja-JP" sz="1400" dirty="0">
                          <a:latin typeface="MS PGothic" panose="020B0600070205080204" pitchFamily="34" charset="-128"/>
                          <a:ea typeface="MS PGothic" panose="020B0600070205080204" pitchFamily="34" charset="-128"/>
                        </a:rPr>
                        <a:t>)×12</a:t>
                      </a:r>
                      <a:r>
                        <a:rPr lang="ja-JP" altLang="en-US" sz="1400" dirty="0">
                          <a:latin typeface="MS PGothic" panose="020B0600070205080204" pitchFamily="34" charset="-128"/>
                          <a:ea typeface="MS PGothic" panose="020B0600070205080204" pitchFamily="34" charset="-128"/>
                        </a:rPr>
                        <a:t>ヶ月 </a:t>
                      </a:r>
                      <a:r>
                        <a:rPr lang="en-US" altLang="ja-JP" sz="1400" dirty="0">
                          <a:latin typeface="MS PGothic" panose="020B0600070205080204" pitchFamily="34" charset="-128"/>
                          <a:ea typeface="MS PGothic" panose="020B0600070205080204" pitchFamily="34" charset="-128"/>
                        </a:rPr>
                        <a:t>= 600</a:t>
                      </a:r>
                      <a:r>
                        <a:rPr lang="ja-JP" altLang="en-US" sz="1400" dirty="0">
                          <a:latin typeface="MS PGothic" panose="020B0600070205080204" pitchFamily="34" charset="-128"/>
                          <a:ea typeface="MS PGothic" panose="020B0600070205080204" pitchFamily="34" charset="-128"/>
                        </a:rPr>
                        <a:t>万</a:t>
                      </a:r>
                      <a:r>
                        <a:rPr kumimoji="1" lang="ja-JP" altLang="en-US" sz="1400" dirty="0">
                          <a:solidFill>
                            <a:schemeClr val="tx1"/>
                          </a:solidFill>
                          <a:latin typeface="MS PGothic" panose="020B0600070205080204" pitchFamily="34" charset="-128"/>
                          <a:ea typeface="MS PGothic" panose="020B0600070205080204" pitchFamily="34" charset="-128"/>
                        </a:rPr>
                        <a:t>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527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180</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15</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180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144</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144</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利益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276</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23</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276</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sp>
        <p:nvSpPr>
          <p:cNvPr id="19" name="テキスト ボックス 18">
            <a:extLst>
              <a:ext uri="{FF2B5EF4-FFF2-40B4-BE49-F238E27FC236}">
                <a16:creationId xmlns:a16="http://schemas.microsoft.com/office/drawing/2014/main" id="{CD65F912-455C-C93C-6005-38780DE01D3A}"/>
              </a:ext>
            </a:extLst>
          </p:cNvPr>
          <p:cNvSpPr txBox="1"/>
          <p:nvPr/>
        </p:nvSpPr>
        <p:spPr>
          <a:xfrm>
            <a:off x="792932" y="3047837"/>
            <a:ext cx="3337636" cy="369332"/>
          </a:xfrm>
          <a:prstGeom prst="rect">
            <a:avLst/>
          </a:prstGeom>
          <a:noFill/>
        </p:spPr>
        <p:txBody>
          <a:bodyPr wrap="square" rtlCol="0">
            <a:spAutoFit/>
          </a:bodyPr>
          <a:lstStyle/>
          <a:p>
            <a:r>
              <a:rPr lang="ja-JP" altLang="en-US" b="1" dirty="0">
                <a:latin typeface="MS PGothic" panose="020B0600070205080204" pitchFamily="34" charset="-128"/>
                <a:ea typeface="MS PGothic" panose="020B0600070205080204" pitchFamily="34" charset="-128"/>
              </a:rPr>
              <a:t>■ </a:t>
            </a:r>
            <a:r>
              <a:rPr lang="en-US" altLang="ja-JP" b="1" dirty="0">
                <a:latin typeface="MS PGothic" panose="020B0600070205080204" pitchFamily="34" charset="-128"/>
                <a:ea typeface="MS PGothic" panose="020B0600070205080204" pitchFamily="34" charset="-128"/>
              </a:rPr>
              <a:t>2</a:t>
            </a:r>
            <a:r>
              <a:rPr lang="ja-JP" altLang="en-US" b="1" dirty="0">
                <a:latin typeface="MS PGothic" panose="020B0600070205080204" pitchFamily="34" charset="-128"/>
                <a:ea typeface="MS PGothic" panose="020B0600070205080204" pitchFamily="34" charset="-128"/>
              </a:rPr>
              <a:t>年目の収支計画例</a:t>
            </a:r>
          </a:p>
        </p:txBody>
      </p:sp>
      <p:graphicFrame>
        <p:nvGraphicFramePr>
          <p:cNvPr id="22" name="表 21">
            <a:extLst>
              <a:ext uri="{FF2B5EF4-FFF2-40B4-BE49-F238E27FC236}">
                <a16:creationId xmlns:a16="http://schemas.microsoft.com/office/drawing/2014/main" id="{554F9052-AD3F-6BD1-3C99-8F5D922EE973}"/>
              </a:ext>
            </a:extLst>
          </p:cNvPr>
          <p:cNvGraphicFramePr>
            <a:graphicFrameLocks noGrp="1"/>
          </p:cNvGraphicFramePr>
          <p:nvPr>
            <p:extLst>
              <p:ext uri="{D42A27DB-BD31-4B8C-83A1-F6EECF244321}">
                <p14:modId xmlns:p14="http://schemas.microsoft.com/office/powerpoint/2010/main" val="1282614369"/>
              </p:ext>
            </p:extLst>
          </p:nvPr>
        </p:nvGraphicFramePr>
        <p:xfrm>
          <a:off x="839788" y="4873063"/>
          <a:ext cx="10512429" cy="1058160"/>
        </p:xfrm>
        <a:graphic>
          <a:graphicData uri="http://schemas.openxmlformats.org/drawingml/2006/table">
            <a:tbl>
              <a:tblPr firstRow="1" bandRow="1">
                <a:tableStyleId>{5940675A-B579-460E-94D1-54222C63F5DA}</a:tableStyleId>
              </a:tblPr>
              <a:tblGrid>
                <a:gridCol w="3504143">
                  <a:extLst>
                    <a:ext uri="{9D8B030D-6E8A-4147-A177-3AD203B41FA5}">
                      <a16:colId xmlns:a16="http://schemas.microsoft.com/office/drawing/2014/main" val="3337238765"/>
                    </a:ext>
                  </a:extLst>
                </a:gridCol>
                <a:gridCol w="3504143">
                  <a:extLst>
                    <a:ext uri="{9D8B030D-6E8A-4147-A177-3AD203B41FA5}">
                      <a16:colId xmlns:a16="http://schemas.microsoft.com/office/drawing/2014/main" val="2850072434"/>
                    </a:ext>
                  </a:extLst>
                </a:gridCol>
                <a:gridCol w="3504143">
                  <a:extLst>
                    <a:ext uri="{9D8B030D-6E8A-4147-A177-3AD203B41FA5}">
                      <a16:colId xmlns:a16="http://schemas.microsoft.com/office/drawing/2014/main" val="1443913700"/>
                    </a:ext>
                  </a:extLst>
                </a:gridCol>
              </a:tblGrid>
              <a:tr h="4680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MS PGothic" panose="020B0600070205080204" pitchFamily="34" charset="-128"/>
                          <a:ea typeface="MS PGothic" panose="020B0600070205080204" pitchFamily="34" charset="-128"/>
                        </a:rPr>
                        <a:t>売上高　</a:t>
                      </a:r>
                      <a:r>
                        <a:rPr kumimoji="1" lang="en-US" altLang="ja-JP" sz="2000" dirty="0">
                          <a:solidFill>
                            <a:srgbClr val="E94520"/>
                          </a:solidFill>
                          <a:latin typeface="+mn-ea"/>
                          <a:ea typeface="+mn-ea"/>
                        </a:rPr>
                        <a:t>1,200</a:t>
                      </a:r>
                      <a:r>
                        <a:rPr kumimoji="1" lang="ja-JP" altLang="en-US" sz="2000" dirty="0">
                          <a:solidFill>
                            <a:srgbClr val="E94520"/>
                          </a:solidFill>
                          <a:latin typeface="+mn-ea"/>
                          <a:ea typeface="+mn-ea"/>
                        </a:rPr>
                        <a:t>万円　</a:t>
                      </a:r>
                      <a:r>
                        <a:rPr lang="en-US" altLang="ja-JP" sz="1400" dirty="0">
                          <a:latin typeface="MS PGothic" panose="020B0600070205080204" pitchFamily="34" charset="-128"/>
                          <a:ea typeface="MS PGothic" panose="020B0600070205080204" pitchFamily="34" charset="-128"/>
                        </a:rPr>
                        <a:t>100</a:t>
                      </a:r>
                      <a:r>
                        <a:rPr lang="ja-JP" altLang="en-US" sz="1400" dirty="0">
                          <a:latin typeface="MS PGothic" panose="020B0600070205080204" pitchFamily="34" charset="-128"/>
                          <a:ea typeface="MS PGothic" panose="020B0600070205080204" pitchFamily="34" charset="-128"/>
                        </a:rPr>
                        <a:t>万円</a:t>
                      </a:r>
                      <a:r>
                        <a:rPr lang="en-US" altLang="ja-JP" sz="1400" dirty="0">
                          <a:latin typeface="MS PGothic" panose="020B0600070205080204" pitchFamily="34" charset="-128"/>
                          <a:ea typeface="MS PGothic" panose="020B0600070205080204" pitchFamily="34" charset="-128"/>
                        </a:rPr>
                        <a:t>(</a:t>
                      </a:r>
                      <a:r>
                        <a:rPr lang="ja-JP" altLang="en-US" sz="1400" dirty="0">
                          <a:latin typeface="MS PGothic" panose="020B0600070205080204" pitchFamily="34" charset="-128"/>
                          <a:ea typeface="MS PGothic" panose="020B0600070205080204" pitchFamily="34" charset="-128"/>
                        </a:rPr>
                        <a:t>月間</a:t>
                      </a:r>
                      <a:r>
                        <a:rPr lang="en-US" altLang="ja-JP" sz="1400" dirty="0">
                          <a:latin typeface="MS PGothic" panose="020B0600070205080204" pitchFamily="34" charset="-128"/>
                          <a:ea typeface="MS PGothic" panose="020B0600070205080204" pitchFamily="34" charset="-128"/>
                        </a:rPr>
                        <a:t>)×12</a:t>
                      </a:r>
                      <a:r>
                        <a:rPr lang="ja-JP" altLang="en-US" sz="1400" dirty="0">
                          <a:latin typeface="MS PGothic" panose="020B0600070205080204" pitchFamily="34" charset="-128"/>
                          <a:ea typeface="MS PGothic" panose="020B0600070205080204" pitchFamily="34" charset="-128"/>
                        </a:rPr>
                        <a:t>ヶ月 </a:t>
                      </a:r>
                      <a:r>
                        <a:rPr lang="en-US" altLang="ja-JP" sz="1400" dirty="0">
                          <a:latin typeface="MS PGothic" panose="020B0600070205080204" pitchFamily="34" charset="-128"/>
                          <a:ea typeface="MS PGothic" panose="020B0600070205080204" pitchFamily="34" charset="-128"/>
                        </a:rPr>
                        <a:t>= 1,200</a:t>
                      </a:r>
                      <a:r>
                        <a:rPr lang="ja-JP" altLang="en-US" sz="1400" dirty="0">
                          <a:latin typeface="MS PGothic" panose="020B0600070205080204" pitchFamily="34" charset="-128"/>
                          <a:ea typeface="MS PGothic" panose="020B0600070205080204" pitchFamily="34" charset="-128"/>
                        </a:rPr>
                        <a:t>万</a:t>
                      </a:r>
                      <a:r>
                        <a:rPr kumimoji="1" lang="ja-JP" altLang="en-US" sz="1400" dirty="0">
                          <a:solidFill>
                            <a:schemeClr val="tx1"/>
                          </a:solidFill>
                          <a:latin typeface="MS PGothic" panose="020B0600070205080204" pitchFamily="34" charset="-128"/>
                          <a:ea typeface="MS PGothic" panose="020B0600070205080204" pitchFamily="34" charset="-128"/>
                        </a:rPr>
                        <a:t>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71092"/>
                  </a:ext>
                </a:extLst>
              </a:tr>
              <a:tr h="527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売上原価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仕入原価</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360</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360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経費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240</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240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利益　</a:t>
                      </a:r>
                      <a:r>
                        <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600</a:t>
                      </a:r>
                      <a:r>
                        <a:rPr kumimoji="1" lang="ja-JP" altLang="en-US"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rPr>
                        <a:t>万円</a:t>
                      </a:r>
                      <a:endParaRPr kumimoji="1" lang="en-US" altLang="ja-JP" sz="2000" b="0" i="0" u="none" strike="noStrike" kern="1200" cap="none" spc="0" normalizeH="0" baseline="0" noProof="0" dirty="0">
                        <a:ln>
                          <a:noFill/>
                        </a:ln>
                        <a:solidFill>
                          <a:srgbClr val="E94520"/>
                        </a:solidFill>
                        <a:effectLst/>
                        <a:uLnTx/>
                        <a:uFillTx/>
                        <a:latin typeface="ＭＳ Ｐゴシック" panose="020B0600070205080204"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月間</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ヶ月</a:t>
                      </a:r>
                      <a:r>
                        <a:rPr kumimoji="1" lang="en-US" altLang="ja-JP"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600</a:t>
                      </a:r>
                      <a:r>
                        <a:rPr kumimoji="1" lang="ja-JP" altLang="en-US" sz="1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万円</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E8"/>
                    </a:solidFill>
                  </a:tcPr>
                </a:tc>
                <a:extLst>
                  <a:ext uri="{0D108BD9-81ED-4DB2-BD59-A6C34878D82A}">
                    <a16:rowId xmlns:a16="http://schemas.microsoft.com/office/drawing/2014/main" val="954339358"/>
                  </a:ext>
                </a:extLst>
              </a:tr>
            </a:tbl>
          </a:graphicData>
        </a:graphic>
      </p:graphicFrame>
      <p:sp>
        <p:nvSpPr>
          <p:cNvPr id="23" name="テキスト ボックス 22">
            <a:extLst>
              <a:ext uri="{FF2B5EF4-FFF2-40B4-BE49-F238E27FC236}">
                <a16:creationId xmlns:a16="http://schemas.microsoft.com/office/drawing/2014/main" id="{0320EC0A-6A7A-0B73-A935-896D36908178}"/>
              </a:ext>
            </a:extLst>
          </p:cNvPr>
          <p:cNvSpPr txBox="1"/>
          <p:nvPr/>
        </p:nvSpPr>
        <p:spPr>
          <a:xfrm>
            <a:off x="792932" y="4507762"/>
            <a:ext cx="3337636" cy="369332"/>
          </a:xfrm>
          <a:prstGeom prst="rect">
            <a:avLst/>
          </a:prstGeom>
          <a:noFill/>
        </p:spPr>
        <p:txBody>
          <a:bodyPr wrap="square" rtlCol="0">
            <a:spAutoFit/>
          </a:bodyPr>
          <a:lstStyle/>
          <a:p>
            <a:r>
              <a:rPr lang="ja-JP" altLang="en-US" b="1" dirty="0">
                <a:latin typeface="MS PGothic" panose="020B0600070205080204" pitchFamily="34" charset="-128"/>
                <a:ea typeface="MS PGothic" panose="020B0600070205080204" pitchFamily="34" charset="-128"/>
              </a:rPr>
              <a:t>■ </a:t>
            </a:r>
            <a:r>
              <a:rPr lang="en-US" altLang="ja-JP" b="1" dirty="0">
                <a:latin typeface="MS PGothic" panose="020B0600070205080204" pitchFamily="34" charset="-128"/>
                <a:ea typeface="MS PGothic" panose="020B0600070205080204" pitchFamily="34" charset="-128"/>
              </a:rPr>
              <a:t>3</a:t>
            </a:r>
            <a:r>
              <a:rPr lang="ja-JP" altLang="en-US" b="1" dirty="0">
                <a:latin typeface="MS PGothic" panose="020B0600070205080204" pitchFamily="34" charset="-128"/>
                <a:ea typeface="MS PGothic" panose="020B0600070205080204" pitchFamily="34" charset="-128"/>
              </a:rPr>
              <a:t>年目の収支計画例</a:t>
            </a:r>
          </a:p>
        </p:txBody>
      </p:sp>
      <p:sp>
        <p:nvSpPr>
          <p:cNvPr id="24" name="テキスト ボックス 23">
            <a:extLst>
              <a:ext uri="{FF2B5EF4-FFF2-40B4-BE49-F238E27FC236}">
                <a16:creationId xmlns:a16="http://schemas.microsoft.com/office/drawing/2014/main" id="{DB85B337-0302-7795-344C-45990607EF68}"/>
              </a:ext>
            </a:extLst>
          </p:cNvPr>
          <p:cNvSpPr txBox="1"/>
          <p:nvPr/>
        </p:nvSpPr>
        <p:spPr>
          <a:xfrm>
            <a:off x="9013220" y="3467816"/>
            <a:ext cx="2323828" cy="338554"/>
          </a:xfrm>
          <a:prstGeom prst="rect">
            <a:avLst/>
          </a:prstGeom>
          <a:noFill/>
        </p:spPr>
        <p:txBody>
          <a:bodyPr wrap="square" rtlCol="0">
            <a:spAutoFit/>
          </a:bodyPr>
          <a:lstStyle/>
          <a:p>
            <a:pPr algn="r"/>
            <a:r>
              <a:rPr lang="en-US" altLang="ja-JP" sz="1600" b="1" dirty="0">
                <a:latin typeface="MS PGothic" panose="020B0600070205080204" pitchFamily="34" charset="-128"/>
                <a:ea typeface="MS PGothic" panose="020B0600070205080204" pitchFamily="34" charset="-128"/>
              </a:rPr>
              <a:t>【1</a:t>
            </a:r>
            <a:r>
              <a:rPr lang="ja-JP" altLang="en-US" sz="1600" b="1" dirty="0">
                <a:latin typeface="MS PGothic" panose="020B0600070205080204" pitchFamily="34" charset="-128"/>
                <a:ea typeface="MS PGothic" panose="020B0600070205080204" pitchFamily="34" charset="-128"/>
              </a:rPr>
              <a:t>年目から</a:t>
            </a:r>
            <a:r>
              <a:rPr lang="en-US" altLang="ja-JP" sz="1600" b="1" dirty="0">
                <a:latin typeface="MS PGothic" panose="020B0600070205080204" pitchFamily="34" charset="-128"/>
                <a:ea typeface="MS PGothic" panose="020B0600070205080204" pitchFamily="34" charset="-128"/>
              </a:rPr>
              <a:t>5</a:t>
            </a:r>
            <a:r>
              <a:rPr lang="ja-JP" altLang="en-US" sz="1600" b="1" dirty="0">
                <a:latin typeface="MS PGothic" panose="020B0600070205080204" pitchFamily="34" charset="-128"/>
                <a:ea typeface="MS PGothic" panose="020B0600070205080204" pitchFamily="34" charset="-128"/>
              </a:rPr>
              <a:t>倍成長</a:t>
            </a:r>
            <a:r>
              <a:rPr lang="en-US" altLang="ja-JP" sz="1600" b="1" dirty="0">
                <a:latin typeface="MS PGothic" panose="020B0600070205080204" pitchFamily="34" charset="-128"/>
                <a:ea typeface="MS PGothic" panose="020B0600070205080204" pitchFamily="34" charset="-128"/>
              </a:rPr>
              <a:t>】</a:t>
            </a:r>
            <a:endParaRPr lang="ja-JP" altLang="en-US" sz="1600" b="1" dirty="0">
              <a:latin typeface="MS PGothic" panose="020B0600070205080204" pitchFamily="34" charset="-128"/>
              <a:ea typeface="MS PGothic" panose="020B0600070205080204" pitchFamily="34" charset="-128"/>
            </a:endParaRPr>
          </a:p>
        </p:txBody>
      </p:sp>
      <p:sp>
        <p:nvSpPr>
          <p:cNvPr id="25" name="テキスト ボックス 24">
            <a:extLst>
              <a:ext uri="{FF2B5EF4-FFF2-40B4-BE49-F238E27FC236}">
                <a16:creationId xmlns:a16="http://schemas.microsoft.com/office/drawing/2014/main" id="{8E083F88-4C01-B79B-C0AB-A60580A63D26}"/>
              </a:ext>
            </a:extLst>
          </p:cNvPr>
          <p:cNvSpPr txBox="1"/>
          <p:nvPr/>
        </p:nvSpPr>
        <p:spPr>
          <a:xfrm>
            <a:off x="9013220" y="4934010"/>
            <a:ext cx="2323828" cy="338554"/>
          </a:xfrm>
          <a:prstGeom prst="rect">
            <a:avLst/>
          </a:prstGeom>
          <a:noFill/>
        </p:spPr>
        <p:txBody>
          <a:bodyPr wrap="square" rtlCol="0">
            <a:spAutoFit/>
          </a:bodyPr>
          <a:lstStyle/>
          <a:p>
            <a:pPr algn="r"/>
            <a:r>
              <a:rPr lang="en-US" altLang="ja-JP" sz="1600" b="1" dirty="0">
                <a:latin typeface="MS PGothic" panose="020B0600070205080204" pitchFamily="34" charset="-128"/>
                <a:ea typeface="MS PGothic" panose="020B0600070205080204" pitchFamily="34" charset="-128"/>
              </a:rPr>
              <a:t>【1</a:t>
            </a:r>
            <a:r>
              <a:rPr lang="ja-JP" altLang="en-US" sz="1600" b="1" dirty="0">
                <a:latin typeface="MS PGothic" panose="020B0600070205080204" pitchFamily="34" charset="-128"/>
                <a:ea typeface="MS PGothic" panose="020B0600070205080204" pitchFamily="34" charset="-128"/>
              </a:rPr>
              <a:t>年目から</a:t>
            </a:r>
            <a:r>
              <a:rPr lang="en-US" altLang="ja-JP" sz="1600" b="1" dirty="0">
                <a:latin typeface="MS PGothic" panose="020B0600070205080204" pitchFamily="34" charset="-128"/>
                <a:ea typeface="MS PGothic" panose="020B0600070205080204" pitchFamily="34" charset="-128"/>
              </a:rPr>
              <a:t>10</a:t>
            </a:r>
            <a:r>
              <a:rPr lang="ja-JP" altLang="en-US" sz="1600" b="1" dirty="0">
                <a:latin typeface="MS PGothic" panose="020B0600070205080204" pitchFamily="34" charset="-128"/>
                <a:ea typeface="MS PGothic" panose="020B0600070205080204" pitchFamily="34" charset="-128"/>
              </a:rPr>
              <a:t>倍成長</a:t>
            </a:r>
            <a:r>
              <a:rPr lang="en-US" altLang="ja-JP" sz="1600" b="1" dirty="0">
                <a:latin typeface="MS PGothic" panose="020B0600070205080204" pitchFamily="34" charset="-128"/>
                <a:ea typeface="MS PGothic" panose="020B0600070205080204" pitchFamily="34" charset="-128"/>
              </a:rPr>
              <a:t>】</a:t>
            </a:r>
            <a:endParaRPr lang="ja-JP" altLang="en-US" sz="16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08645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C3146-B278-F9BC-4626-59570A4CFF95}"/>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06778B5-B5F1-FB75-54D5-D98C72C26127}"/>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4EBC46B7-882E-64A4-DEAB-017B053D51F1}"/>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93476D73-CBA5-0F3E-0232-47831F1DB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634A75F0-8001-8730-E31C-493490E2A444}"/>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1</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年目、</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3</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年目の収支計画を作成する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ABB84EFD-EDD6-DFD5-E80A-707A5C9014BE}"/>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38920C12-5252-8386-55D9-D6847BC34F09}"/>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3" name="グラフィックス 2" descr="鉛筆 単色塗りつぶし">
              <a:extLst>
                <a:ext uri="{FF2B5EF4-FFF2-40B4-BE49-F238E27FC236}">
                  <a16:creationId xmlns:a16="http://schemas.microsoft.com/office/drawing/2014/main" id="{5B4E8B7E-E3B2-04E0-6BD6-8DAAFF690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53189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BF5C-652E-18D4-75B0-53AC26FB82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AD3DD2-5883-EBB3-93F0-672E3C832C76}"/>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簡易的な収支計画を立てる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039FE099-CF87-7E78-6578-7684F051D017}"/>
              </a:ext>
            </a:extLst>
          </p:cNvPr>
          <p:cNvSpPr/>
          <p:nvPr/>
        </p:nvSpPr>
        <p:spPr>
          <a:xfrm>
            <a:off x="1061545" y="1975945"/>
            <a:ext cx="10068910" cy="278639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ワーク①</a:t>
            </a: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（１ヶ月の収支計画）をもとにしながら、自分たちのビジネスプランの</a:t>
            </a: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年目、</a:t>
            </a: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年目の</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収支計画</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を作成する</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01E4E9AF-D6FC-B02A-5FDF-74F35FBAF284}"/>
              </a:ext>
            </a:extLst>
          </p:cNvPr>
          <p:cNvPicPr>
            <a:picLocks noChangeAspect="1"/>
          </p:cNvPicPr>
          <p:nvPr/>
        </p:nvPicPr>
        <p:blipFill>
          <a:blip r:embed="rId3"/>
          <a:srcRect l="30676" t="29565" r="30290" b="26184"/>
          <a:stretch/>
        </p:blipFill>
        <p:spPr>
          <a:xfrm>
            <a:off x="9301983" y="3432258"/>
            <a:ext cx="2457865" cy="2786390"/>
          </a:xfrm>
          <a:prstGeom prst="rect">
            <a:avLst/>
          </a:prstGeom>
        </p:spPr>
      </p:pic>
      <p:sp>
        <p:nvSpPr>
          <p:cNvPr id="6" name="テキスト ボックス 5">
            <a:extLst>
              <a:ext uri="{FF2B5EF4-FFF2-40B4-BE49-F238E27FC236}">
                <a16:creationId xmlns:a16="http://schemas.microsoft.com/office/drawing/2014/main" id="{9BABFA3C-F27A-55E3-3DFE-70CC64C003E8}"/>
              </a:ext>
            </a:extLst>
          </p:cNvPr>
          <p:cNvSpPr txBox="1"/>
          <p:nvPr/>
        </p:nvSpPr>
        <p:spPr>
          <a:xfrm>
            <a:off x="1183465" y="4982660"/>
            <a:ext cx="8240438" cy="1015663"/>
          </a:xfrm>
          <a:prstGeom prst="rect">
            <a:avLst/>
          </a:prstGeom>
          <a:noFill/>
        </p:spPr>
        <p:txBody>
          <a:bodyPr wrap="square" rtlCol="0">
            <a:spAutoFit/>
          </a:bodyPr>
          <a:lstStyle/>
          <a:p>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難しい場合は、まずは、１ヵ月の収支計画をもとに、</a:t>
            </a:r>
            <a:r>
              <a:rPr lang="en-US" altLang="ja-JP" sz="2000" dirty="0">
                <a:latin typeface="MS PGothic" panose="020B0600070205080204" pitchFamily="34" charset="-128"/>
                <a:ea typeface="MS PGothic" panose="020B0600070205080204" pitchFamily="34" charset="-128"/>
              </a:rPr>
              <a:t>1</a:t>
            </a:r>
            <a:r>
              <a:rPr lang="ja-JP" altLang="en-US" sz="2000">
                <a:latin typeface="MS PGothic" panose="020B0600070205080204" pitchFamily="34" charset="-128"/>
                <a:ea typeface="MS PGothic" panose="020B0600070205080204" pitchFamily="34" charset="-128"/>
              </a:rPr>
              <a:t>年目（</a:t>
            </a:r>
            <a:r>
              <a:rPr lang="en-US" altLang="ja-JP" sz="2000" dirty="0">
                <a:latin typeface="MS PGothic" panose="020B0600070205080204" pitchFamily="34" charset="-128"/>
                <a:ea typeface="MS PGothic" panose="020B0600070205080204" pitchFamily="34" charset="-128"/>
              </a:rPr>
              <a:t>12</a:t>
            </a:r>
            <a:r>
              <a:rPr lang="ja-JP" altLang="en-US" sz="2000">
                <a:latin typeface="MS PGothic" panose="020B0600070205080204" pitchFamily="34" charset="-128"/>
                <a:ea typeface="MS PGothic" panose="020B0600070205080204" pitchFamily="34" charset="-128"/>
              </a:rPr>
              <a:t>ヶ月分）を</a:t>
            </a:r>
            <a:r>
              <a:rPr lang="en-US" altLang="ja-JP" sz="2000" dirty="0">
                <a:latin typeface="MS PGothic" panose="020B0600070205080204" pitchFamily="34" charset="-128"/>
                <a:ea typeface="MS PGothic" panose="020B0600070205080204" pitchFamily="34" charset="-128"/>
              </a:rPr>
              <a:t> </a:t>
            </a:r>
          </a:p>
          <a:p>
            <a:r>
              <a:rPr lang="en-US" altLang="ja-JP" sz="2000" dirty="0">
                <a:latin typeface="MS PGothic" panose="020B0600070205080204" pitchFamily="34" charset="-128"/>
                <a:ea typeface="MS PGothic" panose="020B0600070205080204" pitchFamily="34" charset="-128"/>
              </a:rPr>
              <a:t>   </a:t>
            </a:r>
            <a:r>
              <a:rPr lang="ja-JP" altLang="en-US" sz="2000">
                <a:latin typeface="MS PGothic" panose="020B0600070205080204" pitchFamily="34" charset="-128"/>
                <a:ea typeface="MS PGothic" panose="020B0600070205080204" pitchFamily="34" charset="-128"/>
              </a:rPr>
              <a:t>試算し、</a:t>
            </a:r>
            <a:r>
              <a:rPr lang="en-US" altLang="ja-JP" sz="2000" dirty="0">
                <a:latin typeface="MS PGothic" panose="020B0600070205080204" pitchFamily="34" charset="-128"/>
                <a:ea typeface="MS PGothic" panose="020B0600070205080204" pitchFamily="34" charset="-128"/>
              </a:rPr>
              <a:t>3</a:t>
            </a:r>
            <a:r>
              <a:rPr lang="ja-JP" altLang="en-US" sz="2000">
                <a:latin typeface="MS PGothic" panose="020B0600070205080204" pitchFamily="34" charset="-128"/>
                <a:ea typeface="MS PGothic" panose="020B0600070205080204" pitchFamily="34" charset="-128"/>
              </a:rPr>
              <a:t>年目については、目安として、売上高を</a:t>
            </a:r>
            <a:r>
              <a:rPr lang="en-US" altLang="ja-JP" sz="2000" dirty="0">
                <a:latin typeface="MS PGothic" panose="020B0600070205080204" pitchFamily="34" charset="-128"/>
                <a:ea typeface="MS PGothic" panose="020B0600070205080204" pitchFamily="34" charset="-128"/>
              </a:rPr>
              <a:t>3</a:t>
            </a:r>
            <a:r>
              <a:rPr lang="ja-JP" altLang="en-US" sz="2000">
                <a:latin typeface="MS PGothic" panose="020B0600070205080204" pitchFamily="34" charset="-128"/>
                <a:ea typeface="MS PGothic" panose="020B0600070205080204" pitchFamily="34" charset="-128"/>
              </a:rPr>
              <a:t>倍、その他項目を</a:t>
            </a:r>
            <a:r>
              <a:rPr lang="en-US" altLang="ja-JP" sz="2000" dirty="0">
                <a:latin typeface="MS PGothic" panose="020B0600070205080204" pitchFamily="34" charset="-128"/>
                <a:ea typeface="MS PGothic" panose="020B0600070205080204" pitchFamily="34" charset="-128"/>
              </a:rPr>
              <a:t>2</a:t>
            </a:r>
            <a:r>
              <a:rPr lang="ja-JP" altLang="en-US" sz="2000">
                <a:latin typeface="MS PGothic" panose="020B0600070205080204" pitchFamily="34" charset="-128"/>
                <a:ea typeface="MS PGothic" panose="020B0600070205080204" pitchFamily="34" charset="-128"/>
              </a:rPr>
              <a:t>倍と</a:t>
            </a:r>
            <a:r>
              <a:rPr lang="en-US" altLang="ja-JP" sz="2000" dirty="0">
                <a:latin typeface="MS PGothic" panose="020B0600070205080204" pitchFamily="34" charset="-128"/>
                <a:ea typeface="MS PGothic" panose="020B0600070205080204" pitchFamily="34" charset="-128"/>
              </a:rPr>
              <a:t> </a:t>
            </a:r>
          </a:p>
          <a:p>
            <a:r>
              <a:rPr lang="en-US" altLang="ja-JP" sz="2000" dirty="0">
                <a:latin typeface="MS PGothic" panose="020B0600070205080204" pitchFamily="34" charset="-128"/>
                <a:ea typeface="MS PGothic" panose="020B0600070205080204" pitchFamily="34" charset="-128"/>
              </a:rPr>
              <a:t>   </a:t>
            </a:r>
            <a:r>
              <a:rPr lang="ja-JP" altLang="en-US" sz="2000">
                <a:latin typeface="MS PGothic" panose="020B0600070205080204" pitchFamily="34" charset="-128"/>
                <a:ea typeface="MS PGothic" panose="020B0600070205080204" pitchFamily="34" charset="-128"/>
              </a:rPr>
              <a:t>して計算してみましょう。</a:t>
            </a:r>
            <a:endParaRPr kumimoji="1" lang="ja-JP" altLang="en-US" sz="20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08059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EC7D-FD52-1DCB-6458-584F8A705A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B5B690-A1C0-DD2D-C98E-60FFD31C66B2}"/>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1</a:t>
            </a:r>
            <a:r>
              <a:rPr lang="ja-JP" altLang="en-US" dirty="0">
                <a:latin typeface="MS PGothic" panose="020B0600070205080204" pitchFamily="34" charset="-128"/>
                <a:ea typeface="MS PGothic" panose="020B0600070205080204" pitchFamily="34" charset="-128"/>
              </a:rPr>
              <a:t>年目と</a:t>
            </a:r>
            <a:r>
              <a:rPr lang="en-US" altLang="ja-JP" dirty="0">
                <a:latin typeface="MS PGothic" panose="020B0600070205080204" pitchFamily="34" charset="-128"/>
                <a:ea typeface="MS PGothic" panose="020B0600070205080204" pitchFamily="34" charset="-128"/>
              </a:rPr>
              <a:t>3</a:t>
            </a:r>
            <a:r>
              <a:rPr lang="ja-JP" altLang="en-US" dirty="0">
                <a:latin typeface="MS PGothic" panose="020B0600070205080204" pitchFamily="34" charset="-128"/>
                <a:ea typeface="MS PGothic" panose="020B0600070205080204" pitchFamily="34" charset="-128"/>
              </a:rPr>
              <a:t>年目の収支計画を立てる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D44EE7C1-4A83-C261-6AB9-1786DEEB06E8}"/>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OP07-①-2</a:t>
            </a:r>
          </a:p>
        </p:txBody>
      </p:sp>
      <p:sp>
        <p:nvSpPr>
          <p:cNvPr id="7" name="テキスト ボックス 6">
            <a:extLst>
              <a:ext uri="{FF2B5EF4-FFF2-40B4-BE49-F238E27FC236}">
                <a16:creationId xmlns:a16="http://schemas.microsoft.com/office/drawing/2014/main" id="{BE1538F2-0FA1-35D2-4F6A-6D6C15C81A3A}"/>
              </a:ext>
            </a:extLst>
          </p:cNvPr>
          <p:cNvSpPr txBox="1"/>
          <p:nvPr/>
        </p:nvSpPr>
        <p:spPr>
          <a:xfrm>
            <a:off x="10411776" y="457575"/>
            <a:ext cx="1296000" cy="381000"/>
          </a:xfrm>
          <a:prstGeom prst="rect">
            <a:avLst/>
          </a:prstGeom>
          <a:solidFill>
            <a:schemeClr val="bg1"/>
          </a:solidFill>
          <a:ln w="28575">
            <a:noFill/>
          </a:ln>
        </p:spPr>
        <p:txBody>
          <a:bodyPr wrap="square" anchor="ctr" anchorCtr="0">
            <a:noAutofit/>
          </a:bodyPr>
          <a:lstStyle/>
          <a:p>
            <a:pPr algn="ctr">
              <a:lnSpc>
                <a:spcPct val="90000"/>
              </a:lnSpc>
            </a:pPr>
            <a:r>
              <a:rPr lang="ja-JP" altLang="en-US" sz="1600" b="1" dirty="0">
                <a:latin typeface="MS PGothic" panose="020B0600070205080204" pitchFamily="34" charset="-128"/>
                <a:ea typeface="MS PGothic" panose="020B0600070205080204" pitchFamily="34" charset="-128"/>
              </a:rPr>
              <a:t>記入例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graphicFrame>
        <p:nvGraphicFramePr>
          <p:cNvPr id="4" name="表 3">
            <a:extLst>
              <a:ext uri="{FF2B5EF4-FFF2-40B4-BE49-F238E27FC236}">
                <a16:creationId xmlns:a16="http://schemas.microsoft.com/office/drawing/2014/main" id="{4ED91088-1E0F-E1CE-A2C3-347ADCA93BC2}"/>
              </a:ext>
            </a:extLst>
          </p:cNvPr>
          <p:cNvGraphicFramePr>
            <a:graphicFrameLocks noGrp="1"/>
          </p:cNvGraphicFramePr>
          <p:nvPr>
            <p:extLst>
              <p:ext uri="{D42A27DB-BD31-4B8C-83A1-F6EECF244321}">
                <p14:modId xmlns:p14="http://schemas.microsoft.com/office/powerpoint/2010/main" val="311295173"/>
              </p:ext>
            </p:extLst>
          </p:nvPr>
        </p:nvGraphicFramePr>
        <p:xfrm>
          <a:off x="839788" y="1125660"/>
          <a:ext cx="10514011" cy="4516258"/>
        </p:xfrm>
        <a:graphic>
          <a:graphicData uri="http://schemas.openxmlformats.org/drawingml/2006/table">
            <a:tbl>
              <a:tblPr firstRow="1" firstCol="1" bandRow="1">
                <a:effectLst>
                  <a:outerShdw dist="88900" dir="2700000" algn="ctr" rotWithShape="0">
                    <a:schemeClr val="bg2">
                      <a:lumMod val="90000"/>
                    </a:schemeClr>
                  </a:outerShdw>
                </a:effectLst>
                <a:tableStyleId>{073A0DAA-6AF3-43AB-8588-CEC1D06C72B9}</a:tableStyleId>
              </a:tblPr>
              <a:tblGrid>
                <a:gridCol w="645754">
                  <a:extLst>
                    <a:ext uri="{9D8B030D-6E8A-4147-A177-3AD203B41FA5}">
                      <a16:colId xmlns:a16="http://schemas.microsoft.com/office/drawing/2014/main" val="3640736671"/>
                    </a:ext>
                  </a:extLst>
                </a:gridCol>
                <a:gridCol w="2260040">
                  <a:extLst>
                    <a:ext uri="{9D8B030D-6E8A-4147-A177-3AD203B41FA5}">
                      <a16:colId xmlns:a16="http://schemas.microsoft.com/office/drawing/2014/main" val="1129780216"/>
                    </a:ext>
                  </a:extLst>
                </a:gridCol>
                <a:gridCol w="1760365">
                  <a:extLst>
                    <a:ext uri="{9D8B030D-6E8A-4147-A177-3AD203B41FA5}">
                      <a16:colId xmlns:a16="http://schemas.microsoft.com/office/drawing/2014/main" val="157374716"/>
                    </a:ext>
                  </a:extLst>
                </a:gridCol>
                <a:gridCol w="1634281">
                  <a:extLst>
                    <a:ext uri="{9D8B030D-6E8A-4147-A177-3AD203B41FA5}">
                      <a16:colId xmlns:a16="http://schemas.microsoft.com/office/drawing/2014/main" val="1613802718"/>
                    </a:ext>
                  </a:extLst>
                </a:gridCol>
                <a:gridCol w="4213571">
                  <a:extLst>
                    <a:ext uri="{9D8B030D-6E8A-4147-A177-3AD203B41FA5}">
                      <a16:colId xmlns:a16="http://schemas.microsoft.com/office/drawing/2014/main" val="1791327518"/>
                    </a:ext>
                  </a:extLst>
                </a:gridCol>
              </a:tblGrid>
              <a:tr h="485154">
                <a:tc gridSpan="2">
                  <a:txBody>
                    <a:bodyPr/>
                    <a:lstStyle/>
                    <a:p>
                      <a:pPr algn="ctr"/>
                      <a:r>
                        <a:rPr kumimoji="1" lang="ja-JP" altLang="en-US" sz="1600" dirty="0">
                          <a:solidFill>
                            <a:schemeClr val="bg1"/>
                          </a:solidFill>
                          <a:latin typeface="MS PGothic" panose="020B0600070205080204" pitchFamily="34" charset="-128"/>
                          <a:ea typeface="MS PGothic" panose="020B0600070205080204" pitchFamily="34" charset="-128"/>
                        </a:rPr>
                        <a:t>収支計画</a:t>
                      </a:r>
                      <a:r>
                        <a:rPr kumimoji="1" lang="en-US" altLang="ja-JP" sz="1600" dirty="0">
                          <a:solidFill>
                            <a:schemeClr val="bg1"/>
                          </a:solidFill>
                          <a:latin typeface="MS PGothic" panose="020B0600070205080204" pitchFamily="34" charset="-128"/>
                          <a:ea typeface="MS PGothic" panose="020B0600070205080204" pitchFamily="34" charset="-128"/>
                        </a:rPr>
                        <a:t> (</a:t>
                      </a:r>
                      <a:r>
                        <a:rPr kumimoji="1" lang="ja-JP" altLang="en-US" sz="1600" dirty="0">
                          <a:solidFill>
                            <a:schemeClr val="bg1"/>
                          </a:solidFill>
                          <a:latin typeface="MS PGothic" panose="020B0600070205080204" pitchFamily="34" charset="-128"/>
                          <a:ea typeface="MS PGothic" panose="020B0600070205080204" pitchFamily="34" charset="-128"/>
                        </a:rPr>
                        <a:t>年間</a:t>
                      </a:r>
                      <a:r>
                        <a:rPr kumimoji="1" lang="en-US" altLang="ja-JP" sz="1600" dirty="0">
                          <a:solidFill>
                            <a:schemeClr val="bg1"/>
                          </a:solidFill>
                          <a:latin typeface="MS PGothic" panose="020B0600070205080204" pitchFamily="34" charset="-128"/>
                          <a:ea typeface="MS PGothic" panose="020B0600070205080204" pitchFamily="34" charset="-128"/>
                        </a:rPr>
                        <a:t>)</a:t>
                      </a:r>
                      <a:endParaRPr kumimoji="1" lang="ja-JP" altLang="en-US" sz="1600"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1</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3</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売上高・売上原価</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a:t>
                      </a: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仕入原価</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a:t>
                      </a: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・経費の計算の根拠</a:t>
                      </a:r>
                      <a:endParaRPr lang="ja-JP"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1592176"/>
                  </a:ext>
                </a:extLst>
              </a:tr>
              <a:tr h="503888">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①</a:t>
                      </a:r>
                      <a:r>
                        <a:rPr lang="ja-JP" altLang="en-US" sz="1600" kern="100" dirty="0">
                          <a:solidFill>
                            <a:schemeClr val="bg1"/>
                          </a:solidFill>
                          <a:effectLst/>
                          <a:latin typeface="MS PGothic" panose="020B0600070205080204" pitchFamily="34" charset="-128"/>
                          <a:ea typeface="MS PGothic" panose="020B0600070205080204" pitchFamily="34" charset="-128"/>
                        </a:rPr>
                        <a:t> </a:t>
                      </a:r>
                      <a:r>
                        <a:rPr lang="ja-JP" sz="1600" kern="100" dirty="0">
                          <a:solidFill>
                            <a:schemeClr val="bg1"/>
                          </a:solidFill>
                          <a:effectLst/>
                          <a:latin typeface="MS PGothic" panose="020B0600070205080204" pitchFamily="34" charset="-128"/>
                          <a:ea typeface="MS PGothic" panose="020B0600070205080204" pitchFamily="34" charset="-128"/>
                        </a:rPr>
                        <a:t>売上高</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r>
                        <a:rPr lang="en-US" altLang="ja-JP" sz="1600" b="0" i="0" u="none" strike="noStrike" dirty="0">
                          <a:solidFill>
                            <a:srgbClr val="E94520"/>
                          </a:solidFill>
                          <a:effectLst/>
                          <a:latin typeface="MS PGothic" panose="020B0600070205080204" pitchFamily="34" charset="-128"/>
                          <a:ea typeface="MS PGothic" panose="020B0600070205080204" pitchFamily="34" charset="-128"/>
                        </a:rPr>
                        <a:t>120</a:t>
                      </a:r>
                      <a:r>
                        <a:rPr kumimoji="1" lang="ja-JP" altLang="en-US" sz="1600" b="0" i="0" u="none" strike="noStrike" dirty="0">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dirty="0">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360</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1</a:t>
                      </a:r>
                      <a:r>
                        <a:rPr kumimoji="1" lang="en-US" altLang="ja-JP" sz="1200" dirty="0">
                          <a:solidFill>
                            <a:srgbClr val="E94520"/>
                          </a:solidFill>
                          <a:latin typeface="MS PGothic" panose="020B0600070205080204" pitchFamily="34" charset="-128"/>
                          <a:ea typeface="MS PGothic" panose="020B0600070205080204" pitchFamily="34" charset="-128"/>
                        </a:rPr>
                        <a:t>0</a:t>
                      </a:r>
                      <a:r>
                        <a:rPr kumimoji="1" lang="ja-JP" altLang="en-US" sz="120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120</a:t>
                      </a:r>
                      <a:r>
                        <a:rPr kumimoji="1" lang="ja-JP" altLang="en-US" sz="1200">
                          <a:solidFill>
                            <a:srgbClr val="E94520"/>
                          </a:solidFill>
                          <a:latin typeface="MS PGothic" panose="020B0600070205080204" pitchFamily="34" charset="-128"/>
                          <a:ea typeface="MS PGothic" panose="020B0600070205080204" pitchFamily="34" charset="-128"/>
                        </a:rPr>
                        <a:t>万円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【3</a:t>
                      </a:r>
                      <a:r>
                        <a:rPr lang="ja-JP" altLang="en-US" sz="120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3</a:t>
                      </a:r>
                      <a:r>
                        <a:rPr kumimoji="1" lang="en-US" altLang="ja-JP" sz="1200" dirty="0">
                          <a:solidFill>
                            <a:srgbClr val="E94520"/>
                          </a:solidFill>
                          <a:latin typeface="MS PGothic" panose="020B0600070205080204" pitchFamily="34" charset="-128"/>
                          <a:ea typeface="MS PGothic" panose="020B0600070205080204" pitchFamily="34" charset="-128"/>
                        </a:rPr>
                        <a:t>0</a:t>
                      </a:r>
                      <a:r>
                        <a:rPr kumimoji="1" lang="ja-JP" altLang="en-US" sz="120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360</a:t>
                      </a:r>
                      <a:r>
                        <a:rPr kumimoji="1" lang="ja-JP" altLang="en-US" sz="1200">
                          <a:solidFill>
                            <a:srgbClr val="E94520"/>
                          </a:solidFill>
                          <a:latin typeface="MS PGothic" panose="020B0600070205080204" pitchFamily="34" charset="-128"/>
                          <a:ea typeface="MS PGothic" panose="020B0600070205080204" pitchFamily="34" charset="-128"/>
                        </a:rPr>
                        <a:t>万円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5966626"/>
                  </a:ext>
                </a:extLst>
              </a:tr>
              <a:tr h="5038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bg1"/>
                          </a:solidFill>
                          <a:effectLst/>
                          <a:latin typeface="MS PGothic" panose="020B0600070205080204" pitchFamily="34" charset="-128"/>
                          <a:ea typeface="MS PGothic" panose="020B0600070205080204" pitchFamily="34" charset="-128"/>
                        </a:rPr>
                        <a:t>② </a:t>
                      </a:r>
                      <a:r>
                        <a:rPr lang="ja-JP" altLang="en-US" sz="1600" kern="100">
                          <a:solidFill>
                            <a:schemeClr val="bg1"/>
                          </a:solidFill>
                          <a:effectLst/>
                          <a:latin typeface="MS PGothic" panose="020B0600070205080204" pitchFamily="34" charset="-128"/>
                          <a:ea typeface="MS PGothic" panose="020B0600070205080204" pitchFamily="34" charset="-128"/>
                        </a:rPr>
                        <a:t>売上原価</a:t>
                      </a:r>
                      <a:r>
                        <a:rPr lang="en-US" altLang="ja-JP" sz="1600" kern="100" dirty="0">
                          <a:solidFill>
                            <a:schemeClr val="bg1"/>
                          </a:solidFill>
                          <a:effectLst/>
                          <a:latin typeface="MS PGothic" panose="020B0600070205080204" pitchFamily="34" charset="-128"/>
                          <a:ea typeface="MS PGothic" panose="020B0600070205080204" pitchFamily="34" charset="-128"/>
                        </a:rPr>
                        <a:t>(</a:t>
                      </a:r>
                      <a:r>
                        <a:rPr lang="ja-JP" altLang="en-US" sz="1600" kern="100">
                          <a:solidFill>
                            <a:schemeClr val="bg1"/>
                          </a:solidFill>
                          <a:effectLst/>
                          <a:latin typeface="MS PGothic" panose="020B0600070205080204" pitchFamily="34" charset="-128"/>
                          <a:ea typeface="MS PGothic" panose="020B0600070205080204" pitchFamily="34" charset="-128"/>
                        </a:rPr>
                        <a:t>仕入原価</a:t>
                      </a:r>
                      <a:r>
                        <a:rPr lang="en-US" altLang="ja-JP" sz="1600" kern="100" dirty="0">
                          <a:solidFill>
                            <a:schemeClr val="bg1"/>
                          </a:solidFill>
                          <a:effectLst/>
                          <a:latin typeface="MS PGothic" panose="020B0600070205080204" pitchFamily="34" charset="-128"/>
                          <a:ea typeface="MS PGothic" panose="020B0600070205080204" pitchFamily="34" charset="-128"/>
                        </a:rPr>
                        <a:t>)</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36</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108</a:t>
                      </a:r>
                      <a:r>
                        <a:rPr kumimoji="1" lang="ja-JP" altLang="en-US" sz="1600" b="0" i="0" u="none" strike="noStrike" dirty="0">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dirty="0">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3</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36</a:t>
                      </a:r>
                      <a:r>
                        <a:rPr kumimoji="1" lang="ja-JP" altLang="en-US" sz="1200" dirty="0">
                          <a:solidFill>
                            <a:srgbClr val="E94520"/>
                          </a:solidFill>
                          <a:latin typeface="MS PGothic" panose="020B0600070205080204" pitchFamily="34" charset="-128"/>
                          <a:ea typeface="MS PGothic" panose="020B0600070205080204" pitchFamily="34" charset="-128"/>
                        </a:rPr>
                        <a:t>万円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9</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108</a:t>
                      </a:r>
                      <a:r>
                        <a:rPr kumimoji="1" lang="ja-JP" altLang="en-US" sz="1200" dirty="0">
                          <a:solidFill>
                            <a:srgbClr val="E94520"/>
                          </a:solidFill>
                          <a:latin typeface="MS PGothic" panose="020B0600070205080204" pitchFamily="34" charset="-128"/>
                          <a:ea typeface="MS PGothic" panose="020B0600070205080204" pitchFamily="34" charset="-128"/>
                        </a:rPr>
                        <a:t>万円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34415866"/>
                  </a:ext>
                </a:extLst>
              </a:tr>
              <a:tr h="503888">
                <a:tc rowSpan="5">
                  <a:txBody>
                    <a:bodyPr/>
                    <a:lstStyle/>
                    <a:p>
                      <a:pPr marL="71755" marR="71755" algn="ctr">
                        <a:spcAft>
                          <a:spcPts val="0"/>
                        </a:spcAft>
                      </a:pPr>
                      <a:r>
                        <a:rPr lang="en-US" altLang="ja-JP" sz="1600" kern="100" dirty="0">
                          <a:solidFill>
                            <a:schemeClr val="bg1"/>
                          </a:solidFill>
                          <a:effectLst/>
                          <a:latin typeface="MS PGothic" panose="020B0600070205080204" pitchFamily="34" charset="-128"/>
                          <a:ea typeface="MS PGothic" panose="020B0600070205080204" pitchFamily="34" charset="-128"/>
                        </a:rPr>
                        <a:t>③ </a:t>
                      </a:r>
                      <a:r>
                        <a:rPr lang="ja-JP" sz="1600" kern="100" dirty="0">
                          <a:solidFill>
                            <a:schemeClr val="bg1"/>
                          </a:solidFill>
                          <a:effectLst/>
                          <a:latin typeface="MS PGothic" panose="020B0600070205080204" pitchFamily="34" charset="-128"/>
                          <a:ea typeface="MS PGothic" panose="020B0600070205080204" pitchFamily="34" charset="-128"/>
                        </a:rPr>
                        <a:t>経費</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vert="eaVert"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人件費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24</a:t>
                      </a:r>
                      <a:r>
                        <a:rPr kumimoji="1" lang="ja-JP" altLang="en-US" sz="1600" b="0" i="0" u="none" strike="noStrike" dirty="0">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dirty="0">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48</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2</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24</a:t>
                      </a:r>
                      <a:r>
                        <a:rPr kumimoji="1" lang="ja-JP" altLang="en-US" sz="1200" dirty="0">
                          <a:solidFill>
                            <a:srgbClr val="E94520"/>
                          </a:solidFill>
                          <a:latin typeface="MS PGothic" panose="020B0600070205080204" pitchFamily="34" charset="-128"/>
                          <a:ea typeface="MS PGothic" panose="020B0600070205080204" pitchFamily="34" charset="-128"/>
                        </a:rPr>
                        <a:t>万円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4</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48</a:t>
                      </a:r>
                      <a:r>
                        <a:rPr kumimoji="1" lang="ja-JP" altLang="en-US" sz="1200" dirty="0">
                          <a:solidFill>
                            <a:srgbClr val="E94520"/>
                          </a:solidFill>
                          <a:latin typeface="MS PGothic" panose="020B0600070205080204" pitchFamily="34" charset="-128"/>
                          <a:ea typeface="MS PGothic" panose="020B0600070205080204" pitchFamily="34" charset="-128"/>
                        </a:rPr>
                        <a:t>万円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0539114"/>
                  </a:ext>
                </a:extLst>
              </a:tr>
              <a:tr h="503888">
                <a:tc vMerge="1">
                  <a:txBody>
                    <a:bodyPr/>
                    <a:lstStyle/>
                    <a:p>
                      <a:endParaRPr kumimoji="1" lang="ja-JP" altLang="en-US"/>
                    </a:p>
                  </a:txBody>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家賃</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12</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24</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a:t>
                      </a:r>
                      <a:r>
                        <a:rPr kumimoji="1" lang="en-US" altLang="ja-JP" sz="1200" dirty="0">
                          <a:solidFill>
                            <a:srgbClr val="E94520"/>
                          </a:solidFill>
                          <a:latin typeface="MS PGothic" panose="020B0600070205080204" pitchFamily="34" charset="-128"/>
                          <a:ea typeface="MS PGothic" panose="020B0600070205080204" pitchFamily="34" charset="-128"/>
                        </a:rPr>
                        <a:t>1</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12</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2</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24</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1181576"/>
                  </a:ext>
                </a:extLst>
              </a:tr>
              <a:tr h="503888">
                <a:tc vMerge="1">
                  <a:txBody>
                    <a:bodyPr/>
                    <a:lstStyle/>
                    <a:p>
                      <a:endParaRPr kumimoji="1" lang="ja-JP" altLang="en-US"/>
                    </a:p>
                  </a:txBody>
                  <a:tcPr/>
                </a:tc>
                <a:tc>
                  <a:txBody>
                    <a:bodyPr/>
                    <a:lstStyle/>
                    <a:p>
                      <a:pPr algn="l"/>
                      <a:r>
                        <a:rPr lang="ja-JP" sz="1600" b="1" kern="0" dirty="0">
                          <a:solidFill>
                            <a:schemeClr val="bg1"/>
                          </a:solidFill>
                          <a:effectLst/>
                          <a:latin typeface="MS PGothic" panose="020B0600070205080204" pitchFamily="34" charset="-128"/>
                          <a:ea typeface="MS PGothic" panose="020B0600070205080204" pitchFamily="34" charset="-128"/>
                        </a:rPr>
                        <a:t>広告宣伝費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7,2</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14.4</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a:t>
                      </a:r>
                      <a:r>
                        <a:rPr kumimoji="1" lang="en-US" altLang="ja-JP" sz="1200" dirty="0">
                          <a:solidFill>
                            <a:srgbClr val="E94520"/>
                          </a:solidFill>
                          <a:latin typeface="MS PGothic" panose="020B0600070205080204" pitchFamily="34" charset="-128"/>
                          <a:ea typeface="MS PGothic" panose="020B0600070205080204" pitchFamily="34" charset="-128"/>
                        </a:rPr>
                        <a:t>0.6</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7.2</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1.2</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14.4</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74226008"/>
                  </a:ext>
                </a:extLst>
              </a:tr>
              <a:tr h="503888">
                <a:tc vMerge="1">
                  <a:txBody>
                    <a:bodyPr/>
                    <a:lstStyle/>
                    <a:p>
                      <a:endParaRPr kumimoji="1" lang="ja-JP" altLang="en-US"/>
                    </a:p>
                  </a:txBody>
                  <a:tcPr/>
                </a:tc>
                <a:tc>
                  <a:txBody>
                    <a:bodyPr/>
                    <a:lstStyle/>
                    <a:p>
                      <a:pPr algn="l"/>
                      <a:r>
                        <a:rPr lang="ja-JP" altLang="en-US"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その他</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4.8</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9.6</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0.</a:t>
                      </a:r>
                      <a:r>
                        <a:rPr kumimoji="1" lang="en-US" altLang="ja-JP" sz="1200" dirty="0">
                          <a:solidFill>
                            <a:srgbClr val="E94520"/>
                          </a:solidFill>
                          <a:latin typeface="MS PGothic" panose="020B0600070205080204" pitchFamily="34" charset="-128"/>
                          <a:ea typeface="MS PGothic" panose="020B0600070205080204" pitchFamily="34" charset="-128"/>
                        </a:rPr>
                        <a:t>4</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4.8</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0.8</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9.6</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7176919"/>
                  </a:ext>
                </a:extLst>
              </a:tr>
              <a:tr h="503888">
                <a:tc vMerge="1">
                  <a:txBody>
                    <a:bodyPr/>
                    <a:lstStyle/>
                    <a:p>
                      <a:endParaRPr kumimoji="1" lang="ja-JP" altLang="en-US"/>
                    </a:p>
                  </a:txBody>
                  <a:tcPr/>
                </a:tc>
                <a:tc>
                  <a:txBody>
                    <a:bodyPr/>
                    <a:lstStyle/>
                    <a:p>
                      <a:pPr algn="l"/>
                      <a:r>
                        <a:rPr lang="en-US" altLang="ja-JP" sz="1600" b="1" kern="100" dirty="0">
                          <a:solidFill>
                            <a:schemeClr val="bg1"/>
                          </a:solidFill>
                          <a:effectLst/>
                          <a:latin typeface="MS PGothic" panose="020B0600070205080204" pitchFamily="34" charset="-128"/>
                          <a:ea typeface="MS PGothic" panose="020B0600070205080204" pitchFamily="34" charset="-128"/>
                        </a:rPr>
                        <a:t>③ </a:t>
                      </a:r>
                      <a:r>
                        <a:rPr lang="ja-JP" altLang="en-US" sz="1600" b="1" kern="100" dirty="0">
                          <a:solidFill>
                            <a:schemeClr val="bg1"/>
                          </a:solidFill>
                          <a:effectLst/>
                          <a:latin typeface="MS PGothic" panose="020B0600070205080204" pitchFamily="34" charset="-128"/>
                          <a:ea typeface="MS PGothic" panose="020B0600070205080204" pitchFamily="34" charset="-128"/>
                        </a:rPr>
                        <a:t>経費合計</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48</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96</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a:t>
                      </a:r>
                      <a:r>
                        <a:rPr kumimoji="1" lang="en-US" altLang="ja-JP" sz="1200" dirty="0">
                          <a:solidFill>
                            <a:srgbClr val="E94520"/>
                          </a:solidFill>
                          <a:latin typeface="MS PGothic" panose="020B0600070205080204" pitchFamily="34" charset="-128"/>
                          <a:ea typeface="MS PGothic" panose="020B0600070205080204" pitchFamily="34" charset="-128"/>
                        </a:rPr>
                        <a:t>4</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48</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     8</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96</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14722592"/>
                  </a:ext>
                </a:extLst>
              </a:tr>
              <a:tr h="503888">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④ </a:t>
                      </a:r>
                      <a:r>
                        <a:rPr lang="ja-JP" sz="1600" kern="100" dirty="0">
                          <a:solidFill>
                            <a:schemeClr val="bg1"/>
                          </a:solidFill>
                          <a:effectLst/>
                          <a:latin typeface="MS PGothic" panose="020B0600070205080204" pitchFamily="34" charset="-128"/>
                          <a:ea typeface="MS PGothic" panose="020B0600070205080204" pitchFamily="34" charset="-128"/>
                        </a:rPr>
                        <a:t>利益</a:t>
                      </a:r>
                      <a:r>
                        <a:rPr lang="en-US" altLang="ja-JP" sz="1600" kern="100" dirty="0">
                          <a:solidFill>
                            <a:schemeClr val="bg1"/>
                          </a:solidFill>
                          <a:effectLst/>
                          <a:latin typeface="MS PGothic" panose="020B0600070205080204" pitchFamily="34" charset="-128"/>
                          <a:ea typeface="MS PGothic" panose="020B0600070205080204" pitchFamily="34" charset="-128"/>
                        </a:rPr>
                        <a:t>  </a:t>
                      </a:r>
                      <a:r>
                        <a:rPr lang="en-US" altLang="ja-JP" sz="1200" kern="100" dirty="0">
                          <a:solidFill>
                            <a:schemeClr val="bg1"/>
                          </a:solidFill>
                          <a:effectLst/>
                          <a:latin typeface="MS PGothic" panose="020B0600070205080204" pitchFamily="34" charset="-128"/>
                          <a:ea typeface="MS PGothic" panose="020B0600070205080204" pitchFamily="34" charset="-128"/>
                          <a:cs typeface="+mn-cs"/>
                        </a:rPr>
                        <a:t>(</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①</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②</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③)</a:t>
                      </a:r>
                      <a:endParaRPr lang="ja-JP" sz="14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US" altLang="ja-JP" sz="1600" b="0" i="0" u="none" strike="noStrike" dirty="0">
                          <a:solidFill>
                            <a:srgbClr val="E94520"/>
                          </a:solidFill>
                          <a:effectLst/>
                          <a:latin typeface="MS PGothic" panose="020B0600070205080204" pitchFamily="34" charset="-128"/>
                          <a:ea typeface="MS PGothic" panose="020B0600070205080204" pitchFamily="34" charset="-128"/>
                        </a:rPr>
                        <a:t>36</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kumimoji="1" lang="en-US" altLang="ja-JP" sz="1600" b="0" i="0" u="none" strike="noStrike" dirty="0">
                          <a:solidFill>
                            <a:srgbClr val="E94520"/>
                          </a:solidFill>
                          <a:effectLst/>
                          <a:latin typeface="MS PGothic" panose="020B0600070205080204" pitchFamily="34" charset="-128"/>
                          <a:ea typeface="MS PGothic" panose="020B0600070205080204" pitchFamily="34" charset="-128"/>
                        </a:rPr>
                        <a:t>156</a:t>
                      </a:r>
                      <a:r>
                        <a:rPr kumimoji="1" lang="ja-JP" altLang="en-US" sz="1600" b="0" i="0" u="none" strike="noStrike">
                          <a:solidFill>
                            <a:srgbClr val="E94520"/>
                          </a:solidFill>
                          <a:effectLst/>
                          <a:latin typeface="MS PGothic" panose="020B0600070205080204" pitchFamily="34" charset="-128"/>
                          <a:ea typeface="MS PGothic" panose="020B0600070205080204" pitchFamily="34" charset="-128"/>
                        </a:rPr>
                        <a:t>万</a:t>
                      </a:r>
                      <a:r>
                        <a:rPr lang="ja-JP" altLang="en-US" sz="1600" b="0" i="0" u="none" strike="noStrike">
                          <a:solidFill>
                            <a:srgbClr val="E94520"/>
                          </a:solidFill>
                          <a:effectLst/>
                          <a:latin typeface="MS PGothic" panose="020B0600070205080204" pitchFamily="34" charset="-128"/>
                          <a:ea typeface="MS PGothic" panose="020B0600070205080204" pitchFamily="34" charset="-128"/>
                        </a:rPr>
                        <a:t>円</a:t>
                      </a: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solidFill>
                            <a:srgbClr val="E94520"/>
                          </a:solidFill>
                          <a:latin typeface="MS PGothic" panose="020B0600070205080204" pitchFamily="34" charset="-128"/>
                          <a:ea typeface="MS PGothic" panose="020B0600070205080204" pitchFamily="34" charset="-128"/>
                        </a:rPr>
                        <a:t>【1</a:t>
                      </a:r>
                      <a:r>
                        <a:rPr lang="ja-JP" altLang="en-US" sz="1200" dirty="0">
                          <a:solidFill>
                            <a:srgbClr val="E94520"/>
                          </a:solidFill>
                          <a:latin typeface="MS PGothic" panose="020B0600070205080204" pitchFamily="34" charset="-128"/>
                          <a:ea typeface="MS PGothic" panose="020B0600070205080204" pitchFamily="34" charset="-128"/>
                        </a:rPr>
                        <a:t>年目</a:t>
                      </a:r>
                      <a:r>
                        <a:rPr lang="en-US" altLang="ja-JP" sz="1200" dirty="0">
                          <a:solidFill>
                            <a:srgbClr val="E94520"/>
                          </a:solidFill>
                          <a:latin typeface="MS PGothic" panose="020B0600070205080204" pitchFamily="34" charset="-128"/>
                          <a:ea typeface="MS PGothic" panose="020B0600070205080204" pitchFamily="34" charset="-128"/>
                        </a:rPr>
                        <a:t>】     3</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36</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endParaRPr kumimoji="1" lang="en-US" altLang="ja-JP" sz="120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E94520"/>
                          </a:solidFill>
                          <a:latin typeface="MS PGothic" panose="020B0600070205080204" pitchFamily="34" charset="-128"/>
                          <a:ea typeface="MS PGothic" panose="020B0600070205080204" pitchFamily="34" charset="-128"/>
                        </a:rPr>
                        <a:t>【3</a:t>
                      </a:r>
                      <a:r>
                        <a:rPr kumimoji="1" lang="ja-JP" altLang="en-US" sz="1200" dirty="0">
                          <a:solidFill>
                            <a:srgbClr val="E94520"/>
                          </a:solidFill>
                          <a:latin typeface="MS PGothic" panose="020B0600070205080204" pitchFamily="34" charset="-128"/>
                          <a:ea typeface="MS PGothic" panose="020B0600070205080204" pitchFamily="34" charset="-128"/>
                        </a:rPr>
                        <a:t>年目</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　</a:t>
                      </a:r>
                      <a:r>
                        <a:rPr kumimoji="1" lang="en-US" altLang="ja-JP" sz="1200" dirty="0">
                          <a:solidFill>
                            <a:srgbClr val="E94520"/>
                          </a:solidFill>
                          <a:latin typeface="MS PGothic" panose="020B0600070205080204" pitchFamily="34" charset="-128"/>
                          <a:ea typeface="MS PGothic" panose="020B0600070205080204" pitchFamily="34" charset="-128"/>
                        </a:rPr>
                        <a:t> 13</a:t>
                      </a:r>
                      <a:r>
                        <a:rPr kumimoji="1" lang="ja-JP" altLang="en-US" sz="1200" dirty="0">
                          <a:solidFill>
                            <a:srgbClr val="E94520"/>
                          </a:solidFill>
                          <a:latin typeface="MS PGothic" panose="020B0600070205080204" pitchFamily="34" charset="-128"/>
                          <a:ea typeface="MS PGothic" panose="020B0600070205080204" pitchFamily="34" charset="-128"/>
                        </a:rPr>
                        <a:t>万円</a:t>
                      </a:r>
                      <a:r>
                        <a:rPr kumimoji="1" lang="en-US" altLang="ja-JP" sz="1200" dirty="0">
                          <a:solidFill>
                            <a:srgbClr val="E94520"/>
                          </a:solidFill>
                          <a:latin typeface="MS PGothic" panose="020B0600070205080204" pitchFamily="34" charset="-128"/>
                          <a:ea typeface="MS PGothic" panose="020B0600070205080204" pitchFamily="34" charset="-128"/>
                        </a:rPr>
                        <a:t>(</a:t>
                      </a:r>
                      <a:r>
                        <a:rPr kumimoji="1" lang="ja-JP" altLang="en-US" sz="1200" dirty="0">
                          <a:solidFill>
                            <a:srgbClr val="E94520"/>
                          </a:solidFill>
                          <a:latin typeface="MS PGothic" panose="020B0600070205080204" pitchFamily="34" charset="-128"/>
                          <a:ea typeface="MS PGothic" panose="020B0600070205080204" pitchFamily="34" charset="-128"/>
                        </a:rPr>
                        <a:t>月間</a:t>
                      </a:r>
                      <a:r>
                        <a:rPr kumimoji="1" lang="en-US" altLang="ja-JP" sz="1200" dirty="0">
                          <a:solidFill>
                            <a:srgbClr val="E94520"/>
                          </a:solidFill>
                          <a:latin typeface="MS PGothic" panose="020B0600070205080204" pitchFamily="34" charset="-128"/>
                          <a:ea typeface="MS PGothic" panose="020B0600070205080204" pitchFamily="34" charset="-128"/>
                        </a:rPr>
                        <a:t>)×12</a:t>
                      </a:r>
                      <a:r>
                        <a:rPr kumimoji="1" lang="ja-JP" altLang="en-US" sz="1200" dirty="0">
                          <a:solidFill>
                            <a:srgbClr val="E94520"/>
                          </a:solidFill>
                          <a:latin typeface="MS PGothic" panose="020B0600070205080204" pitchFamily="34" charset="-128"/>
                          <a:ea typeface="MS PGothic" panose="020B0600070205080204" pitchFamily="34" charset="-128"/>
                        </a:rPr>
                        <a:t>ヶ月</a:t>
                      </a:r>
                      <a:r>
                        <a:rPr kumimoji="1" lang="en-US" altLang="ja-JP" sz="1200" dirty="0">
                          <a:solidFill>
                            <a:srgbClr val="E94520"/>
                          </a:solidFill>
                          <a:latin typeface="MS PGothic" panose="020B0600070205080204" pitchFamily="34" charset="-128"/>
                          <a:ea typeface="MS PGothic" panose="020B0600070205080204" pitchFamily="34" charset="-128"/>
                        </a:rPr>
                        <a:t>  =    156</a:t>
                      </a:r>
                      <a:r>
                        <a:rPr kumimoji="1" lang="ja-JP" altLang="en-US" sz="1200" b="0" i="0" u="none" strike="noStrike" dirty="0">
                          <a:solidFill>
                            <a:srgbClr val="E94520"/>
                          </a:solidFill>
                          <a:effectLst/>
                          <a:latin typeface="MS PGothic" panose="020B0600070205080204" pitchFamily="34" charset="-128"/>
                          <a:ea typeface="MS PGothic" panose="020B0600070205080204" pitchFamily="34" charset="-128"/>
                        </a:rPr>
                        <a:t>万</a:t>
                      </a:r>
                      <a:r>
                        <a:rPr kumimoji="1" lang="ja-JP" altLang="en-US" sz="1200" dirty="0">
                          <a:solidFill>
                            <a:srgbClr val="E94520"/>
                          </a:solidFill>
                          <a:latin typeface="MS PGothic" panose="020B0600070205080204" pitchFamily="34" charset="-128"/>
                          <a:ea typeface="MS PGothic" panose="020B0600070205080204" pitchFamily="34" charset="-128"/>
                        </a:rPr>
                        <a:t>円</a:t>
                      </a: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36256186"/>
                  </a:ext>
                </a:extLst>
              </a:tr>
            </a:tbl>
          </a:graphicData>
        </a:graphic>
      </p:graphicFrame>
      <p:sp>
        <p:nvSpPr>
          <p:cNvPr id="5" name="テキスト ボックス 4">
            <a:extLst>
              <a:ext uri="{FF2B5EF4-FFF2-40B4-BE49-F238E27FC236}">
                <a16:creationId xmlns:a16="http://schemas.microsoft.com/office/drawing/2014/main" id="{7B8FDBA7-C612-7DF3-D84F-3AA32592E63D}"/>
              </a:ext>
            </a:extLst>
          </p:cNvPr>
          <p:cNvSpPr txBox="1"/>
          <p:nvPr/>
        </p:nvSpPr>
        <p:spPr>
          <a:xfrm>
            <a:off x="327082" y="5683391"/>
            <a:ext cx="11542644" cy="523220"/>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lang="en-US" altLang="ja-JP" sz="1400" dirty="0">
                <a:latin typeface="MS PGothic" panose="020B0600070205080204" pitchFamily="34" charset="-128"/>
                <a:ea typeface="MS PGothic" panose="020B0600070205080204" pitchFamily="34" charset="-128"/>
              </a:rPr>
              <a:t>3</a:t>
            </a:r>
            <a:r>
              <a:rPr lang="ja-JP" altLang="en-US" sz="1400" dirty="0">
                <a:latin typeface="MS PGothic" panose="020B0600070205080204" pitchFamily="34" charset="-128"/>
                <a:ea typeface="MS PGothic" panose="020B0600070205080204" pitchFamily="34" charset="-128"/>
              </a:rPr>
              <a:t>年目の収支計画例では、</a:t>
            </a:r>
            <a:r>
              <a:rPr lang="en-US" altLang="ja-JP" sz="1400" dirty="0">
                <a:latin typeface="MS PGothic" panose="020B0600070205080204" pitchFamily="34" charset="-128"/>
                <a:ea typeface="MS PGothic" panose="020B0600070205080204" pitchFamily="34" charset="-128"/>
              </a:rPr>
              <a:t>1</a:t>
            </a:r>
            <a:r>
              <a:rPr lang="ja-JP" altLang="en-US" sz="1400" dirty="0">
                <a:latin typeface="MS PGothic" panose="020B0600070205080204" pitchFamily="34" charset="-128"/>
                <a:ea typeface="MS PGothic" panose="020B0600070205080204" pitchFamily="34" charset="-128"/>
              </a:rPr>
              <a:t>年目の収支計画から</a:t>
            </a:r>
            <a:r>
              <a:rPr lang="en-US" altLang="ja-JP" sz="1400" dirty="0">
                <a:latin typeface="MS PGothic" panose="020B0600070205080204" pitchFamily="34" charset="-128"/>
                <a:ea typeface="MS PGothic" panose="020B0600070205080204" pitchFamily="34" charset="-128"/>
              </a:rPr>
              <a:t>3</a:t>
            </a:r>
            <a:r>
              <a:rPr lang="ja-JP" altLang="en-US" sz="1400" dirty="0">
                <a:latin typeface="MS PGothic" panose="020B0600070205080204" pitchFamily="34" charset="-128"/>
                <a:ea typeface="MS PGothic" panose="020B0600070205080204" pitchFamily="34" charset="-128"/>
              </a:rPr>
              <a:t>倍成長する見込みで</a:t>
            </a:r>
            <a:r>
              <a:rPr lang="ja-JP" altLang="en-US" sz="1400">
                <a:latin typeface="MS PGothic" panose="020B0600070205080204" pitchFamily="34" charset="-128"/>
                <a:ea typeface="MS PGothic" panose="020B0600070205080204" pitchFamily="34" charset="-128"/>
              </a:rPr>
              <a:t>計算しています</a:t>
            </a:r>
            <a:r>
              <a:rPr lang="ja-JP" altLang="en-US" sz="1400" dirty="0">
                <a:latin typeface="MS PGothic" panose="020B0600070205080204" pitchFamily="34" charset="-128"/>
                <a:ea typeface="MS PGothic" panose="020B0600070205080204" pitchFamily="34" charset="-128"/>
              </a:rPr>
              <a:t>。</a:t>
            </a:r>
            <a:endParaRPr lang="en-US" altLang="ja-JP" sz="1400" dirty="0">
              <a:latin typeface="MS PGothic" panose="020B0600070205080204" pitchFamily="34" charset="-128"/>
              <a:ea typeface="MS PGothic" panose="020B0600070205080204" pitchFamily="34" charset="-128"/>
            </a:endParaRPr>
          </a:p>
          <a:p>
            <a:r>
              <a:rPr lang="ja-JP" altLang="en-US" sz="1400">
                <a:latin typeface="MS PGothic" panose="020B0600070205080204" pitchFamily="34" charset="-128"/>
                <a:ea typeface="MS PGothic" panose="020B0600070205080204" pitchFamily="34" charset="-128"/>
              </a:rPr>
              <a:t>　</a:t>
            </a:r>
            <a:r>
              <a:rPr lang="en-US" altLang="ja-JP" sz="1400" dirty="0">
                <a:latin typeface="MS PGothic" panose="020B0600070205080204" pitchFamily="34" charset="-128"/>
                <a:ea typeface="MS PGothic" panose="020B0600070205080204" pitchFamily="34" charset="-128"/>
              </a:rPr>
              <a:t>                                            </a:t>
            </a:r>
            <a:r>
              <a:rPr lang="ja-JP" altLang="en-US" sz="1400">
                <a:latin typeface="MS PGothic" panose="020B0600070205080204" pitchFamily="34" charset="-128"/>
                <a:ea typeface="MS PGothic" panose="020B0600070205080204" pitchFamily="34" charset="-128"/>
              </a:rPr>
              <a:t>事業が好調に推移することを目指し、数字は自由に変えても構いません。</a:t>
            </a:r>
            <a:endParaRPr kumimoji="1" lang="en-US" altLang="ja-JP"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39098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7FE5-3532-51A8-4B32-FDFDF49089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BCCC17-67B8-6559-38CB-252DA160B7C2}"/>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a:t>
            </a:r>
            <a:r>
              <a:rPr lang="en-US" altLang="ja-JP" dirty="0">
                <a:latin typeface="MS PGothic" panose="020B0600070205080204" pitchFamily="34" charset="-128"/>
                <a:ea typeface="MS PGothic" panose="020B0600070205080204" pitchFamily="34" charset="-128"/>
              </a:rPr>
              <a:t> [2] 1</a:t>
            </a:r>
            <a:r>
              <a:rPr lang="ja-JP" altLang="en-US" dirty="0">
                <a:latin typeface="MS PGothic" panose="020B0600070205080204" pitchFamily="34" charset="-128"/>
                <a:ea typeface="MS PGothic" panose="020B0600070205080204" pitchFamily="34" charset="-128"/>
              </a:rPr>
              <a:t>年目と</a:t>
            </a:r>
            <a:r>
              <a:rPr lang="en-US" altLang="ja-JP" dirty="0">
                <a:latin typeface="MS PGothic" panose="020B0600070205080204" pitchFamily="34" charset="-128"/>
                <a:ea typeface="MS PGothic" panose="020B0600070205080204" pitchFamily="34" charset="-128"/>
              </a:rPr>
              <a:t>3</a:t>
            </a:r>
            <a:r>
              <a:rPr lang="ja-JP" altLang="en-US" dirty="0">
                <a:latin typeface="MS PGothic" panose="020B0600070205080204" pitchFamily="34" charset="-128"/>
                <a:ea typeface="MS PGothic" panose="020B0600070205080204" pitchFamily="34" charset="-128"/>
              </a:rPr>
              <a:t>年目の収支計画を立てる </a:t>
            </a:r>
            <a:r>
              <a:rPr lang="en-US" altLang="ja-JP" dirty="0">
                <a:latin typeface="MS PGothic" panose="020B0600070205080204" pitchFamily="34" charset="-128"/>
                <a:ea typeface="MS PGothic" panose="020B0600070205080204" pitchFamily="34" charset="-128"/>
              </a:rPr>
              <a:t>(15</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6" name="正方形/長方形 5">
            <a:extLst>
              <a:ext uri="{FF2B5EF4-FFF2-40B4-BE49-F238E27FC236}">
                <a16:creationId xmlns:a16="http://schemas.microsoft.com/office/drawing/2014/main" id="{7A6CB317-8D43-FD00-6838-66D6F6AF087A}"/>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OP07-①-2</a:t>
            </a:r>
          </a:p>
        </p:txBody>
      </p:sp>
      <p:graphicFrame>
        <p:nvGraphicFramePr>
          <p:cNvPr id="4" name="表 3">
            <a:extLst>
              <a:ext uri="{FF2B5EF4-FFF2-40B4-BE49-F238E27FC236}">
                <a16:creationId xmlns:a16="http://schemas.microsoft.com/office/drawing/2014/main" id="{189B3207-17AC-88D5-1C36-5B96D2AA34A9}"/>
              </a:ext>
            </a:extLst>
          </p:cNvPr>
          <p:cNvGraphicFramePr>
            <a:graphicFrameLocks noGrp="1"/>
          </p:cNvGraphicFramePr>
          <p:nvPr>
            <p:extLst>
              <p:ext uri="{D42A27DB-BD31-4B8C-83A1-F6EECF244321}">
                <p14:modId xmlns:p14="http://schemas.microsoft.com/office/powerpoint/2010/main" val="423657088"/>
              </p:ext>
            </p:extLst>
          </p:nvPr>
        </p:nvGraphicFramePr>
        <p:xfrm>
          <a:off x="839788" y="1125659"/>
          <a:ext cx="10514011" cy="4938810"/>
        </p:xfrm>
        <a:graphic>
          <a:graphicData uri="http://schemas.openxmlformats.org/drawingml/2006/table">
            <a:tbl>
              <a:tblPr firstRow="1" firstCol="1" bandRow="1">
                <a:effectLst>
                  <a:outerShdw dist="88900" dir="2700000" algn="ctr" rotWithShape="0">
                    <a:schemeClr val="bg2">
                      <a:lumMod val="90000"/>
                    </a:schemeClr>
                  </a:outerShdw>
                </a:effectLst>
                <a:tableStyleId>{073A0DAA-6AF3-43AB-8588-CEC1D06C72B9}</a:tableStyleId>
              </a:tblPr>
              <a:tblGrid>
                <a:gridCol w="645754">
                  <a:extLst>
                    <a:ext uri="{9D8B030D-6E8A-4147-A177-3AD203B41FA5}">
                      <a16:colId xmlns:a16="http://schemas.microsoft.com/office/drawing/2014/main" val="3640736671"/>
                    </a:ext>
                  </a:extLst>
                </a:gridCol>
                <a:gridCol w="2260040">
                  <a:extLst>
                    <a:ext uri="{9D8B030D-6E8A-4147-A177-3AD203B41FA5}">
                      <a16:colId xmlns:a16="http://schemas.microsoft.com/office/drawing/2014/main" val="1129780216"/>
                    </a:ext>
                  </a:extLst>
                </a:gridCol>
                <a:gridCol w="1760365">
                  <a:extLst>
                    <a:ext uri="{9D8B030D-6E8A-4147-A177-3AD203B41FA5}">
                      <a16:colId xmlns:a16="http://schemas.microsoft.com/office/drawing/2014/main" val="157374716"/>
                    </a:ext>
                  </a:extLst>
                </a:gridCol>
                <a:gridCol w="1634281">
                  <a:extLst>
                    <a:ext uri="{9D8B030D-6E8A-4147-A177-3AD203B41FA5}">
                      <a16:colId xmlns:a16="http://schemas.microsoft.com/office/drawing/2014/main" val="1613802718"/>
                    </a:ext>
                  </a:extLst>
                </a:gridCol>
                <a:gridCol w="4213571">
                  <a:extLst>
                    <a:ext uri="{9D8B030D-6E8A-4147-A177-3AD203B41FA5}">
                      <a16:colId xmlns:a16="http://schemas.microsoft.com/office/drawing/2014/main" val="1791327518"/>
                    </a:ext>
                  </a:extLst>
                </a:gridCol>
              </a:tblGrid>
              <a:tr h="530546">
                <a:tc gridSpan="2">
                  <a:txBody>
                    <a:bodyPr/>
                    <a:lstStyle/>
                    <a:p>
                      <a:pPr algn="ctr"/>
                      <a:r>
                        <a:rPr kumimoji="1" lang="ja-JP" altLang="en-US" sz="1600" dirty="0">
                          <a:solidFill>
                            <a:schemeClr val="bg1"/>
                          </a:solidFill>
                          <a:latin typeface="MS PGothic" panose="020B0600070205080204" pitchFamily="34" charset="-128"/>
                          <a:ea typeface="MS PGothic" panose="020B0600070205080204" pitchFamily="34" charset="-128"/>
                        </a:rPr>
                        <a:t>収支計画</a:t>
                      </a:r>
                      <a:r>
                        <a:rPr kumimoji="1" lang="en-US" altLang="ja-JP" sz="1600" dirty="0">
                          <a:solidFill>
                            <a:schemeClr val="bg1"/>
                          </a:solidFill>
                          <a:latin typeface="MS PGothic" panose="020B0600070205080204" pitchFamily="34" charset="-128"/>
                          <a:ea typeface="MS PGothic" panose="020B0600070205080204" pitchFamily="34" charset="-128"/>
                        </a:rPr>
                        <a:t> (</a:t>
                      </a:r>
                      <a:r>
                        <a:rPr kumimoji="1" lang="ja-JP" altLang="en-US" sz="1600" dirty="0">
                          <a:solidFill>
                            <a:schemeClr val="bg1"/>
                          </a:solidFill>
                          <a:latin typeface="MS PGothic" panose="020B0600070205080204" pitchFamily="34" charset="-128"/>
                          <a:ea typeface="MS PGothic" panose="020B0600070205080204" pitchFamily="34" charset="-128"/>
                        </a:rPr>
                        <a:t>年間</a:t>
                      </a:r>
                      <a:r>
                        <a:rPr kumimoji="1" lang="en-US" altLang="ja-JP" sz="1600" dirty="0">
                          <a:solidFill>
                            <a:schemeClr val="bg1"/>
                          </a:solidFill>
                          <a:latin typeface="MS PGothic" panose="020B0600070205080204" pitchFamily="34" charset="-128"/>
                          <a:ea typeface="MS PGothic" panose="020B0600070205080204" pitchFamily="34" charset="-128"/>
                        </a:rPr>
                        <a:t>)</a:t>
                      </a:r>
                      <a:endParaRPr kumimoji="1" lang="ja-JP" altLang="en-US" sz="1600" dirty="0">
                        <a:solidFill>
                          <a:schemeClr val="bg1"/>
                        </a:solidFill>
                        <a:latin typeface="MS PGothic" panose="020B0600070205080204" pitchFamily="34" charset="-128"/>
                        <a:ea typeface="MS PGothic" panose="020B060007020508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1</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alt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3</a:t>
                      </a:r>
                      <a:r>
                        <a:rPr lang="ja-JP" altLang="en-US"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年目</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売上高・売上原価</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a:t>
                      </a: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仕入原価</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a:t>
                      </a:r>
                      <a:r>
                        <a:rPr lang="ja-JP" altLang="en-US"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・経費の計算の根拠</a:t>
                      </a:r>
                      <a:endParaRPr lang="ja-JP" sz="1200" kern="10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1592176"/>
                  </a:ext>
                </a:extLst>
              </a:tr>
              <a:tr h="551033">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① </a:t>
                      </a:r>
                      <a:r>
                        <a:rPr lang="ja-JP" sz="1600" kern="100" dirty="0">
                          <a:solidFill>
                            <a:schemeClr val="bg1"/>
                          </a:solidFill>
                          <a:effectLst/>
                          <a:latin typeface="MS PGothic" panose="020B0600070205080204" pitchFamily="34" charset="-128"/>
                          <a:ea typeface="MS PGothic" panose="020B0600070205080204" pitchFamily="34" charset="-128"/>
                        </a:rPr>
                        <a:t>売上高</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966626"/>
                  </a:ext>
                </a:extLst>
              </a:tr>
              <a:tr h="5510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bg1"/>
                          </a:solidFill>
                          <a:effectLst/>
                          <a:latin typeface="MS PGothic" panose="020B0600070205080204" pitchFamily="34" charset="-128"/>
                          <a:ea typeface="MS PGothic" panose="020B0600070205080204" pitchFamily="34" charset="-128"/>
                        </a:rPr>
                        <a:t>② </a:t>
                      </a:r>
                      <a:r>
                        <a:rPr lang="ja-JP" altLang="en-US" sz="1600" kern="100">
                          <a:solidFill>
                            <a:schemeClr val="bg1"/>
                          </a:solidFill>
                          <a:effectLst/>
                          <a:latin typeface="MS PGothic" panose="020B0600070205080204" pitchFamily="34" charset="-128"/>
                          <a:ea typeface="MS PGothic" panose="020B0600070205080204" pitchFamily="34" charset="-128"/>
                        </a:rPr>
                        <a:t>売上原価</a:t>
                      </a:r>
                      <a:r>
                        <a:rPr lang="en-US" altLang="ja-JP" sz="1600" kern="100" dirty="0">
                          <a:solidFill>
                            <a:schemeClr val="bg1"/>
                          </a:solidFill>
                          <a:effectLst/>
                          <a:latin typeface="MS PGothic" panose="020B0600070205080204" pitchFamily="34" charset="-128"/>
                          <a:ea typeface="MS PGothic" panose="020B0600070205080204" pitchFamily="34" charset="-128"/>
                        </a:rPr>
                        <a:t>(</a:t>
                      </a:r>
                      <a:r>
                        <a:rPr lang="ja-JP" altLang="en-US" sz="1600" kern="100">
                          <a:solidFill>
                            <a:schemeClr val="bg1"/>
                          </a:solidFill>
                          <a:effectLst/>
                          <a:latin typeface="MS PGothic" panose="020B0600070205080204" pitchFamily="34" charset="-128"/>
                          <a:ea typeface="MS PGothic" panose="020B0600070205080204" pitchFamily="34" charset="-128"/>
                        </a:rPr>
                        <a:t>仕入原価</a:t>
                      </a:r>
                      <a:r>
                        <a:rPr lang="en-US" altLang="ja-JP" sz="1600" kern="100" dirty="0">
                          <a:solidFill>
                            <a:schemeClr val="bg1"/>
                          </a:solidFill>
                          <a:effectLst/>
                          <a:latin typeface="MS PGothic" panose="020B0600070205080204" pitchFamily="34" charset="-128"/>
                          <a:ea typeface="MS PGothic" panose="020B0600070205080204" pitchFamily="34" charset="-128"/>
                        </a:rPr>
                        <a:t>)</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866"/>
                  </a:ext>
                </a:extLst>
              </a:tr>
              <a:tr h="551033">
                <a:tc rowSpan="5">
                  <a:txBody>
                    <a:bodyPr/>
                    <a:lstStyle/>
                    <a:p>
                      <a:pPr marL="71755" marR="71755" algn="ctr">
                        <a:spcAft>
                          <a:spcPts val="0"/>
                        </a:spcAft>
                      </a:pPr>
                      <a:r>
                        <a:rPr lang="en-US" altLang="ja-JP" sz="1600" kern="100" dirty="0">
                          <a:solidFill>
                            <a:schemeClr val="bg1"/>
                          </a:solidFill>
                          <a:effectLst/>
                          <a:latin typeface="MS PGothic" panose="020B0600070205080204" pitchFamily="34" charset="-128"/>
                          <a:ea typeface="MS PGothic" panose="020B0600070205080204" pitchFamily="34" charset="-128"/>
                        </a:rPr>
                        <a:t>③ </a:t>
                      </a:r>
                      <a:r>
                        <a:rPr lang="ja-JP" sz="1600" kern="100" dirty="0">
                          <a:solidFill>
                            <a:schemeClr val="bg1"/>
                          </a:solidFill>
                          <a:effectLst/>
                          <a:latin typeface="MS PGothic" panose="020B0600070205080204" pitchFamily="34" charset="-128"/>
                          <a:ea typeface="MS PGothic" panose="020B0600070205080204" pitchFamily="34" charset="-128"/>
                        </a:rPr>
                        <a:t>経費</a:t>
                      </a:r>
                      <a:endParaRPr lang="ja-JP" sz="16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vert="eaVert"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人件費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539114"/>
                  </a:ext>
                </a:extLst>
              </a:tr>
              <a:tr h="551033">
                <a:tc vMerge="1">
                  <a:txBody>
                    <a:bodyPr/>
                    <a:lstStyle/>
                    <a:p>
                      <a:endParaRPr kumimoji="1" lang="ja-JP" altLang="en-US"/>
                    </a:p>
                  </a:txBody>
                  <a:tcPr/>
                </a:tc>
                <a:tc>
                  <a:txBody>
                    <a:bodyPr/>
                    <a:lstStyle/>
                    <a:p>
                      <a:pPr algn="l"/>
                      <a:r>
                        <a:rPr lang="ja-JP" sz="1600" b="1" kern="100" dirty="0">
                          <a:solidFill>
                            <a:schemeClr val="bg1"/>
                          </a:solidFill>
                          <a:effectLst/>
                          <a:latin typeface="MS PGothic" panose="020B0600070205080204" pitchFamily="34" charset="-128"/>
                          <a:ea typeface="MS PGothic" panose="020B0600070205080204" pitchFamily="34" charset="-128"/>
                        </a:rPr>
                        <a:t>家賃</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1181576"/>
                  </a:ext>
                </a:extLst>
              </a:tr>
              <a:tr h="551033">
                <a:tc vMerge="1">
                  <a:txBody>
                    <a:bodyPr/>
                    <a:lstStyle/>
                    <a:p>
                      <a:endParaRPr kumimoji="1" lang="ja-JP" altLang="en-US"/>
                    </a:p>
                  </a:txBody>
                  <a:tcPr/>
                </a:tc>
                <a:tc>
                  <a:txBody>
                    <a:bodyPr/>
                    <a:lstStyle/>
                    <a:p>
                      <a:pPr algn="l"/>
                      <a:r>
                        <a:rPr lang="ja-JP" sz="1600" b="1" kern="0" dirty="0">
                          <a:solidFill>
                            <a:schemeClr val="bg1"/>
                          </a:solidFill>
                          <a:effectLst/>
                          <a:latin typeface="MS PGothic" panose="020B0600070205080204" pitchFamily="34" charset="-128"/>
                          <a:ea typeface="MS PGothic" panose="020B0600070205080204" pitchFamily="34" charset="-128"/>
                        </a:rPr>
                        <a:t>広告宣伝費</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4226008"/>
                  </a:ext>
                </a:extLst>
              </a:tr>
              <a:tr h="551033">
                <a:tc vMerge="1">
                  <a:txBody>
                    <a:bodyPr/>
                    <a:lstStyle/>
                    <a:p>
                      <a:endParaRPr kumimoji="1" lang="ja-JP" altLang="en-US"/>
                    </a:p>
                  </a:txBody>
                  <a:tcPr/>
                </a:tc>
                <a:tc>
                  <a:txBody>
                    <a:bodyPr/>
                    <a:lstStyle/>
                    <a:p>
                      <a:pPr algn="l"/>
                      <a:r>
                        <a:rPr lang="ja-JP" altLang="en-US"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その他</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7176919"/>
                  </a:ext>
                </a:extLst>
              </a:tr>
              <a:tr h="551033">
                <a:tc vMerge="1">
                  <a:txBody>
                    <a:bodyPr/>
                    <a:lstStyle/>
                    <a:p>
                      <a:endParaRPr kumimoji="1" lang="ja-JP" altLang="en-US"/>
                    </a:p>
                  </a:txBody>
                  <a:tcPr/>
                </a:tc>
                <a:tc>
                  <a:txBody>
                    <a:bodyPr/>
                    <a:lstStyle/>
                    <a:p>
                      <a:pPr algn="l"/>
                      <a:r>
                        <a:rPr lang="en-US" altLang="ja-JP" sz="1600" b="1" kern="100" dirty="0">
                          <a:solidFill>
                            <a:schemeClr val="bg1"/>
                          </a:solidFill>
                          <a:effectLst/>
                          <a:latin typeface="MS PGothic" panose="020B0600070205080204" pitchFamily="34" charset="-128"/>
                          <a:ea typeface="MS PGothic" panose="020B0600070205080204" pitchFamily="34" charset="-128"/>
                        </a:rPr>
                        <a:t>③ </a:t>
                      </a:r>
                      <a:r>
                        <a:rPr lang="ja-JP" altLang="en-US" sz="1600" b="1" kern="100" dirty="0">
                          <a:solidFill>
                            <a:schemeClr val="bg1"/>
                          </a:solidFill>
                          <a:effectLst/>
                          <a:latin typeface="MS PGothic" panose="020B0600070205080204" pitchFamily="34" charset="-128"/>
                          <a:ea typeface="MS PGothic" panose="020B0600070205080204" pitchFamily="34" charset="-128"/>
                        </a:rPr>
                        <a:t>経費合計</a:t>
                      </a:r>
                      <a:endParaRPr lang="ja-JP" sz="1600" b="1"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722592"/>
                  </a:ext>
                </a:extLst>
              </a:tr>
              <a:tr h="551033">
                <a:tc gridSpan="2">
                  <a:txBody>
                    <a:bodyPr/>
                    <a:lstStyle/>
                    <a:p>
                      <a:pPr algn="l"/>
                      <a:r>
                        <a:rPr lang="en-US" altLang="ja-JP" sz="1600" kern="100" dirty="0">
                          <a:solidFill>
                            <a:schemeClr val="bg1"/>
                          </a:solidFill>
                          <a:effectLst/>
                          <a:latin typeface="MS PGothic" panose="020B0600070205080204" pitchFamily="34" charset="-128"/>
                          <a:ea typeface="MS PGothic" panose="020B0600070205080204" pitchFamily="34" charset="-128"/>
                        </a:rPr>
                        <a:t>④ </a:t>
                      </a:r>
                      <a:r>
                        <a:rPr lang="ja-JP" sz="1600" kern="100" dirty="0">
                          <a:solidFill>
                            <a:schemeClr val="bg1"/>
                          </a:solidFill>
                          <a:effectLst/>
                          <a:latin typeface="MS PGothic" panose="020B0600070205080204" pitchFamily="34" charset="-128"/>
                          <a:ea typeface="MS PGothic" panose="020B0600070205080204" pitchFamily="34" charset="-128"/>
                        </a:rPr>
                        <a:t>利益</a:t>
                      </a:r>
                      <a:r>
                        <a:rPr lang="en-US" altLang="ja-JP" sz="1600" kern="100" dirty="0">
                          <a:solidFill>
                            <a:schemeClr val="bg1"/>
                          </a:solidFill>
                          <a:effectLst/>
                          <a:latin typeface="MS PGothic" panose="020B0600070205080204" pitchFamily="34" charset="-128"/>
                          <a:ea typeface="MS PGothic" panose="020B0600070205080204" pitchFamily="34" charset="-128"/>
                        </a:rPr>
                        <a:t>  </a:t>
                      </a:r>
                      <a:r>
                        <a:rPr lang="en-US" altLang="ja-JP" sz="1200" kern="100" dirty="0">
                          <a:solidFill>
                            <a:schemeClr val="bg1"/>
                          </a:solidFill>
                          <a:effectLst/>
                          <a:latin typeface="MS PGothic" panose="020B0600070205080204" pitchFamily="34" charset="-128"/>
                          <a:ea typeface="MS PGothic" panose="020B0600070205080204" pitchFamily="34" charset="-128"/>
                          <a:cs typeface="+mn-cs"/>
                        </a:rPr>
                        <a:t>(</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①</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②</a:t>
                      </a:r>
                      <a:r>
                        <a:rPr lang="ja-JP" altLang="en-US"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ー</a:t>
                      </a:r>
                      <a:r>
                        <a:rPr lang="en-US" altLang="ja-JP" sz="12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③)</a:t>
                      </a:r>
                      <a:endParaRPr lang="ja-JP" sz="1400" kern="100"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42159" marR="421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altLang="ja-JP" sz="1600" b="0" i="0" u="none" strike="noStrike" dirty="0">
                        <a:solidFill>
                          <a:srgbClr val="E94520"/>
                        </a:solidFill>
                        <a:effectLst/>
                        <a:latin typeface="MS PGothic" panose="020B0600070205080204" pitchFamily="34" charset="-128"/>
                        <a:ea typeface="MS PGothic" panose="020B0600070205080204" pitchFamily="34" charset="-128"/>
                      </a:endParaRPr>
                    </a:p>
                  </a:txBody>
                  <a:tcPr marL="9525" marR="108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solidFill>
                          <a:srgbClr val="E94520"/>
                        </a:solidFill>
                        <a:latin typeface="MS PGothic" panose="020B0600070205080204" pitchFamily="34" charset="-128"/>
                        <a:ea typeface="MS PGothic" panose="020B0600070205080204" pitchFamily="34" charset="-128"/>
                      </a:endParaRPr>
                    </a:p>
                  </a:txBody>
                  <a:tcPr marL="10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256186"/>
                  </a:ext>
                </a:extLst>
              </a:tr>
            </a:tbl>
          </a:graphicData>
        </a:graphic>
      </p:graphicFrame>
    </p:spTree>
    <p:extLst>
      <p:ext uri="{BB962C8B-B14F-4D97-AF65-F5344CB8AC3E}">
        <p14:creationId xmlns:p14="http://schemas.microsoft.com/office/powerpoint/2010/main" val="3164207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8066C-9642-F48D-3A11-F5AF557AE853}"/>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79960C4-008D-9C07-3A98-64544E9EE175}"/>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0FCE06D5-B4E1-4844-2234-2204AF26E674}"/>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3</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94F5EF81-1945-9A31-4078-D7B47DBDB0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4" name="グループ化 3">
            <a:extLst>
              <a:ext uri="{FF2B5EF4-FFF2-40B4-BE49-F238E27FC236}">
                <a16:creationId xmlns:a16="http://schemas.microsoft.com/office/drawing/2014/main" id="{C4FD1746-5DA3-DAE9-9FB5-B1E990996BD0}"/>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D2555FDA-42B7-FA17-7D6D-A26EC0633F47}"/>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3" name="グラフィックス 2" descr="鉛筆 単色塗りつぶし">
              <a:extLst>
                <a:ext uri="{FF2B5EF4-FFF2-40B4-BE49-F238E27FC236}">
                  <a16:creationId xmlns:a16="http://schemas.microsoft.com/office/drawing/2014/main" id="{3C23D653-6726-4A2C-7C9A-8056B51D1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
        <p:nvSpPr>
          <p:cNvPr id="2" name="正方形/長方形 1">
            <a:extLst>
              <a:ext uri="{FF2B5EF4-FFF2-40B4-BE49-F238E27FC236}">
                <a16:creationId xmlns:a16="http://schemas.microsoft.com/office/drawing/2014/main" id="{C05260C4-47D7-B5C6-7F87-547A3451E889}"/>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ビジネスプランを改善する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378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56B91-B597-C270-4D18-E9D033E870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9F6AE4-0C0C-2ABD-0F8C-6ED38D549AAA}"/>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[3] </a:t>
            </a:r>
            <a:r>
              <a:rPr lang="ja-JP" altLang="en-US">
                <a:latin typeface="MS PGothic" panose="020B0600070205080204" pitchFamily="34" charset="-128"/>
                <a:ea typeface="MS PGothic" panose="020B0600070205080204" pitchFamily="34" charset="-128"/>
              </a:rPr>
              <a:t>ビジネスプランを</a:t>
            </a:r>
            <a:r>
              <a:rPr lang="ja-JP" altLang="en-US" dirty="0">
                <a:latin typeface="MS PGothic" panose="020B0600070205080204" pitchFamily="34" charset="-128"/>
                <a:ea typeface="MS PGothic" panose="020B0600070205080204" pitchFamily="34" charset="-128"/>
              </a:rPr>
              <a:t>改善する</a:t>
            </a:r>
            <a:endParaRPr kumimoji="1" lang="ja-JP" altLang="en-US" dirty="0"/>
          </a:p>
        </p:txBody>
      </p:sp>
      <p:sp>
        <p:nvSpPr>
          <p:cNvPr id="5" name="テキスト ボックス 4">
            <a:extLst>
              <a:ext uri="{FF2B5EF4-FFF2-40B4-BE49-F238E27FC236}">
                <a16:creationId xmlns:a16="http://schemas.microsoft.com/office/drawing/2014/main" id="{12301FCE-2769-FA14-8094-725F30E9564F}"/>
              </a:ext>
            </a:extLst>
          </p:cNvPr>
          <p:cNvSpPr txBox="1"/>
          <p:nvPr/>
        </p:nvSpPr>
        <p:spPr>
          <a:xfrm>
            <a:off x="7307532" y="2002347"/>
            <a:ext cx="414000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ビジネスプランシートの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見直しや改善を行う。</a:t>
            </a: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lang="en-US" altLang="ja-JP" sz="2800" dirty="0">
                <a:solidFill>
                  <a:prstClr val="black"/>
                </a:solidFill>
                <a:latin typeface="MS PGothic" panose="020B0600070205080204" pitchFamily="34" charset="-128"/>
                <a:ea typeface="MS PGothic" panose="020B0600070205080204" pitchFamily="34" charset="-128"/>
              </a:rPr>
              <a:t>3</a:t>
            </a:r>
            <a: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分</a:t>
            </a: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程度）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修正した場合は、チームごとに</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代表生徒</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名のビジネスプラン</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lang="en-US" altLang="ja-JP" sz="2000" dirty="0">
                <a:solidFill>
                  <a:prstClr val="black"/>
                </a:solidFill>
                <a:latin typeface="MS PGothic" panose="020B0600070205080204" pitchFamily="34" charset="-128"/>
                <a:ea typeface="MS PGothic" panose="020B0600070205080204" pitchFamily="34" charset="-128"/>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シートを提出します。</a:t>
            </a:r>
            <a:endPar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6" name="図 5">
            <a:extLst>
              <a:ext uri="{FF2B5EF4-FFF2-40B4-BE49-F238E27FC236}">
                <a16:creationId xmlns:a16="http://schemas.microsoft.com/office/drawing/2014/main" id="{280A1909-E538-1066-840E-2CE83FA71B4A}"/>
              </a:ext>
            </a:extLst>
          </p:cNvPr>
          <p:cNvPicPr>
            <a:picLocks noChangeAspect="1"/>
          </p:cNvPicPr>
          <p:nvPr/>
        </p:nvPicPr>
        <p:blipFill>
          <a:blip r:embed="rId2"/>
          <a:srcRect/>
          <a:stretch/>
        </p:blipFill>
        <p:spPr>
          <a:xfrm>
            <a:off x="855086" y="1440000"/>
            <a:ext cx="6113343" cy="4320000"/>
          </a:xfrm>
          <a:prstGeom prst="rect">
            <a:avLst/>
          </a:prstGeom>
          <a:ln>
            <a:solidFill>
              <a:schemeClr val="bg1">
                <a:lumMod val="75000"/>
              </a:schemeClr>
            </a:solidFill>
          </a:ln>
        </p:spPr>
      </p:pic>
    </p:spTree>
    <p:extLst>
      <p:ext uri="{BB962C8B-B14F-4D97-AF65-F5344CB8AC3E}">
        <p14:creationId xmlns:p14="http://schemas.microsoft.com/office/powerpoint/2010/main" val="180847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89E-C7FF-B715-9ACC-65DD1B919CE9}"/>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9A9717C-D45A-1001-A6C2-54E8037180C6}"/>
              </a:ext>
            </a:extLst>
          </p:cNvPr>
          <p:cNvGrpSpPr/>
          <p:nvPr/>
        </p:nvGrpSpPr>
        <p:grpSpPr>
          <a:xfrm>
            <a:off x="3042888" y="1119672"/>
            <a:ext cx="2129353" cy="648000"/>
            <a:chOff x="3447535" y="814871"/>
            <a:chExt cx="2129353" cy="648000"/>
          </a:xfrm>
        </p:grpSpPr>
        <p:sp>
          <p:nvSpPr>
            <p:cNvPr id="16" name="四角形: 角を丸くする 15">
              <a:extLst>
                <a:ext uri="{FF2B5EF4-FFF2-40B4-BE49-F238E27FC236}">
                  <a16:creationId xmlns:a16="http://schemas.microsoft.com/office/drawing/2014/main" id="{D37B5EE7-DA0B-9DE9-74BE-912B83BF5E00}"/>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7" name="グラフィックス 16" descr="砂時計: 終了 単色塗りつぶし">
              <a:extLst>
                <a:ext uri="{FF2B5EF4-FFF2-40B4-BE49-F238E27FC236}">
                  <a16:creationId xmlns:a16="http://schemas.microsoft.com/office/drawing/2014/main" id="{3B5664A7-89F0-48D6-CF30-09B74E611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8" name="グループ化 17">
            <a:extLst>
              <a:ext uri="{FF2B5EF4-FFF2-40B4-BE49-F238E27FC236}">
                <a16:creationId xmlns:a16="http://schemas.microsoft.com/office/drawing/2014/main" id="{8ECDDC3D-599B-23FD-BBC1-88DA071CF327}"/>
              </a:ext>
            </a:extLst>
          </p:cNvPr>
          <p:cNvGrpSpPr/>
          <p:nvPr/>
        </p:nvGrpSpPr>
        <p:grpSpPr>
          <a:xfrm>
            <a:off x="609602" y="1119672"/>
            <a:ext cx="2304000" cy="648000"/>
            <a:chOff x="609602" y="1119672"/>
            <a:chExt cx="2304000" cy="648000"/>
          </a:xfrm>
        </p:grpSpPr>
        <p:sp>
          <p:nvSpPr>
            <p:cNvPr id="19" name="四角形: 角を丸くする 18">
              <a:extLst>
                <a:ext uri="{FF2B5EF4-FFF2-40B4-BE49-F238E27FC236}">
                  <a16:creationId xmlns:a16="http://schemas.microsoft.com/office/drawing/2014/main" id="{E63DE3B7-B0AC-2262-7BD4-6E94C8A29058}"/>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まとめ</a:t>
              </a:r>
              <a:endParaRPr lang="en-US" altLang="ja-JP" sz="2400" b="1" dirty="0">
                <a:solidFill>
                  <a:schemeClr val="bg1"/>
                </a:solidFill>
                <a:latin typeface="MS PGothic" panose="020B0600070205080204" pitchFamily="34" charset="-128"/>
                <a:ea typeface="MS PGothic" panose="020B0600070205080204" pitchFamily="34" charset="-128"/>
              </a:endParaRPr>
            </a:p>
          </p:txBody>
        </p:sp>
        <p:pic>
          <p:nvPicPr>
            <p:cNvPr id="20" name="図 19">
              <a:extLst>
                <a:ext uri="{FF2B5EF4-FFF2-40B4-BE49-F238E27FC236}">
                  <a16:creationId xmlns:a16="http://schemas.microsoft.com/office/drawing/2014/main" id="{EBDDE12D-E2BC-70B4-E70B-3CFA9E62E05A}"/>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22" name="正方形/長方形 21">
            <a:extLst>
              <a:ext uri="{FF2B5EF4-FFF2-40B4-BE49-F238E27FC236}">
                <a16:creationId xmlns:a16="http://schemas.microsoft.com/office/drawing/2014/main" id="{9C8C0D8B-A3A1-9F4C-2659-AA8D2CB989C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授業のまとめ</a:t>
            </a:r>
          </a:p>
        </p:txBody>
      </p:sp>
    </p:spTree>
    <p:extLst>
      <p:ext uri="{BB962C8B-B14F-4D97-AF65-F5344CB8AC3E}">
        <p14:creationId xmlns:p14="http://schemas.microsoft.com/office/powerpoint/2010/main" val="261030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9</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収支計画の基本と</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作成方法について理解する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B2A1-4CA1-5DB2-7151-88ADC06FC4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451D68-3C0C-B99D-948A-08A24AD0C41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授業のまとめ</a:t>
            </a:r>
            <a:endParaRPr kumimoji="1" lang="ja-JP" altLang="en-US" sz="2400" dirty="0"/>
          </a:p>
        </p:txBody>
      </p:sp>
      <p:graphicFrame>
        <p:nvGraphicFramePr>
          <p:cNvPr id="3" name="表 2">
            <a:extLst>
              <a:ext uri="{FF2B5EF4-FFF2-40B4-BE49-F238E27FC236}">
                <a16:creationId xmlns:a16="http://schemas.microsoft.com/office/drawing/2014/main" id="{9B0DEDAE-8C34-A171-8EF2-CBAF092CEFCB}"/>
              </a:ext>
            </a:extLst>
          </p:cNvPr>
          <p:cNvGraphicFramePr>
            <a:graphicFrameLocks noGrp="1"/>
          </p:cNvGraphicFramePr>
          <p:nvPr>
            <p:extLst>
              <p:ext uri="{D42A27DB-BD31-4B8C-83A1-F6EECF244321}">
                <p14:modId xmlns:p14="http://schemas.microsoft.com/office/powerpoint/2010/main" val="3152261298"/>
              </p:ext>
            </p:extLst>
          </p:nvPr>
        </p:nvGraphicFramePr>
        <p:xfrm>
          <a:off x="931580" y="1447550"/>
          <a:ext cx="10328839" cy="4284000"/>
        </p:xfrm>
        <a:graphic>
          <a:graphicData uri="http://schemas.openxmlformats.org/drawingml/2006/table">
            <a:tbl>
              <a:tblPr firstRow="1" bandRow="1">
                <a:tableStyleId>{5940675A-B579-460E-94D1-54222C63F5DA}</a:tableStyleId>
              </a:tblPr>
              <a:tblGrid>
                <a:gridCol w="621323">
                  <a:extLst>
                    <a:ext uri="{9D8B030D-6E8A-4147-A177-3AD203B41FA5}">
                      <a16:colId xmlns:a16="http://schemas.microsoft.com/office/drawing/2014/main" val="2199603475"/>
                    </a:ext>
                  </a:extLst>
                </a:gridCol>
                <a:gridCol w="9707516">
                  <a:extLst>
                    <a:ext uri="{9D8B030D-6E8A-4147-A177-3AD203B41FA5}">
                      <a16:colId xmlns:a16="http://schemas.microsoft.com/office/drawing/2014/main" val="3329428891"/>
                    </a:ext>
                  </a:extLst>
                </a:gridCol>
              </a:tblGrid>
              <a:tr h="23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ビジネスを継続するためには、商品・サービスに対して、得られるお金と支払うお金を理解し、計画することが大切である。販売して得られる売上高と販売する上でかかった売上原価（仕入原価）や経費を計算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収支</a:t>
                      </a: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計画は、検討したビジネスプランでどれだけ利益が見込めるか収支を</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計算するために必要となる計画。</a:t>
                      </a:r>
                      <a:endPar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9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latin typeface="MS PGothic" panose="020B0600070205080204" pitchFamily="34" charset="-128"/>
                          <a:ea typeface="MS PGothic" panose="020B0600070205080204" pitchFamily="34" charset="-128"/>
                        </a:rPr>
                        <a:t>収支計画は、事業の健全な運営の指針としてや、融資を受ける時などに金融機関などへの説明資料として活用する。</a:t>
                      </a:r>
                      <a:endParaRPr kumimoji="1" lang="en-US" altLang="ja-JP" sz="2400" b="1" dirty="0">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latin typeface="MS PGothic" panose="020B0600070205080204" pitchFamily="34" charset="-128"/>
                          <a:ea typeface="MS PGothic" panose="020B0600070205080204" pitchFamily="34" charset="-128"/>
                        </a:rPr>
                        <a:t>売上高、売上原価</a:t>
                      </a:r>
                      <a:r>
                        <a:rPr kumimoji="1" lang="en-US" altLang="ja-JP" sz="2400" b="1" dirty="0">
                          <a:latin typeface="MS PGothic" panose="020B0600070205080204" pitchFamily="34" charset="-128"/>
                          <a:ea typeface="MS PGothic" panose="020B0600070205080204" pitchFamily="34" charset="-128"/>
                        </a:rPr>
                        <a:t>(</a:t>
                      </a:r>
                      <a:r>
                        <a:rPr kumimoji="1" lang="ja-JP" altLang="en-US" sz="2400" b="1">
                          <a:latin typeface="MS PGothic" panose="020B0600070205080204" pitchFamily="34" charset="-128"/>
                          <a:ea typeface="MS PGothic" panose="020B0600070205080204" pitchFamily="34" charset="-128"/>
                        </a:rPr>
                        <a:t>仕入原価</a:t>
                      </a:r>
                      <a:r>
                        <a:rPr kumimoji="1" lang="en-US" altLang="ja-JP" sz="2400" b="1" dirty="0">
                          <a:latin typeface="MS PGothic" panose="020B0600070205080204" pitchFamily="34" charset="-128"/>
                          <a:ea typeface="MS PGothic" panose="020B0600070205080204" pitchFamily="34" charset="-128"/>
                        </a:rPr>
                        <a:t>)</a:t>
                      </a:r>
                      <a:r>
                        <a:rPr kumimoji="1" lang="ja-JP" altLang="en-US" sz="2400" b="1">
                          <a:latin typeface="MS PGothic" panose="020B0600070205080204" pitchFamily="34" charset="-128"/>
                          <a:ea typeface="MS PGothic" panose="020B0600070205080204" pitchFamily="34" charset="-128"/>
                        </a:rPr>
                        <a:t>、</a:t>
                      </a:r>
                      <a:r>
                        <a:rPr kumimoji="1" lang="ja-JP" altLang="en-US" sz="2400" b="1" dirty="0">
                          <a:latin typeface="MS PGothic" panose="020B0600070205080204" pitchFamily="34" charset="-128"/>
                          <a:ea typeface="MS PGothic" panose="020B0600070205080204" pitchFamily="34" charset="-128"/>
                        </a:rPr>
                        <a:t>経費、利益を計画することで、手元に残るお金</a:t>
                      </a:r>
                      <a:r>
                        <a:rPr kumimoji="1" lang="ja-JP" altLang="en-US" sz="2400" b="1">
                          <a:latin typeface="MS PGothic" panose="020B0600070205080204" pitchFamily="34" charset="-128"/>
                          <a:ea typeface="MS PGothic" panose="020B0600070205080204" pitchFamily="34" charset="-128"/>
                        </a:rPr>
                        <a:t>を把握し、事業</a:t>
                      </a:r>
                      <a:r>
                        <a:rPr kumimoji="1" lang="ja-JP" altLang="en-US" sz="2400" b="1" dirty="0">
                          <a:latin typeface="MS PGothic" panose="020B0600070205080204" pitchFamily="34" charset="-128"/>
                          <a:ea typeface="MS PGothic" panose="020B0600070205080204" pitchFamily="34" charset="-128"/>
                        </a:rPr>
                        <a:t>の信頼性を示すことができる。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81371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8D4D-A935-8F89-E785-6D95CB0569F8}"/>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6B10513-466F-F460-7DEF-BDAFAF9A3E80}"/>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E38031B9-0F13-F7C0-A7BF-FB36743BCD96}"/>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3700896A-3A17-84CD-EACB-E56FDBAECF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AC3607A7-5642-1BD7-547C-DC579C3EF41B}"/>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資金調達について理解する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4CFF550B-E2EF-F594-2E36-485233CE39E2}"/>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3660671E-6D92-69AF-DC63-D5090C9724E2}"/>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9" name="図 8">
              <a:extLst>
                <a:ext uri="{FF2B5EF4-FFF2-40B4-BE49-F238E27FC236}">
                  <a16:creationId xmlns:a16="http://schemas.microsoft.com/office/drawing/2014/main" id="{48512934-08CC-D9E7-CE8C-DFC99E587C4E}"/>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8" name="テキスト ボックス 7">
            <a:extLst>
              <a:ext uri="{FF2B5EF4-FFF2-40B4-BE49-F238E27FC236}">
                <a16:creationId xmlns:a16="http://schemas.microsoft.com/office/drawing/2014/main" id="{969776B8-FE87-8CA9-35DB-8E3F999CCD8C}"/>
              </a:ext>
            </a:extLst>
          </p:cNvPr>
          <p:cNvSpPr txBox="1"/>
          <p:nvPr/>
        </p:nvSpPr>
        <p:spPr>
          <a:xfrm>
            <a:off x="562707" y="3999589"/>
            <a:ext cx="11066586" cy="461665"/>
          </a:xfrm>
          <a:prstGeom prst="rect">
            <a:avLst/>
          </a:prstGeom>
          <a:noFill/>
        </p:spPr>
        <p:txBody>
          <a:bodyPr wrap="square">
            <a:spAutoFit/>
          </a:bodyPr>
          <a:lstStyle/>
          <a:p>
            <a:pPr algn="ctr"/>
            <a:r>
              <a:rPr kumimoji="1" lang="en-US" altLang="ja-JP" sz="2000" b="0" dirty="0">
                <a:solidFill>
                  <a:schemeClr val="tx1"/>
                </a:solidFill>
                <a:latin typeface="MS PGothic" panose="020B0600070205080204" pitchFamily="34" charset="-128"/>
                <a:ea typeface="MS PGothic" panose="020B0600070205080204" pitchFamily="34" charset="-128"/>
              </a:rPr>
              <a:t>※</a:t>
            </a:r>
            <a:r>
              <a:rPr lang="ja-JP" altLang="en-US" sz="2400" b="0">
                <a:solidFill>
                  <a:schemeClr val="tx1"/>
                </a:solidFill>
                <a:latin typeface="MS PGothic" panose="020B0600070205080204" pitchFamily="34" charset="-128"/>
                <a:ea typeface="MS PGothic" panose="020B0600070205080204" pitchFamily="34" charset="-128"/>
              </a:rPr>
              <a:t>２コマ以上の授業時間がある場合のみ巻末参照　</a:t>
            </a:r>
            <a:endParaRPr lang="ja-JP" altLang="en-US" sz="2400"/>
          </a:p>
        </p:txBody>
      </p:sp>
    </p:spTree>
    <p:extLst>
      <p:ext uri="{BB962C8B-B14F-4D97-AF65-F5344CB8AC3E}">
        <p14:creationId xmlns:p14="http://schemas.microsoft.com/office/powerpoint/2010/main" val="3635976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FB2C-B71E-4784-A705-0C32BC8AED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302BE1-C23F-2EC0-96D5-FC62FAA391B3}"/>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なぜ資金を調達するのか？</a:t>
            </a:r>
            <a:endParaRPr kumimoji="1" lang="ja-JP" altLang="en-US" dirty="0"/>
          </a:p>
        </p:txBody>
      </p:sp>
      <p:sp>
        <p:nvSpPr>
          <p:cNvPr id="7" name="テキスト ボックス 6">
            <a:extLst>
              <a:ext uri="{FF2B5EF4-FFF2-40B4-BE49-F238E27FC236}">
                <a16:creationId xmlns:a16="http://schemas.microsoft.com/office/drawing/2014/main" id="{E454C686-AB1C-B9C6-3F90-CD4DA106B971}"/>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事業</a:t>
            </a:r>
            <a:r>
              <a:rPr lang="ja-JP" altLang="en-US" sz="2800" b="1" dirty="0">
                <a:latin typeface="MS PGothic" panose="020B0600070205080204" pitchFamily="34" charset="-128"/>
                <a:ea typeface="MS PGothic" panose="020B0600070205080204" pitchFamily="34" charset="-128"/>
              </a:rPr>
              <a:t>拡大を目指したり、事業を持続可能な状態で</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運営</a:t>
            </a:r>
            <a:r>
              <a:rPr lang="ja-JP" altLang="en-US" sz="2800" b="1">
                <a:latin typeface="MS PGothic" panose="020B0600070205080204" pitchFamily="34" charset="-128"/>
                <a:ea typeface="MS PGothic" panose="020B0600070205080204" pitchFamily="34" charset="-128"/>
              </a:rPr>
              <a:t>するために、運転資金</a:t>
            </a:r>
            <a:r>
              <a:rPr kumimoji="1" lang="en-US" altLang="ja-JP" sz="2800" baseline="30000" dirty="0">
                <a:solidFill>
                  <a:schemeClr val="tx1"/>
                </a:solidFill>
              </a:rPr>
              <a:t>※</a:t>
            </a:r>
            <a:r>
              <a:rPr lang="ja-JP" altLang="en-US" sz="2800" b="1">
                <a:latin typeface="MS PGothic" panose="020B0600070205080204" pitchFamily="34" charset="-128"/>
                <a:ea typeface="MS PGothic" panose="020B0600070205080204" pitchFamily="34" charset="-128"/>
              </a:rPr>
              <a:t>や、成長に必要となる資金</a:t>
            </a:r>
            <a:r>
              <a:rPr lang="ja-JP" altLang="en-US" sz="2800" b="1" dirty="0">
                <a:latin typeface="MS PGothic" panose="020B0600070205080204" pitchFamily="34" charset="-128"/>
                <a:ea typeface="MS PGothic" panose="020B0600070205080204" pitchFamily="34" charset="-128"/>
              </a:rPr>
              <a:t>を調達します。</a:t>
            </a:r>
          </a:p>
        </p:txBody>
      </p:sp>
      <p:sp>
        <p:nvSpPr>
          <p:cNvPr id="6" name="テキスト ボックス 5">
            <a:extLst>
              <a:ext uri="{FF2B5EF4-FFF2-40B4-BE49-F238E27FC236}">
                <a16:creationId xmlns:a16="http://schemas.microsoft.com/office/drawing/2014/main" id="{DD341583-D681-10BF-B046-E14BC30BCD3B}"/>
              </a:ext>
            </a:extLst>
          </p:cNvPr>
          <p:cNvSpPr txBox="1"/>
          <p:nvPr/>
        </p:nvSpPr>
        <p:spPr>
          <a:xfrm>
            <a:off x="327083" y="5111117"/>
            <a:ext cx="11542643" cy="830997"/>
          </a:xfrm>
          <a:prstGeom prst="rect">
            <a:avLst/>
          </a:prstGeom>
          <a:noFill/>
        </p:spPr>
        <p:txBody>
          <a:bodyPr wrap="square" rtlCol="0">
            <a:spAutoFit/>
          </a:bodyPr>
          <a:lstStyle/>
          <a:p>
            <a:pPr algn="ctr"/>
            <a:r>
              <a:rPr lang="ja-JP" altLang="en-US" sz="2400" b="1" dirty="0">
                <a:solidFill>
                  <a:srgbClr val="E94520"/>
                </a:solidFill>
                <a:latin typeface="MS PGothic" panose="020B0600070205080204" pitchFamily="34" charset="-128"/>
                <a:ea typeface="MS PGothic" panose="020B0600070205080204" pitchFamily="34" charset="-128"/>
              </a:rPr>
              <a:t>会社を始める時、拡大する時、安定させる時、などに</a:t>
            </a:r>
            <a:br>
              <a:rPr lang="ja-JP" altLang="en-US" sz="2400" b="1" dirty="0">
                <a:solidFill>
                  <a:srgbClr val="E94520"/>
                </a:solidFill>
                <a:latin typeface="MS PGothic" panose="020B0600070205080204" pitchFamily="34" charset="-128"/>
                <a:ea typeface="MS PGothic" panose="020B0600070205080204" pitchFamily="34" charset="-128"/>
              </a:rPr>
            </a:br>
            <a:r>
              <a:rPr lang="ja-JP" altLang="en-US" sz="2400" b="1" dirty="0">
                <a:solidFill>
                  <a:srgbClr val="E94520"/>
                </a:solidFill>
                <a:latin typeface="MS PGothic" panose="020B0600070205080204" pitchFamily="34" charset="-128"/>
                <a:ea typeface="MS PGothic" panose="020B0600070205080204" pitchFamily="34" charset="-128"/>
              </a:rPr>
              <a:t>それぞれに資金調達のタイミングがあります。</a:t>
            </a:r>
          </a:p>
        </p:txBody>
      </p:sp>
      <p:pic>
        <p:nvPicPr>
          <p:cNvPr id="4" name="図 3">
            <a:extLst>
              <a:ext uri="{FF2B5EF4-FFF2-40B4-BE49-F238E27FC236}">
                <a16:creationId xmlns:a16="http://schemas.microsoft.com/office/drawing/2014/main" id="{B79BC166-5218-2A99-3495-B2B08C464D26}"/>
              </a:ext>
            </a:extLst>
          </p:cNvPr>
          <p:cNvPicPr>
            <a:picLocks noChangeAspect="1"/>
          </p:cNvPicPr>
          <p:nvPr/>
        </p:nvPicPr>
        <p:blipFill>
          <a:blip r:embed="rId2"/>
          <a:stretch>
            <a:fillRect/>
          </a:stretch>
        </p:blipFill>
        <p:spPr>
          <a:xfrm>
            <a:off x="4551657" y="2574539"/>
            <a:ext cx="3088685" cy="2059810"/>
          </a:xfrm>
          <a:prstGeom prst="rect">
            <a:avLst/>
          </a:prstGeom>
        </p:spPr>
      </p:pic>
      <p:sp>
        <p:nvSpPr>
          <p:cNvPr id="8" name="角丸四角形 6">
            <a:extLst>
              <a:ext uri="{FF2B5EF4-FFF2-40B4-BE49-F238E27FC236}">
                <a16:creationId xmlns:a16="http://schemas.microsoft.com/office/drawing/2014/main" id="{5EB657C3-C53C-B495-029A-058E7095F2AE}"/>
              </a:ext>
            </a:extLst>
          </p:cNvPr>
          <p:cNvSpPr/>
          <p:nvPr/>
        </p:nvSpPr>
        <p:spPr>
          <a:xfrm>
            <a:off x="8463796" y="3155343"/>
            <a:ext cx="2762502" cy="1165771"/>
          </a:xfrm>
          <a:prstGeom prst="roundRect">
            <a:avLst>
              <a:gd name="adj" fmla="val 13913"/>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a:solidFill>
                  <a:schemeClr val="tx1"/>
                </a:solidFill>
              </a:rPr>
              <a:t>運転資金とは、事業を　　　</a:t>
            </a:r>
            <a:endParaRPr kumimoji="1" lang="en-US" altLang="ja-JP" dirty="0">
              <a:solidFill>
                <a:schemeClr val="tx1"/>
              </a:solidFill>
            </a:endParaRPr>
          </a:p>
          <a:p>
            <a:r>
              <a:rPr lang="ja-JP" altLang="en-US">
                <a:solidFill>
                  <a:schemeClr val="tx1"/>
                </a:solidFill>
              </a:rPr>
              <a:t>　</a:t>
            </a:r>
            <a:r>
              <a:rPr lang="en-US" altLang="ja-JP" dirty="0">
                <a:solidFill>
                  <a:schemeClr val="tx1"/>
                </a:solidFill>
              </a:rPr>
              <a:t>  </a:t>
            </a:r>
            <a:r>
              <a:rPr kumimoji="1" lang="ja-JP" altLang="en-US">
                <a:solidFill>
                  <a:schemeClr val="tx1"/>
                </a:solidFill>
              </a:rPr>
              <a:t>継続するために必要な</a:t>
            </a:r>
            <a:r>
              <a:rPr kumimoji="1" lang="en-US" altLang="ja-JP" dirty="0">
                <a:solidFill>
                  <a:schemeClr val="tx1"/>
                </a:solidFill>
              </a:rPr>
              <a:t> </a:t>
            </a:r>
          </a:p>
          <a:p>
            <a:r>
              <a:rPr lang="ja-JP" altLang="en-US">
                <a:solidFill>
                  <a:schemeClr val="tx1"/>
                </a:solidFill>
              </a:rPr>
              <a:t>　</a:t>
            </a:r>
            <a:r>
              <a:rPr lang="en-US" altLang="ja-JP" dirty="0">
                <a:solidFill>
                  <a:schemeClr val="tx1"/>
                </a:solidFill>
              </a:rPr>
              <a:t>  </a:t>
            </a:r>
            <a:r>
              <a:rPr lang="ja-JP" altLang="en-US">
                <a:solidFill>
                  <a:schemeClr val="tx1"/>
                </a:solidFill>
              </a:rPr>
              <a:t>毎月かかる費用</a:t>
            </a:r>
            <a:endParaRPr kumimoji="1" lang="en-US" altLang="ja-JP" dirty="0">
              <a:solidFill>
                <a:schemeClr val="tx1"/>
              </a:solidFill>
            </a:endParaRPr>
          </a:p>
        </p:txBody>
      </p:sp>
    </p:spTree>
    <p:extLst>
      <p:ext uri="{BB962C8B-B14F-4D97-AF65-F5344CB8AC3E}">
        <p14:creationId xmlns:p14="http://schemas.microsoft.com/office/powerpoint/2010/main" val="28411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7512-68EA-14C9-4EC8-FAB666D896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DB7D49-B3D4-7E12-532D-1408A48D65AD}"/>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会社の成長のためにお金を活用する</a:t>
            </a:r>
          </a:p>
        </p:txBody>
      </p:sp>
      <p:sp>
        <p:nvSpPr>
          <p:cNvPr id="7" name="テキスト ボックス 6">
            <a:extLst>
              <a:ext uri="{FF2B5EF4-FFF2-40B4-BE49-F238E27FC236}">
                <a16:creationId xmlns:a16="http://schemas.microsoft.com/office/drawing/2014/main" id="{3CF05E9E-8B4E-1028-370E-6CA3A95AD839}"/>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会社を存続させ、大きくしていくためには、それぞれ目的にあった</a:t>
            </a:r>
            <a:br>
              <a:rPr lang="ja-JP" altLang="en-US" sz="2800" b="1">
                <a:latin typeface="MS PGothic" panose="020B0600070205080204" pitchFamily="34" charset="-128"/>
                <a:ea typeface="MS PGothic" panose="020B0600070205080204" pitchFamily="34" charset="-128"/>
              </a:rPr>
            </a:br>
            <a:r>
              <a:rPr lang="ja-JP" altLang="en-US" sz="2800" b="1">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お金」が必要になります。</a:t>
            </a:r>
            <a:r>
              <a:rPr lang="ja-JP" altLang="en-US" sz="2800" b="1">
                <a:latin typeface="MS PGothic" panose="020B0600070205080204" pitchFamily="34" charset="-128"/>
                <a:ea typeface="MS PGothic" panose="020B0600070205080204" pitchFamily="34" charset="-128"/>
              </a:rPr>
              <a:t>大きくは融資と出資が</a:t>
            </a:r>
            <a:r>
              <a:rPr lang="ja-JP" altLang="en-US" sz="2800" b="1" dirty="0">
                <a:latin typeface="MS PGothic" panose="020B0600070205080204" pitchFamily="34" charset="-128"/>
                <a:ea typeface="MS PGothic" panose="020B0600070205080204" pitchFamily="34" charset="-128"/>
              </a:rPr>
              <a:t>あります。</a:t>
            </a:r>
          </a:p>
        </p:txBody>
      </p:sp>
      <p:graphicFrame>
        <p:nvGraphicFramePr>
          <p:cNvPr id="5" name="表 4">
            <a:extLst>
              <a:ext uri="{FF2B5EF4-FFF2-40B4-BE49-F238E27FC236}">
                <a16:creationId xmlns:a16="http://schemas.microsoft.com/office/drawing/2014/main" id="{95B75B52-81A6-1FC7-A47D-B0E8BF1977C2}"/>
              </a:ext>
            </a:extLst>
          </p:cNvPr>
          <p:cNvGraphicFramePr>
            <a:graphicFrameLocks noGrp="1"/>
          </p:cNvGraphicFramePr>
          <p:nvPr>
            <p:extLst>
              <p:ext uri="{D42A27DB-BD31-4B8C-83A1-F6EECF244321}">
                <p14:modId xmlns:p14="http://schemas.microsoft.com/office/powerpoint/2010/main" val="4112499980"/>
              </p:ext>
            </p:extLst>
          </p:nvPr>
        </p:nvGraphicFramePr>
        <p:xfrm>
          <a:off x="839787" y="2331520"/>
          <a:ext cx="10512425" cy="2124000"/>
        </p:xfrm>
        <a:graphic>
          <a:graphicData uri="http://schemas.openxmlformats.org/drawingml/2006/table">
            <a:tbl>
              <a:tblPr firstRow="1" bandRow="1">
                <a:tableStyleId>{5940675A-B579-460E-94D1-54222C63F5DA}</a:tableStyleId>
              </a:tblPr>
              <a:tblGrid>
                <a:gridCol w="1059537">
                  <a:extLst>
                    <a:ext uri="{9D8B030D-6E8A-4147-A177-3AD203B41FA5}">
                      <a16:colId xmlns:a16="http://schemas.microsoft.com/office/drawing/2014/main" val="3719070327"/>
                    </a:ext>
                  </a:extLst>
                </a:gridCol>
                <a:gridCol w="1089940">
                  <a:extLst>
                    <a:ext uri="{9D8B030D-6E8A-4147-A177-3AD203B41FA5}">
                      <a16:colId xmlns:a16="http://schemas.microsoft.com/office/drawing/2014/main" val="3747638503"/>
                    </a:ext>
                  </a:extLst>
                </a:gridCol>
                <a:gridCol w="2003150">
                  <a:extLst>
                    <a:ext uri="{9D8B030D-6E8A-4147-A177-3AD203B41FA5}">
                      <a16:colId xmlns:a16="http://schemas.microsoft.com/office/drawing/2014/main" val="1043275292"/>
                    </a:ext>
                  </a:extLst>
                </a:gridCol>
                <a:gridCol w="924910">
                  <a:extLst>
                    <a:ext uri="{9D8B030D-6E8A-4147-A177-3AD203B41FA5}">
                      <a16:colId xmlns:a16="http://schemas.microsoft.com/office/drawing/2014/main" val="1923405159"/>
                    </a:ext>
                  </a:extLst>
                </a:gridCol>
                <a:gridCol w="2785242">
                  <a:extLst>
                    <a:ext uri="{9D8B030D-6E8A-4147-A177-3AD203B41FA5}">
                      <a16:colId xmlns:a16="http://schemas.microsoft.com/office/drawing/2014/main" val="1071466127"/>
                    </a:ext>
                  </a:extLst>
                </a:gridCol>
                <a:gridCol w="2649646">
                  <a:extLst>
                    <a:ext uri="{9D8B030D-6E8A-4147-A177-3AD203B41FA5}">
                      <a16:colId xmlns:a16="http://schemas.microsoft.com/office/drawing/2014/main" val="1731321222"/>
                    </a:ext>
                  </a:extLst>
                </a:gridCol>
              </a:tblGrid>
              <a:tr h="396000">
                <a:tc>
                  <a:txBody>
                    <a:bodyPr/>
                    <a:lstStyle/>
                    <a:p>
                      <a:pPr algn="ctr"/>
                      <a:r>
                        <a:rPr kumimoji="1" lang="ja-JP" altLang="en-US" sz="1600" b="1" dirty="0"/>
                        <a:t>種類</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1" dirty="0"/>
                        <a:t>対応者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1" dirty="0"/>
                        <a:t>お金の意味</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1" dirty="0"/>
                        <a:t>影響度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1" dirty="0"/>
                        <a:t>会社への影響の内容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1" dirty="0"/>
                        <a:t>主な関与の仕方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89599240"/>
                  </a:ext>
                </a:extLst>
              </a:tr>
              <a:tr h="864000">
                <a:tc>
                  <a:txBody>
                    <a:bodyPr/>
                    <a:lstStyle/>
                    <a:p>
                      <a:pPr algn="ctr"/>
                      <a:r>
                        <a:rPr kumimoji="1" lang="ja-JP" altLang="en-US" sz="2800" dirty="0"/>
                        <a:t>融資</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600" dirty="0"/>
                        <a:t>金融機関</a:t>
                      </a:r>
                      <a:br>
                        <a:rPr kumimoji="1" lang="ja-JP" altLang="en-US" sz="1600" dirty="0"/>
                      </a:br>
                      <a:r>
                        <a:rPr kumimoji="1" lang="ja-JP" altLang="en-US" sz="1600" dirty="0"/>
                        <a:t>など</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a:t>将来的</a:t>
                      </a:r>
                      <a:r>
                        <a:rPr kumimoji="1" lang="ja-JP" altLang="en-US" sz="1600" dirty="0"/>
                        <a:t>に返済する約束をしてお金</a:t>
                      </a:r>
                      <a:r>
                        <a:rPr kumimoji="1" lang="ja-JP" altLang="en-US" sz="1600"/>
                        <a:t>を貸す。</a:t>
                      </a:r>
                      <a:endParaRPr kumimoji="1" lang="ja-JP" alt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2400" dirty="0"/>
                        <a:t>低</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a:t>返済計画通りに返済されるようにアドバイスを行う。</a:t>
                      </a:r>
                      <a:endParaRPr kumimoji="1" lang="ja-JP" alt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a:t>返済ができる体制があるかをチェック、</a:t>
                      </a:r>
                      <a:r>
                        <a:rPr kumimoji="1" lang="ja-JP" altLang="en-US" sz="1600" dirty="0"/>
                        <a:t>アドバイスを行う。</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508436"/>
                  </a:ext>
                </a:extLst>
              </a:tr>
              <a:tr h="864000">
                <a:tc>
                  <a:txBody>
                    <a:bodyPr/>
                    <a:lstStyle/>
                    <a:p>
                      <a:pPr algn="ctr"/>
                      <a:r>
                        <a:rPr kumimoji="1" lang="ja-JP" altLang="en-US" sz="2800" dirty="0"/>
                        <a:t>出資</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600" dirty="0"/>
                        <a:t>出資者や</a:t>
                      </a:r>
                      <a:br>
                        <a:rPr kumimoji="1" lang="ja-JP" altLang="en-US" sz="1600" dirty="0"/>
                      </a:br>
                      <a:r>
                        <a:rPr kumimoji="1" lang="ja-JP" altLang="en-US" sz="1600" dirty="0"/>
                        <a:t>出資会社</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a:t>仲間</a:t>
                      </a:r>
                      <a:r>
                        <a:rPr kumimoji="1" lang="ja-JP" altLang="en-US" sz="1600" dirty="0"/>
                        <a:t>となり</a:t>
                      </a:r>
                      <a:r>
                        <a:rPr kumimoji="1" lang="ja-JP" altLang="en-US" sz="1600"/>
                        <a:t>一緒に会社</a:t>
                      </a:r>
                      <a:r>
                        <a:rPr kumimoji="1" lang="ja-JP" altLang="en-US" sz="1600" dirty="0"/>
                        <a:t>を</a:t>
                      </a:r>
                      <a:r>
                        <a:rPr kumimoji="1" lang="ja-JP" altLang="en-US" sz="1600"/>
                        <a:t>大きくする。</a:t>
                      </a:r>
                      <a:endParaRPr kumimoji="1" lang="ja-JP" altLang="en-US" sz="16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2400" dirty="0"/>
                        <a:t>高</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a:t>メンバーに入ることもあり、成長から利益やリターンを得るため影響が出ます。</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a:t>リターンが大きくなるよう成長と発展を期待して会社を育て、支援する。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049021"/>
                  </a:ext>
                </a:extLst>
              </a:tr>
            </a:tbl>
          </a:graphicData>
        </a:graphic>
      </p:graphicFrame>
      <p:sp>
        <p:nvSpPr>
          <p:cNvPr id="9" name="角丸四角形 6">
            <a:extLst>
              <a:ext uri="{FF2B5EF4-FFF2-40B4-BE49-F238E27FC236}">
                <a16:creationId xmlns:a16="http://schemas.microsoft.com/office/drawing/2014/main" id="{08C0C528-D46A-A566-575F-4B1FE11542EA}"/>
              </a:ext>
            </a:extLst>
          </p:cNvPr>
          <p:cNvSpPr/>
          <p:nvPr/>
        </p:nvSpPr>
        <p:spPr>
          <a:xfrm>
            <a:off x="839788" y="4660145"/>
            <a:ext cx="10510836" cy="1399279"/>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pPr algn="ctr"/>
            <a:r>
              <a:rPr kumimoji="1" lang="ja-JP" altLang="en-US" sz="2400" dirty="0">
                <a:solidFill>
                  <a:schemeClr val="tx1"/>
                </a:solidFill>
                <a:latin typeface="+mn-ea"/>
              </a:rPr>
              <a:t>融資者は、</a:t>
            </a:r>
            <a:r>
              <a:rPr kumimoji="1" lang="ja-JP" altLang="en-US" sz="2400">
                <a:solidFill>
                  <a:schemeClr val="tx1"/>
                </a:solidFill>
                <a:latin typeface="+mn-ea"/>
              </a:rPr>
              <a:t>返済義務のあるお金を</a:t>
            </a:r>
            <a:r>
              <a:rPr lang="ja-JP" altLang="en-US" sz="2400">
                <a:solidFill>
                  <a:schemeClr val="tx1"/>
                </a:solidFill>
                <a:latin typeface="+mn-ea"/>
              </a:rPr>
              <a:t>貸し</a:t>
            </a:r>
            <a:r>
              <a:rPr kumimoji="1" lang="ja-JP" altLang="en-US" sz="2400">
                <a:solidFill>
                  <a:schemeClr val="tx1"/>
                </a:solidFill>
                <a:latin typeface="+mn-ea"/>
              </a:rPr>
              <a:t>返済重視で会社</a:t>
            </a:r>
            <a:r>
              <a:rPr kumimoji="1" lang="ja-JP" altLang="en-US" sz="2400" dirty="0">
                <a:solidFill>
                  <a:schemeClr val="tx1"/>
                </a:solidFill>
                <a:latin typeface="+mn-ea"/>
              </a:rPr>
              <a:t>を</a:t>
            </a:r>
            <a:r>
              <a:rPr kumimoji="1" lang="ja-JP" altLang="en-US" sz="2400">
                <a:solidFill>
                  <a:schemeClr val="tx1"/>
                </a:solidFill>
                <a:latin typeface="+mn-ea"/>
              </a:rPr>
              <a:t>サポートします</a:t>
            </a:r>
            <a:r>
              <a:rPr kumimoji="1" lang="ja-JP" altLang="en-US" sz="2400" dirty="0">
                <a:solidFill>
                  <a:schemeClr val="tx1"/>
                </a:solidFill>
                <a:latin typeface="+mn-ea"/>
              </a:rPr>
              <a:t>。</a:t>
            </a:r>
            <a:br>
              <a:rPr kumimoji="1" lang="ja-JP" altLang="en-US" sz="2400" dirty="0">
                <a:solidFill>
                  <a:schemeClr val="tx1"/>
                </a:solidFill>
                <a:latin typeface="+mn-ea"/>
              </a:rPr>
            </a:br>
            <a:r>
              <a:rPr kumimoji="1" lang="ja-JP" altLang="en-US" sz="2400" dirty="0">
                <a:solidFill>
                  <a:schemeClr val="tx1"/>
                </a:solidFill>
                <a:latin typeface="+mn-ea"/>
              </a:rPr>
              <a:t>出資者は、</a:t>
            </a:r>
            <a:r>
              <a:rPr kumimoji="1" lang="ja-JP" altLang="en-US" sz="2400">
                <a:solidFill>
                  <a:schemeClr val="tx1"/>
                </a:solidFill>
                <a:latin typeface="+mn-ea"/>
              </a:rPr>
              <a:t>返済義務のない</a:t>
            </a:r>
            <a:r>
              <a:rPr kumimoji="1" lang="ja-JP" altLang="en-US" sz="2400" dirty="0">
                <a:solidFill>
                  <a:schemeClr val="tx1"/>
                </a:solidFill>
                <a:latin typeface="+mn-ea"/>
              </a:rPr>
              <a:t>出資により会社の仲間</a:t>
            </a:r>
            <a:r>
              <a:rPr kumimoji="1" lang="ja-JP" altLang="en-US" sz="2400">
                <a:solidFill>
                  <a:schemeClr val="tx1"/>
                </a:solidFill>
                <a:latin typeface="+mn-ea"/>
              </a:rPr>
              <a:t>になり成長</a:t>
            </a:r>
            <a:r>
              <a:rPr kumimoji="1" lang="ja-JP" altLang="en-US" sz="2400" dirty="0">
                <a:solidFill>
                  <a:schemeClr val="tx1"/>
                </a:solidFill>
                <a:latin typeface="+mn-ea"/>
              </a:rPr>
              <a:t>を</a:t>
            </a:r>
            <a:r>
              <a:rPr kumimoji="1" lang="ja-JP" altLang="en-US" sz="2400">
                <a:solidFill>
                  <a:schemeClr val="tx1"/>
                </a:solidFill>
                <a:latin typeface="+mn-ea"/>
              </a:rPr>
              <a:t>重視して</a:t>
            </a:r>
            <a:br>
              <a:rPr kumimoji="1" lang="en-US" altLang="ja-JP" sz="2400" dirty="0">
                <a:solidFill>
                  <a:schemeClr val="tx1"/>
                </a:solidFill>
                <a:latin typeface="+mn-ea"/>
              </a:rPr>
            </a:br>
            <a:r>
              <a:rPr kumimoji="1" lang="ja-JP" altLang="en-US" sz="2400">
                <a:solidFill>
                  <a:schemeClr val="tx1"/>
                </a:solidFill>
                <a:latin typeface="+mn-ea"/>
              </a:rPr>
              <a:t>サポートします。どちら</a:t>
            </a:r>
            <a:r>
              <a:rPr kumimoji="1" lang="ja-JP" altLang="en-US" sz="2400" dirty="0">
                <a:solidFill>
                  <a:schemeClr val="tx1"/>
                </a:solidFill>
                <a:latin typeface="+mn-ea"/>
              </a:rPr>
              <a:t>も状況と</a:t>
            </a:r>
            <a:r>
              <a:rPr kumimoji="1" lang="ja-JP" altLang="en-US" sz="2400">
                <a:solidFill>
                  <a:schemeClr val="tx1"/>
                </a:solidFill>
                <a:latin typeface="+mn-ea"/>
              </a:rPr>
              <a:t>タイミングに</a:t>
            </a:r>
            <a:r>
              <a:rPr lang="ja-JP" altLang="en-US" sz="2400">
                <a:solidFill>
                  <a:schemeClr val="tx1"/>
                </a:solidFill>
                <a:latin typeface="+mn-ea"/>
              </a:rPr>
              <a:t>て</a:t>
            </a:r>
            <a:r>
              <a:rPr kumimoji="1" lang="ja-JP" altLang="en-US" sz="2400">
                <a:solidFill>
                  <a:schemeClr val="tx1"/>
                </a:solidFill>
                <a:latin typeface="+mn-ea"/>
              </a:rPr>
              <a:t>力強い</a:t>
            </a:r>
            <a:r>
              <a:rPr kumimoji="1" lang="ja-JP" altLang="en-US" sz="2400" dirty="0">
                <a:solidFill>
                  <a:schemeClr val="tx1"/>
                </a:solidFill>
                <a:latin typeface="+mn-ea"/>
              </a:rPr>
              <a:t>サポート</a:t>
            </a:r>
            <a:r>
              <a:rPr kumimoji="1" lang="ja-JP" altLang="en-US" sz="2400">
                <a:solidFill>
                  <a:schemeClr val="tx1"/>
                </a:solidFill>
                <a:latin typeface="+mn-ea"/>
              </a:rPr>
              <a:t>を受けられます。</a:t>
            </a:r>
            <a:endParaRPr kumimoji="1" lang="ja-JP" altLang="en-US" sz="2400" dirty="0">
              <a:solidFill>
                <a:schemeClr val="tx1"/>
              </a:solidFill>
              <a:latin typeface="+mn-ea"/>
            </a:endParaRPr>
          </a:p>
        </p:txBody>
      </p:sp>
    </p:spTree>
    <p:extLst>
      <p:ext uri="{BB962C8B-B14F-4D97-AF65-F5344CB8AC3E}">
        <p14:creationId xmlns:p14="http://schemas.microsoft.com/office/powerpoint/2010/main" val="400954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90994-262F-9967-AD43-00647E7A66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539493-F075-068B-F01D-7387E60163C1}"/>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様々な資金調達の例</a:t>
            </a:r>
          </a:p>
        </p:txBody>
      </p:sp>
      <p:sp>
        <p:nvSpPr>
          <p:cNvPr id="7" name="テキスト ボックス 6">
            <a:extLst>
              <a:ext uri="{FF2B5EF4-FFF2-40B4-BE49-F238E27FC236}">
                <a16:creationId xmlns:a16="http://schemas.microsoft.com/office/drawing/2014/main" id="{A393F5A9-DC31-5400-5B0C-F7AB310279F8}"/>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融資・出資以外にも様々な資金調達の方法があります。</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代表的な資金調達の例を</a:t>
            </a:r>
            <a:r>
              <a:rPr lang="en-US" altLang="ja-JP" sz="2800" b="1" dirty="0">
                <a:latin typeface="MS PGothic" panose="020B0600070205080204" pitchFamily="34" charset="-128"/>
                <a:ea typeface="MS PGothic" panose="020B0600070205080204" pitchFamily="34" charset="-128"/>
              </a:rPr>
              <a:t>5</a:t>
            </a:r>
            <a:r>
              <a:rPr lang="ja-JP" altLang="en-US" sz="2800" b="1">
                <a:latin typeface="MS PGothic" panose="020B0600070205080204" pitchFamily="34" charset="-128"/>
                <a:ea typeface="MS PGothic" panose="020B0600070205080204" pitchFamily="34" charset="-128"/>
              </a:rPr>
              <a:t>つ紹介します。</a:t>
            </a:r>
            <a:endParaRPr lang="ja-JP" altLang="en-US" sz="2800" b="1" dirty="0">
              <a:latin typeface="MS PGothic" panose="020B0600070205080204" pitchFamily="34" charset="-128"/>
              <a:ea typeface="MS PGothic" panose="020B0600070205080204" pitchFamily="34" charset="-128"/>
            </a:endParaRPr>
          </a:p>
        </p:txBody>
      </p:sp>
      <p:grpSp>
        <p:nvGrpSpPr>
          <p:cNvPr id="31" name="グループ化 30">
            <a:extLst>
              <a:ext uri="{FF2B5EF4-FFF2-40B4-BE49-F238E27FC236}">
                <a16:creationId xmlns:a16="http://schemas.microsoft.com/office/drawing/2014/main" id="{D32A6BE3-C894-9B2C-83FA-6228EFECAA39}"/>
              </a:ext>
            </a:extLst>
          </p:cNvPr>
          <p:cNvGrpSpPr/>
          <p:nvPr/>
        </p:nvGrpSpPr>
        <p:grpSpPr>
          <a:xfrm>
            <a:off x="843543" y="2195754"/>
            <a:ext cx="2016000" cy="3730770"/>
            <a:chOff x="843543" y="2195754"/>
            <a:chExt cx="2016000" cy="3730770"/>
          </a:xfrm>
        </p:grpSpPr>
        <p:sp>
          <p:nvSpPr>
            <p:cNvPr id="6" name="正方形/長方形 5">
              <a:extLst>
                <a:ext uri="{FF2B5EF4-FFF2-40B4-BE49-F238E27FC236}">
                  <a16:creationId xmlns:a16="http://schemas.microsoft.com/office/drawing/2014/main" id="{41EF8A00-1FFF-FF36-34E9-FB5E33B71D2A}"/>
                </a:ext>
              </a:extLst>
            </p:cNvPr>
            <p:cNvSpPr/>
            <p:nvPr/>
          </p:nvSpPr>
          <p:spPr>
            <a:xfrm>
              <a:off x="843543" y="2197091"/>
              <a:ext cx="2016000" cy="3729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t"/>
            <a:lstStyle/>
            <a:p>
              <a:endParaRPr kumimoji="1" lang="en-US" altLang="ja-JP" sz="1400" dirty="0">
                <a:solidFill>
                  <a:schemeClr val="tx1"/>
                </a:solidFill>
              </a:endParaRPr>
            </a:p>
            <a:p>
              <a:endParaRPr lang="en-US" altLang="ja-JP" sz="1400" dirty="0">
                <a:solidFill>
                  <a:schemeClr val="tx1"/>
                </a:solidFill>
              </a:endParaRPr>
            </a:p>
            <a:p>
              <a:endParaRPr kumimoji="1" lang="en-US" altLang="ja-JP" sz="1400" dirty="0">
                <a:solidFill>
                  <a:schemeClr val="tx1"/>
                </a:solidFill>
              </a:endParaRPr>
            </a:p>
            <a:p>
              <a:endParaRPr kumimoji="1" lang="en-US" altLang="ja-JP" sz="500" dirty="0">
                <a:solidFill>
                  <a:schemeClr val="tx1"/>
                </a:solidFill>
              </a:endParaRPr>
            </a:p>
            <a:p>
              <a:r>
                <a:rPr kumimoji="1" lang="ja-JP" altLang="en-US" sz="1400" dirty="0">
                  <a:solidFill>
                    <a:schemeClr val="tx1"/>
                  </a:solidFill>
                </a:rPr>
                <a:t>自分の手持ち資金のうち、事業にかけられるお金を準備する資金調達の方法です。家族や親戚</a:t>
              </a:r>
              <a:r>
                <a:rPr kumimoji="1" lang="ja-JP" altLang="en-US" sz="1400">
                  <a:solidFill>
                    <a:schemeClr val="tx1"/>
                  </a:solidFill>
                </a:rPr>
                <a:t>から援助を</a:t>
              </a:r>
              <a:r>
                <a:rPr kumimoji="1" lang="ja-JP" altLang="en-US" sz="1400" dirty="0">
                  <a:solidFill>
                    <a:schemeClr val="tx1"/>
                  </a:solidFill>
                </a:rPr>
                <a:t>受けた場合も自己資金とみなされる場合があります。</a:t>
              </a:r>
            </a:p>
            <a:p>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DBED22A8-EB05-1FF5-DF0F-C7BB76588343}"/>
                </a:ext>
              </a:extLst>
            </p:cNvPr>
            <p:cNvSpPr/>
            <p:nvPr/>
          </p:nvSpPr>
          <p:spPr>
            <a:xfrm>
              <a:off x="843543" y="2195754"/>
              <a:ext cx="2016000" cy="641903"/>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r>
                <a:rPr lang="en-US" altLang="ja-JP" b="1" dirty="0">
                  <a:latin typeface="MS PGothic" panose="020B0600070205080204" pitchFamily="34" charset="-128"/>
                  <a:ea typeface="MS PGothic" panose="020B0600070205080204" pitchFamily="34" charset="-128"/>
                </a:rPr>
                <a:t>① </a:t>
              </a:r>
              <a:r>
                <a:rPr lang="ja-JP" altLang="en-US" b="1">
                  <a:latin typeface="MS PGothic" panose="020B0600070205080204" pitchFamily="34" charset="-128"/>
                  <a:ea typeface="MS PGothic" panose="020B0600070205080204" pitchFamily="34" charset="-128"/>
                </a:rPr>
                <a:t>自己</a:t>
              </a:r>
              <a:r>
                <a:rPr lang="ja-JP" altLang="en-US" b="1" dirty="0">
                  <a:latin typeface="MS PGothic" panose="020B0600070205080204" pitchFamily="34" charset="-128"/>
                  <a:ea typeface="MS PGothic" panose="020B0600070205080204" pitchFamily="34" charset="-128"/>
                </a:rPr>
                <a:t>資金</a:t>
              </a:r>
              <a:endParaRPr lang="ja-JP" altLang="en-US" b="1" dirty="0">
                <a:solidFill>
                  <a:schemeClr val="bg1"/>
                </a:solidFill>
                <a:latin typeface="MS PGothic" panose="020B0600070205080204" pitchFamily="34" charset="-128"/>
                <a:ea typeface="MS PGothic" panose="020B0600070205080204" pitchFamily="34" charset="-128"/>
              </a:endParaRPr>
            </a:p>
          </p:txBody>
        </p:sp>
        <p:pic>
          <p:nvPicPr>
            <p:cNvPr id="8" name="図 7">
              <a:extLst>
                <a:ext uri="{FF2B5EF4-FFF2-40B4-BE49-F238E27FC236}">
                  <a16:creationId xmlns:a16="http://schemas.microsoft.com/office/drawing/2014/main" id="{AD652AE1-2A1C-D134-3C70-D5AE66FB4F53}"/>
                </a:ext>
              </a:extLst>
            </p:cNvPr>
            <p:cNvPicPr>
              <a:picLocks noChangeAspect="1"/>
            </p:cNvPicPr>
            <p:nvPr/>
          </p:nvPicPr>
          <p:blipFill>
            <a:blip r:embed="rId2"/>
            <a:stretch>
              <a:fillRect/>
            </a:stretch>
          </p:blipFill>
          <p:spPr>
            <a:xfrm>
              <a:off x="979722" y="4650893"/>
              <a:ext cx="1751152" cy="1167824"/>
            </a:xfrm>
            <a:prstGeom prst="rect">
              <a:avLst/>
            </a:prstGeom>
          </p:spPr>
        </p:pic>
      </p:grpSp>
      <p:sp>
        <p:nvSpPr>
          <p:cNvPr id="10" name="テキスト ボックス 9">
            <a:extLst>
              <a:ext uri="{FF2B5EF4-FFF2-40B4-BE49-F238E27FC236}">
                <a16:creationId xmlns:a16="http://schemas.microsoft.com/office/drawing/2014/main" id="{02615C30-A839-C15E-2E62-7ACE9F282980}"/>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3"/>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grpSp>
        <p:nvGrpSpPr>
          <p:cNvPr id="32" name="グループ化 31">
            <a:extLst>
              <a:ext uri="{FF2B5EF4-FFF2-40B4-BE49-F238E27FC236}">
                <a16:creationId xmlns:a16="http://schemas.microsoft.com/office/drawing/2014/main" id="{AD06EF0D-DB0D-CC93-9F61-59F99D0D6775}"/>
              </a:ext>
            </a:extLst>
          </p:cNvPr>
          <p:cNvGrpSpPr/>
          <p:nvPr/>
        </p:nvGrpSpPr>
        <p:grpSpPr>
          <a:xfrm>
            <a:off x="2969014" y="2195754"/>
            <a:ext cx="2016000" cy="3730770"/>
            <a:chOff x="843543" y="2195754"/>
            <a:chExt cx="2016000" cy="3730770"/>
          </a:xfrm>
        </p:grpSpPr>
        <p:sp>
          <p:nvSpPr>
            <p:cNvPr id="34" name="正方形/長方形 33">
              <a:extLst>
                <a:ext uri="{FF2B5EF4-FFF2-40B4-BE49-F238E27FC236}">
                  <a16:creationId xmlns:a16="http://schemas.microsoft.com/office/drawing/2014/main" id="{2E3C2D4E-1906-71FA-7A52-BF32A4E776DD}"/>
                </a:ext>
              </a:extLst>
            </p:cNvPr>
            <p:cNvSpPr/>
            <p:nvPr/>
          </p:nvSpPr>
          <p:spPr>
            <a:xfrm>
              <a:off x="843543" y="2197091"/>
              <a:ext cx="2016000" cy="3729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t"/>
            <a:lstStyle/>
            <a:p>
              <a:endParaRPr kumimoji="1" lang="en-US" altLang="ja-JP" sz="1400" dirty="0">
                <a:solidFill>
                  <a:schemeClr val="tx1"/>
                </a:solidFill>
              </a:endParaRPr>
            </a:p>
            <a:p>
              <a:endParaRPr lang="en-US" altLang="ja-JP" sz="1400" dirty="0">
                <a:solidFill>
                  <a:schemeClr val="tx1"/>
                </a:solidFill>
              </a:endParaRPr>
            </a:p>
            <a:p>
              <a:endParaRPr kumimoji="1" lang="en-US" altLang="ja-JP" sz="1400" dirty="0">
                <a:solidFill>
                  <a:schemeClr val="tx1"/>
                </a:solidFill>
              </a:endParaRPr>
            </a:p>
            <a:p>
              <a:endParaRPr kumimoji="1" lang="en-US" altLang="ja-JP" sz="500" dirty="0">
                <a:solidFill>
                  <a:schemeClr val="tx1"/>
                </a:solidFill>
              </a:endParaRPr>
            </a:p>
            <a:p>
              <a:r>
                <a:rPr kumimoji="1" lang="ja-JP" altLang="en-US" sz="1400" dirty="0">
                  <a:solidFill>
                    <a:schemeClr val="tx1"/>
                  </a:solidFill>
                </a:rPr>
                <a:t>銀行、日本政策金融公庫、信用金庫などの金融機関からお金を借り入れる資金調達の方法です。一定期間内に利息を含めて返済する義務があります。</a:t>
              </a:r>
            </a:p>
            <a:p>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DBADCB54-0F40-C4C5-709A-156FB89D5098}"/>
                </a:ext>
              </a:extLst>
            </p:cNvPr>
            <p:cNvSpPr/>
            <p:nvPr/>
          </p:nvSpPr>
          <p:spPr>
            <a:xfrm>
              <a:off x="843543" y="2195754"/>
              <a:ext cx="2016000" cy="641903"/>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r>
                <a:rPr lang="en-US" altLang="ja-JP" b="1" dirty="0">
                  <a:latin typeface="MS PGothic" panose="020B0600070205080204" pitchFamily="34" charset="-128"/>
                  <a:ea typeface="MS PGothic" panose="020B0600070205080204" pitchFamily="34" charset="-128"/>
                </a:rPr>
                <a:t>② </a:t>
              </a:r>
              <a:r>
                <a:rPr lang="ja-JP" altLang="en-US" b="1">
                  <a:latin typeface="MS PGothic" panose="020B0600070205080204" pitchFamily="34" charset="-128"/>
                  <a:ea typeface="MS PGothic" panose="020B0600070205080204" pitchFamily="34" charset="-128"/>
                </a:rPr>
                <a:t>融資</a:t>
              </a:r>
              <a:endParaRPr lang="ja-JP" altLang="en-US" b="1" dirty="0">
                <a:solidFill>
                  <a:schemeClr val="bg1"/>
                </a:solidFill>
                <a:latin typeface="MS PGothic" panose="020B0600070205080204" pitchFamily="34" charset="-128"/>
                <a:ea typeface="MS PGothic" panose="020B0600070205080204" pitchFamily="34" charset="-128"/>
              </a:endParaRPr>
            </a:p>
          </p:txBody>
        </p:sp>
      </p:grpSp>
      <p:grpSp>
        <p:nvGrpSpPr>
          <p:cNvPr id="36" name="グループ化 35">
            <a:extLst>
              <a:ext uri="{FF2B5EF4-FFF2-40B4-BE49-F238E27FC236}">
                <a16:creationId xmlns:a16="http://schemas.microsoft.com/office/drawing/2014/main" id="{08E58838-6128-2629-CA2B-F9B0141D8FAE}"/>
              </a:ext>
            </a:extLst>
          </p:cNvPr>
          <p:cNvGrpSpPr/>
          <p:nvPr/>
        </p:nvGrpSpPr>
        <p:grpSpPr>
          <a:xfrm>
            <a:off x="5094485" y="2195754"/>
            <a:ext cx="2016000" cy="3730770"/>
            <a:chOff x="843543" y="2195754"/>
            <a:chExt cx="2016000" cy="3730770"/>
          </a:xfrm>
        </p:grpSpPr>
        <p:sp>
          <p:nvSpPr>
            <p:cNvPr id="38" name="正方形/長方形 37">
              <a:extLst>
                <a:ext uri="{FF2B5EF4-FFF2-40B4-BE49-F238E27FC236}">
                  <a16:creationId xmlns:a16="http://schemas.microsoft.com/office/drawing/2014/main" id="{671BB57E-94AD-655C-FF02-D9112BD8EDD5}"/>
                </a:ext>
              </a:extLst>
            </p:cNvPr>
            <p:cNvSpPr/>
            <p:nvPr/>
          </p:nvSpPr>
          <p:spPr>
            <a:xfrm>
              <a:off x="843543" y="2197091"/>
              <a:ext cx="2016000" cy="3729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t"/>
            <a:lstStyle/>
            <a:p>
              <a:endParaRPr kumimoji="1" lang="en-US" altLang="ja-JP" sz="1400" dirty="0">
                <a:solidFill>
                  <a:schemeClr val="tx1"/>
                </a:solidFill>
              </a:endParaRPr>
            </a:p>
            <a:p>
              <a:endParaRPr lang="en-US" altLang="ja-JP" sz="1400" dirty="0">
                <a:solidFill>
                  <a:schemeClr val="tx1"/>
                </a:solidFill>
              </a:endParaRPr>
            </a:p>
            <a:p>
              <a:endParaRPr kumimoji="1" lang="en-US" altLang="ja-JP" sz="1400" dirty="0">
                <a:solidFill>
                  <a:schemeClr val="tx1"/>
                </a:solidFill>
              </a:endParaRPr>
            </a:p>
            <a:p>
              <a:endParaRPr kumimoji="1" lang="en-US" altLang="ja-JP" sz="500" dirty="0">
                <a:solidFill>
                  <a:schemeClr val="tx1"/>
                </a:solidFill>
              </a:endParaRPr>
            </a:p>
            <a:p>
              <a:r>
                <a:rPr kumimoji="1" lang="ja-JP" altLang="en-US" sz="1400" dirty="0">
                  <a:solidFill>
                    <a:schemeClr val="tx1"/>
                  </a:solidFill>
                </a:rPr>
                <a:t>自分以外の第三者から会社に出資してもらうことです。出資の場合、対価として出資者へ会社の株式</a:t>
              </a:r>
              <a:r>
                <a:rPr kumimoji="1" lang="ja-JP" altLang="en-US" sz="1400">
                  <a:solidFill>
                    <a:schemeClr val="tx1"/>
                  </a:solidFill>
                </a:rPr>
                <a:t>を渡すため、</a:t>
              </a:r>
              <a:r>
                <a:rPr kumimoji="1" lang="ja-JP" altLang="en-US" sz="1400" dirty="0">
                  <a:solidFill>
                    <a:schemeClr val="tx1"/>
                  </a:solidFill>
                </a:rPr>
                <a:t>会社や代表者が返済をする必要はありません。</a:t>
              </a:r>
            </a:p>
            <a:p>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1EE5C9D2-5496-177E-7E5F-C577E1DD0698}"/>
                </a:ext>
              </a:extLst>
            </p:cNvPr>
            <p:cNvSpPr/>
            <p:nvPr/>
          </p:nvSpPr>
          <p:spPr>
            <a:xfrm>
              <a:off x="843543" y="2195754"/>
              <a:ext cx="2016000" cy="641903"/>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r>
                <a:rPr lang="ja-JP" altLang="en-US" b="1">
                  <a:latin typeface="MS PGothic" panose="020B0600070205080204" pitchFamily="34" charset="-128"/>
                  <a:ea typeface="MS PGothic" panose="020B0600070205080204" pitchFamily="34" charset="-128"/>
                </a:rPr>
                <a:t>③</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出資</a:t>
              </a:r>
              <a:endParaRPr lang="ja-JP" altLang="en-US" b="1" dirty="0">
                <a:latin typeface="MS PGothic" panose="020B0600070205080204" pitchFamily="34" charset="-128"/>
                <a:ea typeface="MS PGothic" panose="020B0600070205080204" pitchFamily="34" charset="-128"/>
              </a:endParaRPr>
            </a:p>
          </p:txBody>
        </p:sp>
      </p:grpSp>
      <p:grpSp>
        <p:nvGrpSpPr>
          <p:cNvPr id="40" name="グループ化 39">
            <a:extLst>
              <a:ext uri="{FF2B5EF4-FFF2-40B4-BE49-F238E27FC236}">
                <a16:creationId xmlns:a16="http://schemas.microsoft.com/office/drawing/2014/main" id="{424C0970-6DF0-E957-CD1B-64094453243E}"/>
              </a:ext>
            </a:extLst>
          </p:cNvPr>
          <p:cNvGrpSpPr/>
          <p:nvPr/>
        </p:nvGrpSpPr>
        <p:grpSpPr>
          <a:xfrm>
            <a:off x="7219956" y="2195754"/>
            <a:ext cx="2016000" cy="3730770"/>
            <a:chOff x="843543" y="2195754"/>
            <a:chExt cx="2016000" cy="3730770"/>
          </a:xfrm>
        </p:grpSpPr>
        <p:sp>
          <p:nvSpPr>
            <p:cNvPr id="42" name="正方形/長方形 41">
              <a:extLst>
                <a:ext uri="{FF2B5EF4-FFF2-40B4-BE49-F238E27FC236}">
                  <a16:creationId xmlns:a16="http://schemas.microsoft.com/office/drawing/2014/main" id="{74BF3CBC-C573-27B3-C125-70C26ECAA181}"/>
                </a:ext>
              </a:extLst>
            </p:cNvPr>
            <p:cNvSpPr/>
            <p:nvPr/>
          </p:nvSpPr>
          <p:spPr>
            <a:xfrm>
              <a:off x="843543" y="2197091"/>
              <a:ext cx="2016000" cy="3729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t"/>
            <a:lstStyle/>
            <a:p>
              <a:endParaRPr kumimoji="1" lang="en-US" altLang="ja-JP" sz="1400" dirty="0">
                <a:solidFill>
                  <a:schemeClr val="tx1"/>
                </a:solidFill>
              </a:endParaRPr>
            </a:p>
            <a:p>
              <a:endParaRPr lang="en-US" altLang="ja-JP" sz="1400" dirty="0">
                <a:solidFill>
                  <a:schemeClr val="tx1"/>
                </a:solidFill>
              </a:endParaRPr>
            </a:p>
            <a:p>
              <a:endParaRPr kumimoji="1" lang="en-US" altLang="ja-JP" sz="1400" dirty="0">
                <a:solidFill>
                  <a:schemeClr val="tx1"/>
                </a:solidFill>
              </a:endParaRPr>
            </a:p>
            <a:p>
              <a:endParaRPr kumimoji="1" lang="en-US" altLang="ja-JP" sz="500" dirty="0">
                <a:solidFill>
                  <a:schemeClr val="tx1"/>
                </a:solidFill>
              </a:endParaRPr>
            </a:p>
            <a:p>
              <a:r>
                <a:rPr kumimoji="1" lang="ja-JP" altLang="en-US" sz="1400" dirty="0">
                  <a:solidFill>
                    <a:schemeClr val="tx1"/>
                  </a:solidFill>
                </a:rPr>
                <a:t>インターネット上の</a:t>
              </a:r>
              <a:r>
                <a:rPr kumimoji="1" lang="en-US" altLang="ja-JP" sz="1400" dirty="0">
                  <a:solidFill>
                    <a:schemeClr val="tx1"/>
                  </a:solidFill>
                </a:rPr>
                <a:t>Web</a:t>
              </a:r>
              <a:r>
                <a:rPr kumimoji="1" lang="ja-JP" altLang="en-US" sz="1400" dirty="0">
                  <a:solidFill>
                    <a:schemeClr val="tx1"/>
                  </a:solidFill>
                </a:rPr>
                <a:t>サイトを通じて大勢の人からお金を集める資金調達の方法です。</a:t>
              </a:r>
            </a:p>
            <a:p>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612AB19-65D2-597E-C6B3-266486B32B39}"/>
                </a:ext>
              </a:extLst>
            </p:cNvPr>
            <p:cNvSpPr/>
            <p:nvPr/>
          </p:nvSpPr>
          <p:spPr>
            <a:xfrm>
              <a:off x="843543" y="2195754"/>
              <a:ext cx="2016000" cy="641903"/>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r>
                <a:rPr lang="ja-JP" altLang="en-US" b="1">
                  <a:latin typeface="MS PGothic" panose="020B0600070205080204" pitchFamily="34" charset="-128"/>
                  <a:ea typeface="MS PGothic" panose="020B0600070205080204" pitchFamily="34" charset="-128"/>
                </a:rPr>
                <a:t>④</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クラウド</a:t>
              </a:r>
              <a:endParaRPr lang="ja-JP" altLang="en-US" b="1" dirty="0">
                <a:latin typeface="MS PGothic" panose="020B0600070205080204" pitchFamily="34" charset="-128"/>
                <a:ea typeface="MS PGothic" panose="020B0600070205080204" pitchFamily="34" charset="-128"/>
              </a:endParaRPr>
            </a:p>
            <a:p>
              <a:pPr algn="ctr" defTabSz="727510"/>
              <a:r>
                <a:rPr lang="ja-JP" altLang="en-US" b="1" dirty="0">
                  <a:latin typeface="MS PGothic" panose="020B0600070205080204" pitchFamily="34" charset="-128"/>
                  <a:ea typeface="MS PGothic" panose="020B0600070205080204" pitchFamily="34" charset="-128"/>
                </a:rPr>
                <a:t>ファンディング</a:t>
              </a:r>
              <a:endParaRPr lang="ja-JP" altLang="en-US" b="1" dirty="0">
                <a:solidFill>
                  <a:schemeClr val="bg1"/>
                </a:solidFill>
                <a:latin typeface="MS PGothic" panose="020B0600070205080204" pitchFamily="34" charset="-128"/>
                <a:ea typeface="MS PGothic" panose="020B0600070205080204" pitchFamily="34" charset="-128"/>
              </a:endParaRPr>
            </a:p>
          </p:txBody>
        </p:sp>
      </p:grpSp>
      <p:grpSp>
        <p:nvGrpSpPr>
          <p:cNvPr id="44" name="グループ化 43">
            <a:extLst>
              <a:ext uri="{FF2B5EF4-FFF2-40B4-BE49-F238E27FC236}">
                <a16:creationId xmlns:a16="http://schemas.microsoft.com/office/drawing/2014/main" id="{9D193FE8-BF67-44FB-A7F2-48AB4E265AAA}"/>
              </a:ext>
            </a:extLst>
          </p:cNvPr>
          <p:cNvGrpSpPr/>
          <p:nvPr/>
        </p:nvGrpSpPr>
        <p:grpSpPr>
          <a:xfrm>
            <a:off x="9345428" y="2195754"/>
            <a:ext cx="2016000" cy="3730770"/>
            <a:chOff x="843543" y="2195754"/>
            <a:chExt cx="2016000" cy="3730770"/>
          </a:xfrm>
        </p:grpSpPr>
        <p:sp>
          <p:nvSpPr>
            <p:cNvPr id="46" name="正方形/長方形 45">
              <a:extLst>
                <a:ext uri="{FF2B5EF4-FFF2-40B4-BE49-F238E27FC236}">
                  <a16:creationId xmlns:a16="http://schemas.microsoft.com/office/drawing/2014/main" id="{0BA7BD69-7B65-1B1B-CF1E-4243132D182C}"/>
                </a:ext>
              </a:extLst>
            </p:cNvPr>
            <p:cNvSpPr/>
            <p:nvPr/>
          </p:nvSpPr>
          <p:spPr>
            <a:xfrm>
              <a:off x="843543" y="2197091"/>
              <a:ext cx="2016000" cy="372943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Ins="36000" rtlCol="0" anchor="t"/>
            <a:lstStyle/>
            <a:p>
              <a:endParaRPr kumimoji="1" lang="en-US" altLang="ja-JP" sz="1400" dirty="0">
                <a:solidFill>
                  <a:schemeClr val="tx1"/>
                </a:solidFill>
              </a:endParaRPr>
            </a:p>
            <a:p>
              <a:endParaRPr lang="en-US" altLang="ja-JP" sz="1400" dirty="0">
                <a:solidFill>
                  <a:schemeClr val="tx1"/>
                </a:solidFill>
              </a:endParaRPr>
            </a:p>
            <a:p>
              <a:endParaRPr kumimoji="1" lang="en-US" altLang="ja-JP" sz="1400" dirty="0">
                <a:solidFill>
                  <a:schemeClr val="tx1"/>
                </a:solidFill>
              </a:endParaRPr>
            </a:p>
            <a:p>
              <a:endParaRPr kumimoji="1" lang="en-US" altLang="ja-JP" sz="500" dirty="0">
                <a:solidFill>
                  <a:schemeClr val="tx1"/>
                </a:solidFill>
              </a:endParaRPr>
            </a:p>
            <a:p>
              <a:r>
                <a:rPr kumimoji="1" lang="ja-JP" altLang="en-US" sz="1400" dirty="0">
                  <a:solidFill>
                    <a:schemeClr val="tx1"/>
                  </a:solidFill>
                </a:rPr>
                <a:t>国や自治体などが政策に沿った事業に取り組む事業者を支援することで事業活動を促進したり、雇用を促進したりする資金調達の方法です。</a:t>
              </a:r>
            </a:p>
            <a:p>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B13C8E5-9366-1F21-7EE0-8F9D76E01508}"/>
                </a:ext>
              </a:extLst>
            </p:cNvPr>
            <p:cNvSpPr/>
            <p:nvPr/>
          </p:nvSpPr>
          <p:spPr>
            <a:xfrm>
              <a:off x="843543" y="2195754"/>
              <a:ext cx="2016000" cy="641903"/>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27510"/>
              <a:r>
                <a:rPr lang="en-US" altLang="ja-JP" b="1" dirty="0">
                  <a:latin typeface="MS PGothic" panose="020B0600070205080204" pitchFamily="34" charset="-128"/>
                  <a:ea typeface="MS PGothic" panose="020B0600070205080204" pitchFamily="34" charset="-128"/>
                </a:rPr>
                <a:t>⑤ </a:t>
              </a:r>
              <a:r>
                <a:rPr lang="ja-JP" altLang="en-US" b="1">
                  <a:latin typeface="MS PGothic" panose="020B0600070205080204" pitchFamily="34" charset="-128"/>
                  <a:ea typeface="MS PGothic" panose="020B0600070205080204" pitchFamily="34" charset="-128"/>
                </a:rPr>
                <a:t>補助</a:t>
              </a:r>
              <a:r>
                <a:rPr lang="ja-JP" altLang="en-US" b="1" dirty="0">
                  <a:latin typeface="MS PGothic" panose="020B0600070205080204" pitchFamily="34" charset="-128"/>
                  <a:ea typeface="MS PGothic" panose="020B0600070205080204" pitchFamily="34" charset="-128"/>
                </a:rPr>
                <a:t>金・助成金</a:t>
              </a:r>
            </a:p>
          </p:txBody>
        </p:sp>
      </p:grpSp>
      <p:pic>
        <p:nvPicPr>
          <p:cNvPr id="48" name="図 47">
            <a:extLst>
              <a:ext uri="{FF2B5EF4-FFF2-40B4-BE49-F238E27FC236}">
                <a16:creationId xmlns:a16="http://schemas.microsoft.com/office/drawing/2014/main" id="{42932CC1-5ADB-3876-8396-1121C9362290}"/>
              </a:ext>
            </a:extLst>
          </p:cNvPr>
          <p:cNvPicPr>
            <a:picLocks noChangeAspect="1"/>
          </p:cNvPicPr>
          <p:nvPr/>
        </p:nvPicPr>
        <p:blipFill>
          <a:blip r:embed="rId4"/>
          <a:stretch>
            <a:fillRect/>
          </a:stretch>
        </p:blipFill>
        <p:spPr>
          <a:xfrm>
            <a:off x="3213598" y="4433723"/>
            <a:ext cx="1526831" cy="1384994"/>
          </a:xfrm>
          <a:prstGeom prst="rect">
            <a:avLst/>
          </a:prstGeom>
        </p:spPr>
      </p:pic>
      <p:pic>
        <p:nvPicPr>
          <p:cNvPr id="49" name="図 48">
            <a:extLst>
              <a:ext uri="{FF2B5EF4-FFF2-40B4-BE49-F238E27FC236}">
                <a16:creationId xmlns:a16="http://schemas.microsoft.com/office/drawing/2014/main" id="{476B7B14-E75B-4AAA-49CA-6E5F46EE50D9}"/>
              </a:ext>
            </a:extLst>
          </p:cNvPr>
          <p:cNvPicPr>
            <a:picLocks noChangeAspect="1"/>
          </p:cNvPicPr>
          <p:nvPr/>
        </p:nvPicPr>
        <p:blipFill>
          <a:blip r:embed="rId5"/>
          <a:stretch>
            <a:fillRect/>
          </a:stretch>
        </p:blipFill>
        <p:spPr>
          <a:xfrm>
            <a:off x="5332709" y="4609184"/>
            <a:ext cx="1526581" cy="1251242"/>
          </a:xfrm>
          <a:prstGeom prst="rect">
            <a:avLst/>
          </a:prstGeom>
        </p:spPr>
      </p:pic>
      <p:pic>
        <p:nvPicPr>
          <p:cNvPr id="50" name="図 49">
            <a:extLst>
              <a:ext uri="{FF2B5EF4-FFF2-40B4-BE49-F238E27FC236}">
                <a16:creationId xmlns:a16="http://schemas.microsoft.com/office/drawing/2014/main" id="{9D23816C-CE48-350C-EAEF-BFCACD262CEB}"/>
              </a:ext>
            </a:extLst>
          </p:cNvPr>
          <p:cNvPicPr>
            <a:picLocks noChangeAspect="1"/>
          </p:cNvPicPr>
          <p:nvPr/>
        </p:nvPicPr>
        <p:blipFill>
          <a:blip r:embed="rId6"/>
          <a:stretch>
            <a:fillRect/>
          </a:stretch>
        </p:blipFill>
        <p:spPr>
          <a:xfrm>
            <a:off x="7324389" y="4107044"/>
            <a:ext cx="1820462" cy="1712980"/>
          </a:xfrm>
          <a:prstGeom prst="rect">
            <a:avLst/>
          </a:prstGeom>
        </p:spPr>
      </p:pic>
      <p:grpSp>
        <p:nvGrpSpPr>
          <p:cNvPr id="51" name="グループ化 50">
            <a:extLst>
              <a:ext uri="{FF2B5EF4-FFF2-40B4-BE49-F238E27FC236}">
                <a16:creationId xmlns:a16="http://schemas.microsoft.com/office/drawing/2014/main" id="{EE76D67F-C082-DB67-A364-410C61009A3D}"/>
              </a:ext>
            </a:extLst>
          </p:cNvPr>
          <p:cNvGrpSpPr/>
          <p:nvPr/>
        </p:nvGrpSpPr>
        <p:grpSpPr>
          <a:xfrm>
            <a:off x="9882815" y="4405478"/>
            <a:ext cx="1379471" cy="1413239"/>
            <a:chOff x="9907330" y="4275510"/>
            <a:chExt cx="1379471" cy="1413239"/>
          </a:xfrm>
        </p:grpSpPr>
        <p:pic>
          <p:nvPicPr>
            <p:cNvPr id="52" name="図 51">
              <a:extLst>
                <a:ext uri="{FF2B5EF4-FFF2-40B4-BE49-F238E27FC236}">
                  <a16:creationId xmlns:a16="http://schemas.microsoft.com/office/drawing/2014/main" id="{3057E498-E53A-EA33-C9EB-F0881A984527}"/>
                </a:ext>
              </a:extLst>
            </p:cNvPr>
            <p:cNvPicPr>
              <a:picLocks noChangeAspect="1"/>
            </p:cNvPicPr>
            <p:nvPr/>
          </p:nvPicPr>
          <p:blipFill>
            <a:blip r:embed="rId7"/>
            <a:stretch>
              <a:fillRect/>
            </a:stretch>
          </p:blipFill>
          <p:spPr>
            <a:xfrm>
              <a:off x="9907330" y="4275510"/>
              <a:ext cx="1005797" cy="542864"/>
            </a:xfrm>
            <a:prstGeom prst="rect">
              <a:avLst/>
            </a:prstGeom>
          </p:spPr>
        </p:pic>
        <p:pic>
          <p:nvPicPr>
            <p:cNvPr id="53" name="図 52">
              <a:extLst>
                <a:ext uri="{FF2B5EF4-FFF2-40B4-BE49-F238E27FC236}">
                  <a16:creationId xmlns:a16="http://schemas.microsoft.com/office/drawing/2014/main" id="{DBC6F745-05A0-E3E4-2E10-8C8978962108}"/>
                </a:ext>
              </a:extLst>
            </p:cNvPr>
            <p:cNvPicPr>
              <a:picLocks noChangeAspect="1"/>
            </p:cNvPicPr>
            <p:nvPr/>
          </p:nvPicPr>
          <p:blipFill>
            <a:blip r:embed="rId7"/>
            <a:stretch>
              <a:fillRect/>
            </a:stretch>
          </p:blipFill>
          <p:spPr>
            <a:xfrm>
              <a:off x="9907330" y="4956214"/>
              <a:ext cx="1005797" cy="542864"/>
            </a:xfrm>
            <a:prstGeom prst="rect">
              <a:avLst/>
            </a:prstGeom>
          </p:spPr>
        </p:pic>
        <p:sp>
          <p:nvSpPr>
            <p:cNvPr id="54" name="テキスト ボックス 53">
              <a:extLst>
                <a:ext uri="{FF2B5EF4-FFF2-40B4-BE49-F238E27FC236}">
                  <a16:creationId xmlns:a16="http://schemas.microsoft.com/office/drawing/2014/main" id="{284DA693-B8AC-1F19-B8F0-422ABC83BF78}"/>
                </a:ext>
              </a:extLst>
            </p:cNvPr>
            <p:cNvSpPr txBox="1"/>
            <p:nvPr/>
          </p:nvSpPr>
          <p:spPr>
            <a:xfrm>
              <a:off x="10546680" y="5380972"/>
              <a:ext cx="732893" cy="307777"/>
            </a:xfrm>
            <a:prstGeom prst="rect">
              <a:avLst/>
            </a:prstGeom>
            <a:noFill/>
          </p:spPr>
          <p:txBody>
            <a:bodyPr wrap="none" rtlCol="0">
              <a:spAutoFit/>
            </a:bodyPr>
            <a:lstStyle/>
            <a:p>
              <a:r>
                <a:rPr lang="ja-JP" altLang="en-US" sz="1400" b="1">
                  <a:latin typeface="MS PGothic" panose="020B0600070205080204" pitchFamily="34" charset="-128"/>
                  <a:ea typeface="MS PGothic" panose="020B0600070205080204" pitchFamily="34" charset="-128"/>
                </a:rPr>
                <a:t>助成金</a:t>
              </a:r>
              <a:endParaRPr kumimoji="1" lang="ja-JP" altLang="en-US" sz="1400" b="1">
                <a:latin typeface="MS PGothic" panose="020B0600070205080204" pitchFamily="34" charset="-128"/>
                <a:ea typeface="MS PGothic" panose="020B0600070205080204" pitchFamily="34" charset="-128"/>
              </a:endParaRPr>
            </a:p>
          </p:txBody>
        </p:sp>
        <p:sp>
          <p:nvSpPr>
            <p:cNvPr id="55" name="テキスト ボックス 54">
              <a:extLst>
                <a:ext uri="{FF2B5EF4-FFF2-40B4-BE49-F238E27FC236}">
                  <a16:creationId xmlns:a16="http://schemas.microsoft.com/office/drawing/2014/main" id="{D0BF0D8D-5899-61D7-AC72-463047788B9B}"/>
                </a:ext>
              </a:extLst>
            </p:cNvPr>
            <p:cNvSpPr txBox="1"/>
            <p:nvPr/>
          </p:nvSpPr>
          <p:spPr>
            <a:xfrm>
              <a:off x="10553908" y="4647997"/>
              <a:ext cx="732893" cy="307777"/>
            </a:xfrm>
            <a:prstGeom prst="rect">
              <a:avLst/>
            </a:prstGeom>
            <a:noFill/>
          </p:spPr>
          <p:txBody>
            <a:bodyPr wrap="none" rtlCol="0">
              <a:spAutoFit/>
            </a:bodyPr>
            <a:lstStyle/>
            <a:p>
              <a:r>
                <a:rPr lang="ja-JP" altLang="en-US" sz="1400" b="1">
                  <a:latin typeface="MS PGothic" panose="020B0600070205080204" pitchFamily="34" charset="-128"/>
                  <a:ea typeface="MS PGothic" panose="020B0600070205080204" pitchFamily="34" charset="-128"/>
                </a:rPr>
                <a:t>補助金</a:t>
              </a:r>
              <a:endParaRPr kumimoji="1" lang="ja-JP" altLang="en-US" sz="1400" b="1">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73795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275D-7EE9-2D5F-4BDB-E3076BA5F4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147BC2-4A57-5ADD-C02F-CEA089FA5227}"/>
              </a:ext>
            </a:extLst>
          </p:cNvPr>
          <p:cNvSpPr>
            <a:spLocks noGrp="1"/>
          </p:cNvSpPr>
          <p:nvPr>
            <p:ph type="title"/>
          </p:nvPr>
        </p:nvSpPr>
        <p:spPr/>
        <p:txBody>
          <a:bodyPr/>
          <a:lstStyle/>
          <a:p>
            <a:r>
              <a:rPr lang="ja-JP" altLang="en-US" dirty="0"/>
              <a:t>① 自己資金</a:t>
            </a:r>
            <a:r>
              <a:rPr lang="ja-JP" altLang="en-US" sz="3200" b="1" dirty="0">
                <a:latin typeface="MS PGothic" panose="020B0600070205080204" pitchFamily="34" charset="-128"/>
                <a:ea typeface="MS PGothic" panose="020B0600070205080204" pitchFamily="34" charset="-128"/>
              </a:rPr>
              <a:t>での資金調達</a:t>
            </a:r>
            <a:endParaRPr lang="ja-JP" altLang="en-US" dirty="0">
              <a:effectLst/>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47CBDBB6-6054-868B-3B10-64C3BC99C9B1}"/>
              </a:ext>
            </a:extLst>
          </p:cNvPr>
          <p:cNvSpPr txBox="1"/>
          <p:nvPr/>
        </p:nvSpPr>
        <p:spPr>
          <a:xfrm>
            <a:off x="327082" y="1143664"/>
            <a:ext cx="11542644" cy="707886"/>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自分の手持ち資金のうち、事業にかけられるお金を準備する資金調達の方法です。</a:t>
            </a:r>
          </a:p>
          <a:p>
            <a:pPr algn="ctr"/>
            <a:r>
              <a:rPr lang="ja-JP" altLang="en-US" sz="2000" b="1" dirty="0">
                <a:latin typeface="MS PGothic" panose="020B0600070205080204" pitchFamily="34" charset="-128"/>
                <a:ea typeface="MS PGothic" panose="020B0600070205080204" pitchFamily="34" charset="-128"/>
              </a:rPr>
              <a:t>家族や親戚</a:t>
            </a:r>
            <a:r>
              <a:rPr lang="ja-JP" altLang="en-US" sz="2000" b="1">
                <a:latin typeface="MS PGothic" panose="020B0600070205080204" pitchFamily="34" charset="-128"/>
                <a:ea typeface="MS PGothic" panose="020B0600070205080204" pitchFamily="34" charset="-128"/>
              </a:rPr>
              <a:t>から援助を</a:t>
            </a:r>
            <a:r>
              <a:rPr lang="ja-JP" altLang="en-US" sz="2000" b="1" dirty="0">
                <a:latin typeface="MS PGothic" panose="020B0600070205080204" pitchFamily="34" charset="-128"/>
                <a:ea typeface="MS PGothic" panose="020B0600070205080204" pitchFamily="34" charset="-128"/>
              </a:rPr>
              <a:t>受けた場合も自己資金とみなされる場合があります。</a:t>
            </a:r>
          </a:p>
        </p:txBody>
      </p:sp>
      <p:sp>
        <p:nvSpPr>
          <p:cNvPr id="5" name="テキスト ボックス 4">
            <a:extLst>
              <a:ext uri="{FF2B5EF4-FFF2-40B4-BE49-F238E27FC236}">
                <a16:creationId xmlns:a16="http://schemas.microsoft.com/office/drawing/2014/main" id="{7B4B0F8A-4DE2-B349-2FFA-BA3259EB1E06}"/>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2"/>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sp>
        <p:nvSpPr>
          <p:cNvPr id="9" name="角丸四角形 27">
            <a:extLst>
              <a:ext uri="{FF2B5EF4-FFF2-40B4-BE49-F238E27FC236}">
                <a16:creationId xmlns:a16="http://schemas.microsoft.com/office/drawing/2014/main" id="{5839310E-E7DF-9C84-C5B5-AC4A22457816}"/>
              </a:ext>
            </a:extLst>
          </p:cNvPr>
          <p:cNvSpPr/>
          <p:nvPr/>
        </p:nvSpPr>
        <p:spPr>
          <a:xfrm>
            <a:off x="167644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2">
            <a:extLst>
              <a:ext uri="{FF2B5EF4-FFF2-40B4-BE49-F238E27FC236}">
                <a16:creationId xmlns:a16="http://schemas.microsoft.com/office/drawing/2014/main" id="{E5A11F8C-126D-722F-70F3-B4D338A5D645}"/>
              </a:ext>
            </a:extLst>
          </p:cNvPr>
          <p:cNvSpPr/>
          <p:nvPr/>
        </p:nvSpPr>
        <p:spPr>
          <a:xfrm>
            <a:off x="763950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A585C39-A0C9-9493-FD9B-FDC382497BE8}"/>
              </a:ext>
            </a:extLst>
          </p:cNvPr>
          <p:cNvSpPr txBox="1"/>
          <p:nvPr/>
        </p:nvSpPr>
        <p:spPr>
          <a:xfrm>
            <a:off x="2076358" y="4095164"/>
            <a:ext cx="2096250" cy="553998"/>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自分</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個人事業主や企業など</a:t>
            </a:r>
            <a:r>
              <a:rPr lang="en-US" altLang="ja-JP" sz="1400" b="1" dirty="0">
                <a:latin typeface="MS PGothic" panose="020B0600070205080204" pitchFamily="34" charset="-128"/>
                <a:ea typeface="MS PGothic" panose="020B0600070205080204" pitchFamily="34" charset="-128"/>
              </a:rPr>
              <a:t>)</a:t>
            </a:r>
          </a:p>
        </p:txBody>
      </p:sp>
      <p:pic>
        <p:nvPicPr>
          <p:cNvPr id="13" name="図 12">
            <a:extLst>
              <a:ext uri="{FF2B5EF4-FFF2-40B4-BE49-F238E27FC236}">
                <a16:creationId xmlns:a16="http://schemas.microsoft.com/office/drawing/2014/main" id="{3785F6D5-7ADB-A8EB-A7B1-22DA624B00DF}"/>
              </a:ext>
            </a:extLst>
          </p:cNvPr>
          <p:cNvPicPr>
            <a:picLocks noChangeAspect="1"/>
          </p:cNvPicPr>
          <p:nvPr/>
        </p:nvPicPr>
        <p:blipFill>
          <a:blip r:embed="rId3"/>
          <a:stretch>
            <a:fillRect/>
          </a:stretch>
        </p:blipFill>
        <p:spPr>
          <a:xfrm>
            <a:off x="3297552" y="3337768"/>
            <a:ext cx="970606" cy="546682"/>
          </a:xfrm>
          <a:prstGeom prst="rect">
            <a:avLst/>
          </a:prstGeom>
        </p:spPr>
      </p:pic>
      <p:pic>
        <p:nvPicPr>
          <p:cNvPr id="14" name="図 13">
            <a:extLst>
              <a:ext uri="{FF2B5EF4-FFF2-40B4-BE49-F238E27FC236}">
                <a16:creationId xmlns:a16="http://schemas.microsoft.com/office/drawing/2014/main" id="{B014EFFA-B6F8-8958-DA4D-931F14B60AC4}"/>
              </a:ext>
            </a:extLst>
          </p:cNvPr>
          <p:cNvPicPr>
            <a:picLocks noChangeAspect="1"/>
          </p:cNvPicPr>
          <p:nvPr/>
        </p:nvPicPr>
        <p:blipFill>
          <a:blip r:embed="rId4"/>
          <a:stretch>
            <a:fillRect/>
          </a:stretch>
        </p:blipFill>
        <p:spPr>
          <a:xfrm>
            <a:off x="7743228" y="2315913"/>
            <a:ext cx="2528285" cy="1833153"/>
          </a:xfrm>
          <a:prstGeom prst="rect">
            <a:avLst/>
          </a:prstGeom>
        </p:spPr>
      </p:pic>
      <p:pic>
        <p:nvPicPr>
          <p:cNvPr id="15" name="図 14">
            <a:extLst>
              <a:ext uri="{FF2B5EF4-FFF2-40B4-BE49-F238E27FC236}">
                <a16:creationId xmlns:a16="http://schemas.microsoft.com/office/drawing/2014/main" id="{9E518FEB-54FE-BFF4-59C9-E4B68DC2F958}"/>
              </a:ext>
            </a:extLst>
          </p:cNvPr>
          <p:cNvPicPr>
            <a:picLocks noChangeAspect="1"/>
          </p:cNvPicPr>
          <p:nvPr/>
        </p:nvPicPr>
        <p:blipFill>
          <a:blip r:embed="rId5"/>
          <a:stretch>
            <a:fillRect/>
          </a:stretch>
        </p:blipFill>
        <p:spPr>
          <a:xfrm>
            <a:off x="2031394" y="2257431"/>
            <a:ext cx="1186433" cy="1704758"/>
          </a:xfrm>
          <a:prstGeom prst="rect">
            <a:avLst/>
          </a:prstGeom>
        </p:spPr>
      </p:pic>
      <p:sp>
        <p:nvSpPr>
          <p:cNvPr id="16" name="テキスト ボックス 15">
            <a:extLst>
              <a:ext uri="{FF2B5EF4-FFF2-40B4-BE49-F238E27FC236}">
                <a16:creationId xmlns:a16="http://schemas.microsoft.com/office/drawing/2014/main" id="{2F035744-1FC3-A22D-F88C-C52A583EB26C}"/>
              </a:ext>
            </a:extLst>
          </p:cNvPr>
          <p:cNvSpPr txBox="1"/>
          <p:nvPr/>
        </p:nvSpPr>
        <p:spPr>
          <a:xfrm>
            <a:off x="8400465" y="4202886"/>
            <a:ext cx="1374156" cy="338554"/>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家族や親戚</a:t>
            </a:r>
          </a:p>
        </p:txBody>
      </p:sp>
      <p:sp>
        <p:nvSpPr>
          <p:cNvPr id="19" name="テキスト ボックス 18">
            <a:extLst>
              <a:ext uri="{FF2B5EF4-FFF2-40B4-BE49-F238E27FC236}">
                <a16:creationId xmlns:a16="http://schemas.microsoft.com/office/drawing/2014/main" id="{EA541805-1377-C0AF-0308-765DE1ED3053}"/>
              </a:ext>
            </a:extLst>
          </p:cNvPr>
          <p:cNvSpPr txBox="1"/>
          <p:nvPr/>
        </p:nvSpPr>
        <p:spPr>
          <a:xfrm>
            <a:off x="3048539" y="2954685"/>
            <a:ext cx="146863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自己資金</a:t>
            </a:r>
            <a:endParaRPr lang="en-US" altLang="ja-JP" dirty="0">
              <a:latin typeface="MS PGothic" panose="020B0600070205080204" pitchFamily="34" charset="-128"/>
              <a:ea typeface="MS PGothic" panose="020B0600070205080204" pitchFamily="34" charset="-128"/>
            </a:endParaRPr>
          </a:p>
        </p:txBody>
      </p:sp>
      <p:grpSp>
        <p:nvGrpSpPr>
          <p:cNvPr id="24" name="グループ化 23">
            <a:extLst>
              <a:ext uri="{FF2B5EF4-FFF2-40B4-BE49-F238E27FC236}">
                <a16:creationId xmlns:a16="http://schemas.microsoft.com/office/drawing/2014/main" id="{6F2989AB-D805-6E10-305A-92388F42E379}"/>
              </a:ext>
            </a:extLst>
          </p:cNvPr>
          <p:cNvGrpSpPr/>
          <p:nvPr/>
        </p:nvGrpSpPr>
        <p:grpSpPr>
          <a:xfrm>
            <a:off x="5082200" y="3239673"/>
            <a:ext cx="1898249" cy="829443"/>
            <a:chOff x="5082200" y="3239673"/>
            <a:chExt cx="1898249" cy="829443"/>
          </a:xfrm>
        </p:grpSpPr>
        <p:sp>
          <p:nvSpPr>
            <p:cNvPr id="21" name="右矢印 9">
              <a:extLst>
                <a:ext uri="{FF2B5EF4-FFF2-40B4-BE49-F238E27FC236}">
                  <a16:creationId xmlns:a16="http://schemas.microsoft.com/office/drawing/2014/main" id="{D6789ABA-64EA-C3C2-CF03-919808289117}"/>
                </a:ext>
              </a:extLst>
            </p:cNvPr>
            <p:cNvSpPr/>
            <p:nvPr/>
          </p:nvSpPr>
          <p:spPr>
            <a:xfrm rot="10800000">
              <a:off x="5082200" y="323967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41DA2E-EEC0-A2B1-0B89-FAEE8C7195EE}"/>
                </a:ext>
              </a:extLst>
            </p:cNvPr>
            <p:cNvSpPr txBox="1"/>
            <p:nvPr/>
          </p:nvSpPr>
          <p:spPr>
            <a:xfrm>
              <a:off x="5158207" y="3699784"/>
              <a:ext cx="182224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資金援助など</a:t>
              </a:r>
              <a:endParaRPr lang="en-US" altLang="ja-JP" dirty="0">
                <a:latin typeface="MS PGothic" panose="020B0600070205080204" pitchFamily="34" charset="-128"/>
                <a:ea typeface="MS PGothic" panose="020B0600070205080204" pitchFamily="34" charset="-128"/>
              </a:endParaRPr>
            </a:p>
          </p:txBody>
        </p:sp>
      </p:grpSp>
      <p:pic>
        <p:nvPicPr>
          <p:cNvPr id="23" name="図 22">
            <a:extLst>
              <a:ext uri="{FF2B5EF4-FFF2-40B4-BE49-F238E27FC236}">
                <a16:creationId xmlns:a16="http://schemas.microsoft.com/office/drawing/2014/main" id="{CBA38CB4-363E-2837-6F13-42882A0622AE}"/>
              </a:ext>
            </a:extLst>
          </p:cNvPr>
          <p:cNvPicPr>
            <a:picLocks noChangeAspect="1"/>
          </p:cNvPicPr>
          <p:nvPr/>
        </p:nvPicPr>
        <p:blipFill>
          <a:blip r:embed="rId6"/>
          <a:stretch>
            <a:fillRect/>
          </a:stretch>
        </p:blipFill>
        <p:spPr>
          <a:xfrm>
            <a:off x="5534316" y="2543135"/>
            <a:ext cx="1213094" cy="654749"/>
          </a:xfrm>
          <a:prstGeom prst="rect">
            <a:avLst/>
          </a:prstGeom>
        </p:spPr>
      </p:pic>
      <p:sp>
        <p:nvSpPr>
          <p:cNvPr id="25" name="角丸四角形 6">
            <a:extLst>
              <a:ext uri="{FF2B5EF4-FFF2-40B4-BE49-F238E27FC236}">
                <a16:creationId xmlns:a16="http://schemas.microsoft.com/office/drawing/2014/main" id="{F176B454-AD73-F58A-4795-75B89ABD34C8}"/>
              </a:ext>
            </a:extLst>
          </p:cNvPr>
          <p:cNvSpPr/>
          <p:nvPr/>
        </p:nvSpPr>
        <p:spPr>
          <a:xfrm>
            <a:off x="839788" y="4961956"/>
            <a:ext cx="10510836" cy="912234"/>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en-US" altLang="ja-JP" b="1" dirty="0">
                <a:solidFill>
                  <a:schemeClr val="tx1"/>
                </a:solidFill>
                <a:latin typeface="+mn-ea"/>
              </a:rPr>
              <a:t>(</a:t>
            </a:r>
            <a:r>
              <a:rPr kumimoji="1" lang="ja-JP" altLang="en-US" b="1" dirty="0">
                <a:solidFill>
                  <a:schemeClr val="tx1"/>
                </a:solidFill>
                <a:latin typeface="+mn-ea"/>
              </a:rPr>
              <a:t>例</a:t>
            </a:r>
            <a:r>
              <a:rPr kumimoji="1" lang="en-US" altLang="ja-JP" b="1" dirty="0">
                <a:solidFill>
                  <a:schemeClr val="tx1"/>
                </a:solidFill>
                <a:latin typeface="+mn-ea"/>
              </a:rPr>
              <a:t>) </a:t>
            </a:r>
            <a:r>
              <a:rPr kumimoji="1" lang="ja-JP" altLang="en-US" b="1" dirty="0">
                <a:solidFill>
                  <a:schemeClr val="tx1"/>
                </a:solidFill>
                <a:latin typeface="+mn-ea"/>
              </a:rPr>
              <a:t>新しく事業をはじめるにあたり、貯金した金額のうち</a:t>
            </a:r>
            <a:r>
              <a:rPr kumimoji="1" lang="en-US" altLang="ja-JP" b="1" dirty="0">
                <a:solidFill>
                  <a:schemeClr val="tx1"/>
                </a:solidFill>
                <a:latin typeface="+mn-ea"/>
              </a:rPr>
              <a:t>200</a:t>
            </a:r>
            <a:r>
              <a:rPr kumimoji="1" lang="ja-JP" altLang="en-US" b="1" dirty="0">
                <a:solidFill>
                  <a:schemeClr val="tx1"/>
                </a:solidFill>
                <a:latin typeface="+mn-ea"/>
              </a:rPr>
              <a:t>万円を自己資金として準備。</a:t>
            </a:r>
          </a:p>
          <a:p>
            <a:r>
              <a:rPr kumimoji="1" lang="ja-JP" altLang="en-US" b="1" dirty="0">
                <a:solidFill>
                  <a:schemeClr val="tx1"/>
                </a:solidFill>
                <a:latin typeface="+mn-ea"/>
              </a:rPr>
              <a:t>また応援してくれる家族からも</a:t>
            </a:r>
            <a:r>
              <a:rPr kumimoji="1" lang="en-US" altLang="ja-JP" b="1" dirty="0">
                <a:solidFill>
                  <a:schemeClr val="tx1"/>
                </a:solidFill>
                <a:latin typeface="+mn-ea"/>
              </a:rPr>
              <a:t>100</a:t>
            </a:r>
            <a:r>
              <a:rPr kumimoji="1" lang="ja-JP" altLang="en-US" b="1" dirty="0">
                <a:solidFill>
                  <a:schemeClr val="tx1"/>
                </a:solidFill>
                <a:latin typeface="+mn-ea"/>
              </a:rPr>
              <a:t>万円援助いただき、合計で</a:t>
            </a:r>
            <a:r>
              <a:rPr kumimoji="1" lang="en-US" altLang="ja-JP" b="1" dirty="0">
                <a:solidFill>
                  <a:schemeClr val="tx1"/>
                </a:solidFill>
                <a:latin typeface="+mn-ea"/>
              </a:rPr>
              <a:t>300</a:t>
            </a:r>
            <a:r>
              <a:rPr kumimoji="1" lang="ja-JP" altLang="en-US" b="1" dirty="0">
                <a:solidFill>
                  <a:schemeClr val="tx1"/>
                </a:solidFill>
                <a:latin typeface="+mn-ea"/>
              </a:rPr>
              <a:t>万円を自己資金として準備できた。</a:t>
            </a:r>
          </a:p>
        </p:txBody>
      </p:sp>
    </p:spTree>
    <p:extLst>
      <p:ext uri="{BB962C8B-B14F-4D97-AF65-F5344CB8AC3E}">
        <p14:creationId xmlns:p14="http://schemas.microsoft.com/office/powerpoint/2010/main" val="375743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01045-FCA1-4E69-DBD3-C49AE37288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F64470-FCE4-913D-0560-40CE46EFCC3F}"/>
              </a:ext>
            </a:extLst>
          </p:cNvPr>
          <p:cNvSpPr>
            <a:spLocks noGrp="1"/>
          </p:cNvSpPr>
          <p:nvPr>
            <p:ph type="title"/>
          </p:nvPr>
        </p:nvSpPr>
        <p:spPr/>
        <p:txBody>
          <a:bodyPr/>
          <a:lstStyle/>
          <a:p>
            <a:r>
              <a:rPr lang="ja-JP" altLang="en-US" dirty="0"/>
              <a:t>② 融資による資金調達</a:t>
            </a:r>
            <a:endParaRPr lang="ja-JP" altLang="en-US" dirty="0">
              <a:effectLst/>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92F38019-7D00-7FA7-4E08-AC9CD4CCA273}"/>
              </a:ext>
            </a:extLst>
          </p:cNvPr>
          <p:cNvSpPr txBox="1"/>
          <p:nvPr/>
        </p:nvSpPr>
        <p:spPr>
          <a:xfrm>
            <a:off x="327082" y="1143664"/>
            <a:ext cx="11542644" cy="707886"/>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銀行、日本政策金融公庫、信用金庫などの金融機関からお金を借りる資金調達の方法です。</a:t>
            </a:r>
          </a:p>
          <a:p>
            <a:pPr algn="ctr"/>
            <a:r>
              <a:rPr lang="ja-JP" altLang="en-US" sz="2000" b="1" dirty="0">
                <a:latin typeface="MS PGothic" panose="020B0600070205080204" pitchFamily="34" charset="-128"/>
                <a:ea typeface="MS PGothic" panose="020B0600070205080204" pitchFamily="34" charset="-128"/>
              </a:rPr>
              <a:t>借りたお金には利息が付きます。一定期間の間に利息を含めて返済する義務が</a:t>
            </a:r>
            <a:r>
              <a:rPr lang="ja-JP" altLang="en-US" sz="2000" b="1">
                <a:latin typeface="MS PGothic" panose="020B0600070205080204" pitchFamily="34" charset="-128"/>
                <a:ea typeface="MS PGothic" panose="020B0600070205080204" pitchFamily="34" charset="-128"/>
              </a:rPr>
              <a:t>あります。</a:t>
            </a:r>
            <a:endParaRPr lang="en-US" altLang="ja-JP" sz="2000" b="1" dirty="0">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id="{3E9D518E-4FE3-EE6E-B92F-B9B0C3030771}"/>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2"/>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sp>
        <p:nvSpPr>
          <p:cNvPr id="9" name="角丸四角形 27">
            <a:extLst>
              <a:ext uri="{FF2B5EF4-FFF2-40B4-BE49-F238E27FC236}">
                <a16:creationId xmlns:a16="http://schemas.microsoft.com/office/drawing/2014/main" id="{24394235-A19E-B538-002E-51D18CA3D7C1}"/>
              </a:ext>
            </a:extLst>
          </p:cNvPr>
          <p:cNvSpPr/>
          <p:nvPr/>
        </p:nvSpPr>
        <p:spPr>
          <a:xfrm>
            <a:off x="167644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2">
            <a:extLst>
              <a:ext uri="{FF2B5EF4-FFF2-40B4-BE49-F238E27FC236}">
                <a16:creationId xmlns:a16="http://schemas.microsoft.com/office/drawing/2014/main" id="{9AB5C4C0-5969-BBFF-D5FB-79F751D7FC60}"/>
              </a:ext>
            </a:extLst>
          </p:cNvPr>
          <p:cNvSpPr/>
          <p:nvPr/>
        </p:nvSpPr>
        <p:spPr>
          <a:xfrm>
            <a:off x="763950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FAFD2EC-98E1-472A-58FB-954718EB3C21}"/>
              </a:ext>
            </a:extLst>
          </p:cNvPr>
          <p:cNvSpPr txBox="1"/>
          <p:nvPr/>
        </p:nvSpPr>
        <p:spPr>
          <a:xfrm>
            <a:off x="2076358" y="4095164"/>
            <a:ext cx="2096250" cy="553998"/>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申込者</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個人事業主や企業など</a:t>
            </a:r>
            <a:r>
              <a:rPr lang="en-US" altLang="ja-JP" sz="1400" b="1" dirty="0">
                <a:latin typeface="MS PGothic" panose="020B0600070205080204" pitchFamily="34" charset="-128"/>
                <a:ea typeface="MS PGothic" panose="020B0600070205080204" pitchFamily="34" charset="-128"/>
              </a:rPr>
              <a:t>)</a:t>
            </a:r>
          </a:p>
        </p:txBody>
      </p:sp>
      <p:sp>
        <p:nvSpPr>
          <p:cNvPr id="16" name="テキスト ボックス 15">
            <a:extLst>
              <a:ext uri="{FF2B5EF4-FFF2-40B4-BE49-F238E27FC236}">
                <a16:creationId xmlns:a16="http://schemas.microsoft.com/office/drawing/2014/main" id="{662AEA08-1FCF-39C1-7A09-C8C6AE42F5AC}"/>
              </a:ext>
            </a:extLst>
          </p:cNvPr>
          <p:cNvSpPr txBox="1"/>
          <p:nvPr/>
        </p:nvSpPr>
        <p:spPr>
          <a:xfrm>
            <a:off x="7864438" y="3866554"/>
            <a:ext cx="2446210" cy="769441"/>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金融機関</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銀行、日本政策金融公庫</a:t>
            </a:r>
          </a:p>
          <a:p>
            <a:pPr algn="ctr"/>
            <a:r>
              <a:rPr lang="ja-JP" altLang="en-US" sz="1400" b="1" dirty="0">
                <a:latin typeface="MS PGothic" panose="020B0600070205080204" pitchFamily="34" charset="-128"/>
                <a:ea typeface="MS PGothic" panose="020B0600070205080204" pitchFamily="34" charset="-128"/>
              </a:rPr>
              <a:t>信用金庫など</a:t>
            </a:r>
            <a:r>
              <a:rPr lang="en-US" altLang="ja-JP" sz="1400" b="1" dirty="0">
                <a:latin typeface="MS PGothic" panose="020B0600070205080204" pitchFamily="34" charset="-128"/>
                <a:ea typeface="MS PGothic" panose="020B0600070205080204" pitchFamily="34" charset="-128"/>
              </a:rPr>
              <a:t>)</a:t>
            </a:r>
          </a:p>
        </p:txBody>
      </p:sp>
      <p:grpSp>
        <p:nvGrpSpPr>
          <p:cNvPr id="24" name="グループ化 23">
            <a:extLst>
              <a:ext uri="{FF2B5EF4-FFF2-40B4-BE49-F238E27FC236}">
                <a16:creationId xmlns:a16="http://schemas.microsoft.com/office/drawing/2014/main" id="{EE4BA3DD-7A5F-04EC-F019-453D802F98CF}"/>
              </a:ext>
            </a:extLst>
          </p:cNvPr>
          <p:cNvGrpSpPr/>
          <p:nvPr/>
        </p:nvGrpSpPr>
        <p:grpSpPr>
          <a:xfrm>
            <a:off x="4795097" y="3765188"/>
            <a:ext cx="2548462" cy="829443"/>
            <a:chOff x="4795097" y="3239673"/>
            <a:chExt cx="2548462" cy="829443"/>
          </a:xfrm>
        </p:grpSpPr>
        <p:sp>
          <p:nvSpPr>
            <p:cNvPr id="21" name="右矢印 9">
              <a:extLst>
                <a:ext uri="{FF2B5EF4-FFF2-40B4-BE49-F238E27FC236}">
                  <a16:creationId xmlns:a16="http://schemas.microsoft.com/office/drawing/2014/main" id="{1627C8B9-B06D-95D1-F511-C1E8F345F5FE}"/>
                </a:ext>
              </a:extLst>
            </p:cNvPr>
            <p:cNvSpPr/>
            <p:nvPr/>
          </p:nvSpPr>
          <p:spPr>
            <a:xfrm rot="10800000">
              <a:off x="5082200" y="323967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5F45588-F1DB-5C1E-3A61-265EC1F40614}"/>
                </a:ext>
              </a:extLst>
            </p:cNvPr>
            <p:cNvSpPr txBox="1"/>
            <p:nvPr/>
          </p:nvSpPr>
          <p:spPr>
            <a:xfrm>
              <a:off x="4795097" y="3699784"/>
              <a:ext cx="254846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融資実行・資金提供</a:t>
              </a:r>
            </a:p>
          </p:txBody>
        </p:sp>
      </p:grpSp>
      <p:pic>
        <p:nvPicPr>
          <p:cNvPr id="23" name="図 22">
            <a:extLst>
              <a:ext uri="{FF2B5EF4-FFF2-40B4-BE49-F238E27FC236}">
                <a16:creationId xmlns:a16="http://schemas.microsoft.com/office/drawing/2014/main" id="{9BB2DBFC-D313-EBB5-552C-1CBCB4DCD9F4}"/>
              </a:ext>
            </a:extLst>
          </p:cNvPr>
          <p:cNvPicPr>
            <a:picLocks noChangeAspect="1"/>
          </p:cNvPicPr>
          <p:nvPr/>
        </p:nvPicPr>
        <p:blipFill>
          <a:blip r:embed="rId3"/>
          <a:stretch>
            <a:fillRect/>
          </a:stretch>
        </p:blipFill>
        <p:spPr>
          <a:xfrm>
            <a:off x="5488659" y="3127876"/>
            <a:ext cx="1213094" cy="654749"/>
          </a:xfrm>
          <a:prstGeom prst="rect">
            <a:avLst/>
          </a:prstGeom>
        </p:spPr>
      </p:pic>
      <p:sp>
        <p:nvSpPr>
          <p:cNvPr id="25" name="角丸四角形 6">
            <a:extLst>
              <a:ext uri="{FF2B5EF4-FFF2-40B4-BE49-F238E27FC236}">
                <a16:creationId xmlns:a16="http://schemas.microsoft.com/office/drawing/2014/main" id="{1353B026-5BFE-FCD2-D69D-37C188D759D0}"/>
              </a:ext>
            </a:extLst>
          </p:cNvPr>
          <p:cNvSpPr/>
          <p:nvPr/>
        </p:nvSpPr>
        <p:spPr>
          <a:xfrm>
            <a:off x="839788" y="4961956"/>
            <a:ext cx="10510836" cy="912234"/>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en-US" altLang="ja-JP" b="1" dirty="0">
                <a:solidFill>
                  <a:schemeClr val="tx1"/>
                </a:solidFill>
                <a:latin typeface="+mn-ea"/>
              </a:rPr>
              <a:t>(</a:t>
            </a:r>
            <a:r>
              <a:rPr kumimoji="1" lang="ja-JP" altLang="en-US" b="1" dirty="0">
                <a:solidFill>
                  <a:schemeClr val="tx1"/>
                </a:solidFill>
                <a:latin typeface="+mn-ea"/>
              </a:rPr>
              <a:t>例</a:t>
            </a:r>
            <a:r>
              <a:rPr kumimoji="1" lang="en-US" altLang="ja-JP" b="1" dirty="0">
                <a:solidFill>
                  <a:schemeClr val="tx1"/>
                </a:solidFill>
                <a:latin typeface="+mn-ea"/>
              </a:rPr>
              <a:t>) </a:t>
            </a:r>
            <a:r>
              <a:rPr kumimoji="1" lang="ja-JP" altLang="en-US" b="1" dirty="0">
                <a:solidFill>
                  <a:schemeClr val="tx1"/>
                </a:solidFill>
                <a:latin typeface="+mn-ea"/>
              </a:rPr>
              <a:t>新しく会社を創業する際に創業融資を○○銀行へ申し込み。事業の成長性を評価されて</a:t>
            </a:r>
            <a:br>
              <a:rPr kumimoji="1" lang="ja-JP" altLang="en-US" b="1" dirty="0">
                <a:solidFill>
                  <a:schemeClr val="tx1"/>
                </a:solidFill>
                <a:latin typeface="+mn-ea"/>
              </a:rPr>
            </a:br>
            <a:r>
              <a:rPr kumimoji="1" lang="ja-JP" altLang="en-US" b="1" dirty="0">
                <a:solidFill>
                  <a:schemeClr val="tx1"/>
                </a:solidFill>
                <a:latin typeface="+mn-ea"/>
              </a:rPr>
              <a:t>無事に審査を通過。金利</a:t>
            </a:r>
            <a:r>
              <a:rPr kumimoji="1" lang="en-US" altLang="ja-JP" b="1" dirty="0">
                <a:solidFill>
                  <a:schemeClr val="tx1"/>
                </a:solidFill>
                <a:latin typeface="+mn-ea"/>
              </a:rPr>
              <a:t>2%</a:t>
            </a:r>
            <a:r>
              <a:rPr kumimoji="1" lang="ja-JP" altLang="en-US" b="1" dirty="0">
                <a:solidFill>
                  <a:schemeClr val="tx1"/>
                </a:solidFill>
                <a:latin typeface="+mn-ea"/>
              </a:rPr>
              <a:t>で、</a:t>
            </a:r>
            <a:r>
              <a:rPr kumimoji="1" lang="en-US" altLang="ja-JP" b="1" dirty="0">
                <a:solidFill>
                  <a:schemeClr val="tx1"/>
                </a:solidFill>
                <a:latin typeface="+mn-ea"/>
              </a:rPr>
              <a:t>7</a:t>
            </a:r>
            <a:r>
              <a:rPr kumimoji="1" lang="ja-JP" altLang="en-US" b="1" dirty="0">
                <a:solidFill>
                  <a:schemeClr val="tx1"/>
                </a:solidFill>
                <a:latin typeface="+mn-ea"/>
              </a:rPr>
              <a:t>年間の返済期間で</a:t>
            </a:r>
            <a:r>
              <a:rPr kumimoji="1" lang="en-US" altLang="ja-JP" b="1" dirty="0">
                <a:solidFill>
                  <a:schemeClr val="tx1"/>
                </a:solidFill>
                <a:latin typeface="+mn-ea"/>
              </a:rPr>
              <a:t>500</a:t>
            </a:r>
            <a:r>
              <a:rPr kumimoji="1" lang="ja-JP" altLang="en-US" b="1" dirty="0">
                <a:solidFill>
                  <a:schemeClr val="tx1"/>
                </a:solidFill>
                <a:latin typeface="+mn-ea"/>
              </a:rPr>
              <a:t>万円の融資を受けることができた。</a:t>
            </a:r>
          </a:p>
        </p:txBody>
      </p:sp>
      <p:pic>
        <p:nvPicPr>
          <p:cNvPr id="4" name="図 3">
            <a:extLst>
              <a:ext uri="{FF2B5EF4-FFF2-40B4-BE49-F238E27FC236}">
                <a16:creationId xmlns:a16="http://schemas.microsoft.com/office/drawing/2014/main" id="{C7C8AFD6-DDEB-88CA-EBD1-DBD15CD76B32}"/>
              </a:ext>
            </a:extLst>
          </p:cNvPr>
          <p:cNvPicPr>
            <a:picLocks noChangeAspect="1"/>
          </p:cNvPicPr>
          <p:nvPr/>
        </p:nvPicPr>
        <p:blipFill>
          <a:blip r:embed="rId4"/>
          <a:stretch>
            <a:fillRect/>
          </a:stretch>
        </p:blipFill>
        <p:spPr>
          <a:xfrm>
            <a:off x="2462460" y="2280720"/>
            <a:ext cx="1199914" cy="1700909"/>
          </a:xfrm>
          <a:prstGeom prst="rect">
            <a:avLst/>
          </a:prstGeom>
        </p:spPr>
      </p:pic>
      <p:grpSp>
        <p:nvGrpSpPr>
          <p:cNvPr id="17" name="グループ化 16">
            <a:extLst>
              <a:ext uri="{FF2B5EF4-FFF2-40B4-BE49-F238E27FC236}">
                <a16:creationId xmlns:a16="http://schemas.microsoft.com/office/drawing/2014/main" id="{99F80017-FB49-D25D-346B-C644C932A7AC}"/>
              </a:ext>
            </a:extLst>
          </p:cNvPr>
          <p:cNvGrpSpPr/>
          <p:nvPr/>
        </p:nvGrpSpPr>
        <p:grpSpPr>
          <a:xfrm>
            <a:off x="4507484" y="2283819"/>
            <a:ext cx="2971672" cy="832432"/>
            <a:chOff x="4507484" y="2662188"/>
            <a:chExt cx="2971672" cy="832432"/>
          </a:xfrm>
        </p:grpSpPr>
        <p:sp>
          <p:nvSpPr>
            <p:cNvPr id="6" name="右矢印 9">
              <a:extLst>
                <a:ext uri="{FF2B5EF4-FFF2-40B4-BE49-F238E27FC236}">
                  <a16:creationId xmlns:a16="http://schemas.microsoft.com/office/drawing/2014/main" id="{384CD438-4687-2A71-275D-D2C00E19658C}"/>
                </a:ext>
              </a:extLst>
            </p:cNvPr>
            <p:cNvSpPr/>
            <p:nvPr/>
          </p:nvSpPr>
          <p:spPr>
            <a:xfrm rot="10800000" flipH="1">
              <a:off x="5082200" y="306346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C1AD067-8A2E-28BF-8EF7-559E1FFBA4FB}"/>
                </a:ext>
              </a:extLst>
            </p:cNvPr>
            <p:cNvSpPr txBox="1"/>
            <p:nvPr/>
          </p:nvSpPr>
          <p:spPr>
            <a:xfrm>
              <a:off x="4507484" y="2662188"/>
              <a:ext cx="297167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融資申し込み／利息返済</a:t>
              </a:r>
            </a:p>
          </p:txBody>
        </p:sp>
      </p:grpSp>
      <p:pic>
        <p:nvPicPr>
          <p:cNvPr id="18" name="図 17">
            <a:extLst>
              <a:ext uri="{FF2B5EF4-FFF2-40B4-BE49-F238E27FC236}">
                <a16:creationId xmlns:a16="http://schemas.microsoft.com/office/drawing/2014/main" id="{F21679F5-5278-D03E-160D-67992111603E}"/>
              </a:ext>
            </a:extLst>
          </p:cNvPr>
          <p:cNvPicPr>
            <a:picLocks noChangeAspect="1"/>
          </p:cNvPicPr>
          <p:nvPr/>
        </p:nvPicPr>
        <p:blipFill>
          <a:blip r:embed="rId5"/>
          <a:stretch>
            <a:fillRect/>
          </a:stretch>
        </p:blipFill>
        <p:spPr>
          <a:xfrm>
            <a:off x="8298871" y="2385561"/>
            <a:ext cx="1577343" cy="1461380"/>
          </a:xfrm>
          <a:prstGeom prst="rect">
            <a:avLst/>
          </a:prstGeom>
        </p:spPr>
      </p:pic>
      <p:sp>
        <p:nvSpPr>
          <p:cNvPr id="10" name="テキスト ボックス 9">
            <a:extLst>
              <a:ext uri="{FF2B5EF4-FFF2-40B4-BE49-F238E27FC236}">
                <a16:creationId xmlns:a16="http://schemas.microsoft.com/office/drawing/2014/main" id="{B830BFCC-652F-807B-C27A-866FE5087A49}"/>
              </a:ext>
            </a:extLst>
          </p:cNvPr>
          <p:cNvSpPr txBox="1"/>
          <p:nvPr/>
        </p:nvSpPr>
        <p:spPr>
          <a:xfrm>
            <a:off x="7670293" y="4741710"/>
            <a:ext cx="2971517" cy="261610"/>
          </a:xfrm>
          <a:prstGeom prst="rect">
            <a:avLst/>
          </a:prstGeom>
          <a:noFill/>
        </p:spPr>
        <p:txBody>
          <a:bodyPr wrap="square">
            <a:spAutoFit/>
          </a:bodyPr>
          <a:lstStyle/>
          <a:p>
            <a:pPr algn="ctr"/>
            <a:r>
              <a:rPr lang="en-US" altLang="ja-JP" sz="1100" b="1" dirty="0">
                <a:latin typeface="MS PGothic" panose="020B0600070205080204" pitchFamily="34" charset="-128"/>
                <a:ea typeface="MS PGothic" panose="020B0600070205080204" pitchFamily="34" charset="-128"/>
              </a:rPr>
              <a:t>※</a:t>
            </a:r>
            <a:r>
              <a:rPr lang="ja-JP" altLang="en-US" sz="1100" b="1">
                <a:latin typeface="MS PGothic" panose="020B0600070205080204" pitchFamily="34" charset="-128"/>
                <a:ea typeface="MS PGothic" panose="020B0600070205080204" pitchFamily="34" charset="-128"/>
              </a:rPr>
              <a:t>家族から借りる融資もあります。</a:t>
            </a:r>
            <a:endParaRPr lang="ja-JP" altLang="en-US" sz="11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03193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F5958-46BA-4AD7-3EAC-EA196ED1913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453D0C-5A3D-5219-62EB-1D7B55845E91}"/>
              </a:ext>
            </a:extLst>
          </p:cNvPr>
          <p:cNvSpPr>
            <a:spLocks noGrp="1"/>
          </p:cNvSpPr>
          <p:nvPr>
            <p:ph type="title"/>
          </p:nvPr>
        </p:nvSpPr>
        <p:spPr/>
        <p:txBody>
          <a:bodyPr/>
          <a:lstStyle/>
          <a:p>
            <a:r>
              <a:rPr lang="ja-JP" altLang="en-US" dirty="0"/>
              <a:t>③ 出資による資金調達</a:t>
            </a:r>
            <a:endParaRPr lang="ja-JP" altLang="en-US" dirty="0">
              <a:effectLst/>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5E315A18-5384-EEB7-AA71-6DCEB123AD9C}"/>
              </a:ext>
            </a:extLst>
          </p:cNvPr>
          <p:cNvSpPr txBox="1"/>
          <p:nvPr/>
        </p:nvSpPr>
        <p:spPr>
          <a:xfrm>
            <a:off x="327082" y="1143664"/>
            <a:ext cx="11542644" cy="707886"/>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自分以外の第三者より、会社に出資してもらい資金調達する方法です。出資の場合、</a:t>
            </a:r>
            <a:endParaRPr lang="en-US" altLang="ja-JP" sz="2000" b="1" dirty="0">
              <a:latin typeface="MS PGothic" panose="020B0600070205080204" pitchFamily="34" charset="-128"/>
              <a:ea typeface="MS PGothic" panose="020B0600070205080204" pitchFamily="34" charset="-128"/>
            </a:endParaRPr>
          </a:p>
          <a:p>
            <a:pPr algn="ctr"/>
            <a:r>
              <a:rPr lang="ja-JP" altLang="en-US" sz="2000" b="1" dirty="0">
                <a:latin typeface="MS PGothic" panose="020B0600070205080204" pitchFamily="34" charset="-128"/>
                <a:ea typeface="MS PGothic" panose="020B0600070205080204" pitchFamily="34" charset="-128"/>
              </a:rPr>
              <a:t>対価として出資者へ会社の株式を渡しますので、会社や代表者が返済をする必要はありません。</a:t>
            </a:r>
          </a:p>
        </p:txBody>
      </p:sp>
      <p:sp>
        <p:nvSpPr>
          <p:cNvPr id="5" name="テキスト ボックス 4">
            <a:extLst>
              <a:ext uri="{FF2B5EF4-FFF2-40B4-BE49-F238E27FC236}">
                <a16:creationId xmlns:a16="http://schemas.microsoft.com/office/drawing/2014/main" id="{CF6D4EAF-2D95-81EE-9956-0919A6C7A60A}"/>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2"/>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sp>
        <p:nvSpPr>
          <p:cNvPr id="9" name="角丸四角形 27">
            <a:extLst>
              <a:ext uri="{FF2B5EF4-FFF2-40B4-BE49-F238E27FC236}">
                <a16:creationId xmlns:a16="http://schemas.microsoft.com/office/drawing/2014/main" id="{5D75271F-61E9-0A33-47CC-0EA2BB4AA776}"/>
              </a:ext>
            </a:extLst>
          </p:cNvPr>
          <p:cNvSpPr/>
          <p:nvPr/>
        </p:nvSpPr>
        <p:spPr>
          <a:xfrm>
            <a:off x="167644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2">
            <a:extLst>
              <a:ext uri="{FF2B5EF4-FFF2-40B4-BE49-F238E27FC236}">
                <a16:creationId xmlns:a16="http://schemas.microsoft.com/office/drawing/2014/main" id="{301FD271-E3BF-58BF-CD8F-D35BB10F7C72}"/>
              </a:ext>
            </a:extLst>
          </p:cNvPr>
          <p:cNvSpPr/>
          <p:nvPr/>
        </p:nvSpPr>
        <p:spPr>
          <a:xfrm>
            <a:off x="763950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B9E30FC-BDB6-31CD-F225-0E25C656FA2D}"/>
              </a:ext>
            </a:extLst>
          </p:cNvPr>
          <p:cNvSpPr txBox="1"/>
          <p:nvPr/>
        </p:nvSpPr>
        <p:spPr>
          <a:xfrm>
            <a:off x="2076358" y="4095164"/>
            <a:ext cx="2096250" cy="553998"/>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申込者</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個人事業主や企業など</a:t>
            </a:r>
            <a:r>
              <a:rPr lang="en-US" altLang="ja-JP" sz="1400" b="1" dirty="0">
                <a:latin typeface="MS PGothic" panose="020B0600070205080204" pitchFamily="34" charset="-128"/>
                <a:ea typeface="MS PGothic" panose="020B0600070205080204" pitchFamily="34" charset="-128"/>
              </a:rPr>
              <a:t>)</a:t>
            </a:r>
          </a:p>
        </p:txBody>
      </p:sp>
      <p:sp>
        <p:nvSpPr>
          <p:cNvPr id="16" name="テキスト ボックス 15">
            <a:extLst>
              <a:ext uri="{FF2B5EF4-FFF2-40B4-BE49-F238E27FC236}">
                <a16:creationId xmlns:a16="http://schemas.microsoft.com/office/drawing/2014/main" id="{C8983674-A239-DF24-C114-99B9ABE5C262}"/>
              </a:ext>
            </a:extLst>
          </p:cNvPr>
          <p:cNvSpPr txBox="1"/>
          <p:nvPr/>
        </p:nvSpPr>
        <p:spPr>
          <a:xfrm>
            <a:off x="8059444" y="4202886"/>
            <a:ext cx="2056198" cy="338554"/>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企業や投資家など</a:t>
            </a:r>
          </a:p>
        </p:txBody>
      </p:sp>
      <p:grpSp>
        <p:nvGrpSpPr>
          <p:cNvPr id="24" name="グループ化 23">
            <a:extLst>
              <a:ext uri="{FF2B5EF4-FFF2-40B4-BE49-F238E27FC236}">
                <a16:creationId xmlns:a16="http://schemas.microsoft.com/office/drawing/2014/main" id="{70A98232-54C9-33D8-C290-E4DEF9EBFB94}"/>
              </a:ext>
            </a:extLst>
          </p:cNvPr>
          <p:cNvGrpSpPr/>
          <p:nvPr/>
        </p:nvGrpSpPr>
        <p:grpSpPr>
          <a:xfrm>
            <a:off x="4795097" y="3765188"/>
            <a:ext cx="2548462" cy="829443"/>
            <a:chOff x="4795097" y="3239673"/>
            <a:chExt cx="2548462" cy="829443"/>
          </a:xfrm>
        </p:grpSpPr>
        <p:sp>
          <p:nvSpPr>
            <p:cNvPr id="21" name="右矢印 9">
              <a:extLst>
                <a:ext uri="{FF2B5EF4-FFF2-40B4-BE49-F238E27FC236}">
                  <a16:creationId xmlns:a16="http://schemas.microsoft.com/office/drawing/2014/main" id="{85240ED7-7C4A-9537-CD2C-3BBD136F6BED}"/>
                </a:ext>
              </a:extLst>
            </p:cNvPr>
            <p:cNvSpPr/>
            <p:nvPr/>
          </p:nvSpPr>
          <p:spPr>
            <a:xfrm rot="10800000">
              <a:off x="5082200" y="323967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DA578FB-6BD7-305C-1806-AE60A4BF9624}"/>
                </a:ext>
              </a:extLst>
            </p:cNvPr>
            <p:cNvSpPr txBox="1"/>
            <p:nvPr/>
          </p:nvSpPr>
          <p:spPr>
            <a:xfrm>
              <a:off x="4795097" y="3699784"/>
              <a:ext cx="254846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出資・資金提供</a:t>
              </a:r>
            </a:p>
          </p:txBody>
        </p:sp>
      </p:grpSp>
      <p:pic>
        <p:nvPicPr>
          <p:cNvPr id="23" name="図 22">
            <a:extLst>
              <a:ext uri="{FF2B5EF4-FFF2-40B4-BE49-F238E27FC236}">
                <a16:creationId xmlns:a16="http://schemas.microsoft.com/office/drawing/2014/main" id="{B60AB7D1-871E-46AC-F14B-154366EAF563}"/>
              </a:ext>
            </a:extLst>
          </p:cNvPr>
          <p:cNvPicPr>
            <a:picLocks noChangeAspect="1"/>
          </p:cNvPicPr>
          <p:nvPr/>
        </p:nvPicPr>
        <p:blipFill>
          <a:blip r:embed="rId3"/>
          <a:stretch>
            <a:fillRect/>
          </a:stretch>
        </p:blipFill>
        <p:spPr>
          <a:xfrm>
            <a:off x="5488659" y="3127876"/>
            <a:ext cx="1213094" cy="654749"/>
          </a:xfrm>
          <a:prstGeom prst="rect">
            <a:avLst/>
          </a:prstGeom>
        </p:spPr>
      </p:pic>
      <p:sp>
        <p:nvSpPr>
          <p:cNvPr id="25" name="角丸四角形 6">
            <a:extLst>
              <a:ext uri="{FF2B5EF4-FFF2-40B4-BE49-F238E27FC236}">
                <a16:creationId xmlns:a16="http://schemas.microsoft.com/office/drawing/2014/main" id="{5C46AE69-A368-7C9D-D6F6-F7E3864D52C4}"/>
              </a:ext>
            </a:extLst>
          </p:cNvPr>
          <p:cNvSpPr/>
          <p:nvPr/>
        </p:nvSpPr>
        <p:spPr>
          <a:xfrm>
            <a:off x="839788" y="4961956"/>
            <a:ext cx="10510836" cy="912234"/>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en-US" altLang="ja-JP" b="1" dirty="0">
                <a:solidFill>
                  <a:schemeClr val="tx1"/>
                </a:solidFill>
                <a:latin typeface="+mn-ea"/>
              </a:rPr>
              <a:t>(</a:t>
            </a:r>
            <a:r>
              <a:rPr kumimoji="1" lang="ja-JP" altLang="en-US" b="1" dirty="0">
                <a:solidFill>
                  <a:schemeClr val="tx1"/>
                </a:solidFill>
                <a:latin typeface="+mn-ea"/>
              </a:rPr>
              <a:t>例</a:t>
            </a:r>
            <a:r>
              <a:rPr kumimoji="1" lang="en-US" altLang="ja-JP" b="1" dirty="0">
                <a:solidFill>
                  <a:schemeClr val="tx1"/>
                </a:solidFill>
                <a:latin typeface="+mn-ea"/>
              </a:rPr>
              <a:t>) </a:t>
            </a:r>
            <a:r>
              <a:rPr kumimoji="1" lang="ja-JP" altLang="en-US" b="1" dirty="0">
                <a:solidFill>
                  <a:schemeClr val="tx1"/>
                </a:solidFill>
                <a:latin typeface="+mn-ea"/>
              </a:rPr>
              <a:t>新しい</a:t>
            </a:r>
            <a:r>
              <a:rPr kumimoji="1" lang="en-US" altLang="ja-JP" b="1" dirty="0">
                <a:solidFill>
                  <a:schemeClr val="tx1"/>
                </a:solidFill>
                <a:latin typeface="+mn-ea"/>
              </a:rPr>
              <a:t>IT</a:t>
            </a:r>
            <a:r>
              <a:rPr kumimoji="1" lang="ja-JP" altLang="en-US" b="1" dirty="0">
                <a:solidFill>
                  <a:schemeClr val="tx1"/>
                </a:solidFill>
                <a:latin typeface="+mn-ea"/>
              </a:rPr>
              <a:t>サービスを立ち上げるために</a:t>
            </a:r>
            <a:r>
              <a:rPr kumimoji="1" lang="en-US" altLang="ja-JP" b="1" dirty="0">
                <a:solidFill>
                  <a:schemeClr val="tx1"/>
                </a:solidFill>
                <a:latin typeface="+mn-ea"/>
              </a:rPr>
              <a:t>1,500</a:t>
            </a:r>
            <a:r>
              <a:rPr kumimoji="1" lang="ja-JP" altLang="en-US" b="1" dirty="0">
                <a:solidFill>
                  <a:schemeClr val="tx1"/>
                </a:solidFill>
                <a:latin typeface="+mn-ea"/>
              </a:rPr>
              <a:t>万円の資金</a:t>
            </a:r>
            <a:r>
              <a:rPr kumimoji="1" lang="ja-JP" altLang="en-US" b="1">
                <a:solidFill>
                  <a:schemeClr val="tx1"/>
                </a:solidFill>
                <a:latin typeface="+mn-ea"/>
              </a:rPr>
              <a:t>が必要</a:t>
            </a:r>
            <a:r>
              <a:rPr lang="ja-JP" altLang="en-US" b="1">
                <a:solidFill>
                  <a:schemeClr val="tx1"/>
                </a:solidFill>
                <a:latin typeface="+mn-ea"/>
              </a:rPr>
              <a:t>となり</a:t>
            </a:r>
            <a:r>
              <a:rPr kumimoji="1" lang="ja-JP" altLang="en-US" b="1">
                <a:solidFill>
                  <a:schemeClr val="tx1"/>
                </a:solidFill>
                <a:latin typeface="+mn-ea"/>
              </a:rPr>
              <a:t>、</a:t>
            </a:r>
            <a:r>
              <a:rPr kumimoji="1" lang="ja-JP" altLang="en-US" b="1" dirty="0">
                <a:solidFill>
                  <a:schemeClr val="tx1"/>
                </a:solidFill>
                <a:latin typeface="+mn-ea"/>
              </a:rPr>
              <a:t>投資家から資金提供を</a:t>
            </a:r>
          </a:p>
          <a:p>
            <a:r>
              <a:rPr kumimoji="1" lang="ja-JP" altLang="en-US" b="1" dirty="0">
                <a:solidFill>
                  <a:schemeClr val="tx1"/>
                </a:solidFill>
                <a:latin typeface="+mn-ea"/>
              </a:rPr>
              <a:t>受けるために出資の相談を行う。事業の将来性が評価され、 </a:t>
            </a:r>
            <a:r>
              <a:rPr kumimoji="1" lang="en-US" altLang="ja-JP" b="1" dirty="0">
                <a:solidFill>
                  <a:schemeClr val="tx1"/>
                </a:solidFill>
                <a:latin typeface="+mn-ea"/>
              </a:rPr>
              <a:t>1,500</a:t>
            </a:r>
            <a:r>
              <a:rPr kumimoji="1" lang="ja-JP" altLang="en-US" b="1" dirty="0">
                <a:solidFill>
                  <a:schemeClr val="tx1"/>
                </a:solidFill>
                <a:latin typeface="+mn-ea"/>
              </a:rPr>
              <a:t>万円の出資を受けることができた。</a:t>
            </a:r>
          </a:p>
        </p:txBody>
      </p:sp>
      <p:grpSp>
        <p:nvGrpSpPr>
          <p:cNvPr id="17" name="グループ化 16">
            <a:extLst>
              <a:ext uri="{FF2B5EF4-FFF2-40B4-BE49-F238E27FC236}">
                <a16:creationId xmlns:a16="http://schemas.microsoft.com/office/drawing/2014/main" id="{A5C6BCED-9248-0687-35D6-EAD3FF226DB0}"/>
              </a:ext>
            </a:extLst>
          </p:cNvPr>
          <p:cNvGrpSpPr/>
          <p:nvPr/>
        </p:nvGrpSpPr>
        <p:grpSpPr>
          <a:xfrm>
            <a:off x="4507484" y="2283819"/>
            <a:ext cx="2971672" cy="832432"/>
            <a:chOff x="4507484" y="2662188"/>
            <a:chExt cx="2971672" cy="832432"/>
          </a:xfrm>
        </p:grpSpPr>
        <p:sp>
          <p:nvSpPr>
            <p:cNvPr id="6" name="右矢印 9">
              <a:extLst>
                <a:ext uri="{FF2B5EF4-FFF2-40B4-BE49-F238E27FC236}">
                  <a16:creationId xmlns:a16="http://schemas.microsoft.com/office/drawing/2014/main" id="{44F9B88D-CE19-F6DC-A40B-6327B1A97409}"/>
                </a:ext>
              </a:extLst>
            </p:cNvPr>
            <p:cNvSpPr/>
            <p:nvPr/>
          </p:nvSpPr>
          <p:spPr>
            <a:xfrm rot="10800000" flipH="1">
              <a:off x="5082200" y="306346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E77C6AF-3EDF-FF56-B98D-979781C448F4}"/>
                </a:ext>
              </a:extLst>
            </p:cNvPr>
            <p:cNvSpPr txBox="1"/>
            <p:nvPr/>
          </p:nvSpPr>
          <p:spPr>
            <a:xfrm>
              <a:off x="4507484" y="2662188"/>
              <a:ext cx="297167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出資の相談／株式発行</a:t>
              </a:r>
            </a:p>
          </p:txBody>
        </p:sp>
      </p:grpSp>
      <p:pic>
        <p:nvPicPr>
          <p:cNvPr id="10" name="図 9">
            <a:extLst>
              <a:ext uri="{FF2B5EF4-FFF2-40B4-BE49-F238E27FC236}">
                <a16:creationId xmlns:a16="http://schemas.microsoft.com/office/drawing/2014/main" id="{D5511257-C6A5-2D04-B840-52AB3702DD2E}"/>
              </a:ext>
            </a:extLst>
          </p:cNvPr>
          <p:cNvPicPr>
            <a:picLocks noChangeAspect="1"/>
          </p:cNvPicPr>
          <p:nvPr/>
        </p:nvPicPr>
        <p:blipFill>
          <a:blip r:embed="rId4"/>
          <a:stretch>
            <a:fillRect/>
          </a:stretch>
        </p:blipFill>
        <p:spPr>
          <a:xfrm>
            <a:off x="2631064" y="2266798"/>
            <a:ext cx="862706" cy="1746642"/>
          </a:xfrm>
          <a:prstGeom prst="rect">
            <a:avLst/>
          </a:prstGeom>
        </p:spPr>
      </p:pic>
      <p:pic>
        <p:nvPicPr>
          <p:cNvPr id="13" name="図 12">
            <a:extLst>
              <a:ext uri="{FF2B5EF4-FFF2-40B4-BE49-F238E27FC236}">
                <a16:creationId xmlns:a16="http://schemas.microsoft.com/office/drawing/2014/main" id="{3AA5E3B8-9550-C4DE-2A8D-7804049BC637}"/>
              </a:ext>
            </a:extLst>
          </p:cNvPr>
          <p:cNvPicPr>
            <a:picLocks noChangeAspect="1"/>
          </p:cNvPicPr>
          <p:nvPr/>
        </p:nvPicPr>
        <p:blipFill>
          <a:blip r:embed="rId5"/>
          <a:stretch>
            <a:fillRect/>
          </a:stretch>
        </p:blipFill>
        <p:spPr>
          <a:xfrm>
            <a:off x="8196875" y="2359023"/>
            <a:ext cx="1781336" cy="1676046"/>
          </a:xfrm>
          <a:prstGeom prst="rect">
            <a:avLst/>
          </a:prstGeom>
        </p:spPr>
      </p:pic>
    </p:spTree>
    <p:extLst>
      <p:ext uri="{BB962C8B-B14F-4D97-AF65-F5344CB8AC3E}">
        <p14:creationId xmlns:p14="http://schemas.microsoft.com/office/powerpoint/2010/main" val="2279792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64C4C-BC3B-A520-F744-D8259DE624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676235-5176-6DEA-D211-68B5C278F15B}"/>
              </a:ext>
            </a:extLst>
          </p:cNvPr>
          <p:cNvSpPr>
            <a:spLocks noGrp="1"/>
          </p:cNvSpPr>
          <p:nvPr>
            <p:ph type="title"/>
          </p:nvPr>
        </p:nvSpPr>
        <p:spPr/>
        <p:txBody>
          <a:bodyPr/>
          <a:lstStyle/>
          <a:p>
            <a:r>
              <a:rPr lang="ja-JP" altLang="en-US" dirty="0"/>
              <a:t>➃ クラウドファンディングによる資金調達</a:t>
            </a:r>
            <a:endParaRPr lang="ja-JP" altLang="en-US" dirty="0">
              <a:effectLst/>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A7C0FBA1-4D3A-6FF8-E026-B8C127173CE8}"/>
              </a:ext>
            </a:extLst>
          </p:cNvPr>
          <p:cNvSpPr txBox="1"/>
          <p:nvPr/>
        </p:nvSpPr>
        <p:spPr>
          <a:xfrm>
            <a:off x="327082" y="1143664"/>
            <a:ext cx="11542644" cy="707886"/>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ネット上の</a:t>
            </a:r>
            <a:r>
              <a:rPr lang="en-US" altLang="ja-JP" sz="2000" b="1" dirty="0">
                <a:latin typeface="MS PGothic" panose="020B0600070205080204" pitchFamily="34" charset="-128"/>
                <a:ea typeface="MS PGothic" panose="020B0600070205080204" pitchFamily="34" charset="-128"/>
              </a:rPr>
              <a:t>Web</a:t>
            </a:r>
            <a:r>
              <a:rPr lang="ja-JP" altLang="en-US" sz="2000" b="1" dirty="0">
                <a:latin typeface="MS PGothic" panose="020B0600070205080204" pitchFamily="34" charset="-128"/>
                <a:ea typeface="MS PGothic" panose="020B0600070205080204" pitchFamily="34" charset="-128"/>
              </a:rPr>
              <a:t>サイトを通じて大勢の</a:t>
            </a:r>
            <a:r>
              <a:rPr lang="ja-JP" altLang="en-US" sz="2000" b="1">
                <a:latin typeface="MS PGothic" panose="020B0600070205080204" pitchFamily="34" charset="-128"/>
                <a:ea typeface="MS PGothic" panose="020B0600070205080204" pitchFamily="34" charset="-128"/>
              </a:rPr>
              <a:t>人からお金</a:t>
            </a:r>
            <a:r>
              <a:rPr lang="ja-JP" altLang="en-US" sz="2000" b="1" dirty="0">
                <a:latin typeface="MS PGothic" panose="020B0600070205080204" pitchFamily="34" charset="-128"/>
                <a:ea typeface="MS PGothic" panose="020B0600070205080204" pitchFamily="34" charset="-128"/>
              </a:rPr>
              <a:t>を集める資金調達の方法です。</a:t>
            </a:r>
          </a:p>
          <a:p>
            <a:pPr algn="ctr"/>
            <a:r>
              <a:rPr lang="ja-JP" altLang="en-US" sz="2000" b="1" dirty="0">
                <a:latin typeface="MS PGothic" panose="020B0600070205080204" pitchFamily="34" charset="-128"/>
                <a:ea typeface="MS PGothic" panose="020B0600070205080204" pitchFamily="34" charset="-128"/>
              </a:rPr>
              <a:t>クラウドファンディングでは、支援してくれた人へリターン（見返り）を渡すのが基本的な仕組みです。</a:t>
            </a:r>
          </a:p>
        </p:txBody>
      </p:sp>
      <p:sp>
        <p:nvSpPr>
          <p:cNvPr id="5" name="テキスト ボックス 4">
            <a:extLst>
              <a:ext uri="{FF2B5EF4-FFF2-40B4-BE49-F238E27FC236}">
                <a16:creationId xmlns:a16="http://schemas.microsoft.com/office/drawing/2014/main" id="{5273788A-3848-3838-EB80-52DBC67C23A5}"/>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2"/>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sp>
        <p:nvSpPr>
          <p:cNvPr id="25" name="角丸四角形 6">
            <a:extLst>
              <a:ext uri="{FF2B5EF4-FFF2-40B4-BE49-F238E27FC236}">
                <a16:creationId xmlns:a16="http://schemas.microsoft.com/office/drawing/2014/main" id="{9C521E40-45EF-1986-9BE6-A0F1CEEF6B06}"/>
              </a:ext>
            </a:extLst>
          </p:cNvPr>
          <p:cNvSpPr/>
          <p:nvPr/>
        </p:nvSpPr>
        <p:spPr>
          <a:xfrm>
            <a:off x="839788" y="4961956"/>
            <a:ext cx="10510836" cy="912234"/>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en-US" altLang="ja-JP" b="1" dirty="0">
                <a:solidFill>
                  <a:schemeClr val="tx1"/>
                </a:solidFill>
                <a:latin typeface="+mn-ea"/>
              </a:rPr>
              <a:t>(</a:t>
            </a:r>
            <a:r>
              <a:rPr kumimoji="1" lang="ja-JP" altLang="en-US" b="1" dirty="0">
                <a:solidFill>
                  <a:schemeClr val="tx1"/>
                </a:solidFill>
                <a:latin typeface="+mn-ea"/>
              </a:rPr>
              <a:t>例</a:t>
            </a:r>
            <a:r>
              <a:rPr kumimoji="1" lang="en-US" altLang="ja-JP" b="1" dirty="0">
                <a:solidFill>
                  <a:schemeClr val="tx1"/>
                </a:solidFill>
                <a:latin typeface="+mn-ea"/>
              </a:rPr>
              <a:t>) </a:t>
            </a:r>
            <a:r>
              <a:rPr kumimoji="1" lang="ja-JP" altLang="en-US" b="1" dirty="0">
                <a:solidFill>
                  <a:schemeClr val="tx1"/>
                </a:solidFill>
                <a:latin typeface="+mn-ea"/>
              </a:rPr>
              <a:t>地域の特産品を活かした新商品を開発</a:t>
            </a:r>
            <a:r>
              <a:rPr kumimoji="1" lang="ja-JP" altLang="en-US" b="1">
                <a:solidFill>
                  <a:schemeClr val="tx1"/>
                </a:solidFill>
                <a:latin typeface="+mn-ea"/>
              </a:rPr>
              <a:t>するため、クラウドファンディング</a:t>
            </a:r>
            <a:r>
              <a:rPr kumimoji="1" lang="ja-JP" altLang="en-US" b="1" dirty="0">
                <a:solidFill>
                  <a:schemeClr val="tx1"/>
                </a:solidFill>
                <a:latin typeface="+mn-ea"/>
              </a:rPr>
              <a:t>で資金調達を開始。</a:t>
            </a:r>
            <a:br>
              <a:rPr kumimoji="1" lang="ja-JP" altLang="en-US" b="1" dirty="0">
                <a:solidFill>
                  <a:schemeClr val="tx1"/>
                </a:solidFill>
                <a:latin typeface="+mn-ea"/>
              </a:rPr>
            </a:br>
            <a:r>
              <a:rPr kumimoji="1" lang="ja-JP" altLang="en-US" b="1" dirty="0">
                <a:solidFill>
                  <a:schemeClr val="tx1"/>
                </a:solidFill>
                <a:latin typeface="+mn-ea"/>
              </a:rPr>
              <a:t>目標金額は</a:t>
            </a:r>
            <a:r>
              <a:rPr kumimoji="1" lang="en-US" altLang="ja-JP" b="1" dirty="0">
                <a:solidFill>
                  <a:schemeClr val="tx1"/>
                </a:solidFill>
                <a:latin typeface="+mn-ea"/>
              </a:rPr>
              <a:t>100</a:t>
            </a:r>
            <a:r>
              <a:rPr kumimoji="1" lang="ja-JP" altLang="en-US" b="1" dirty="0">
                <a:solidFill>
                  <a:schemeClr val="tx1"/>
                </a:solidFill>
                <a:latin typeface="+mn-ea"/>
              </a:rPr>
              <a:t>万円で、支援者には商品の試供品や限定グッズを提供するリターンを設定。</a:t>
            </a:r>
          </a:p>
        </p:txBody>
      </p:sp>
      <p:grpSp>
        <p:nvGrpSpPr>
          <p:cNvPr id="57" name="グループ化 56">
            <a:extLst>
              <a:ext uri="{FF2B5EF4-FFF2-40B4-BE49-F238E27FC236}">
                <a16:creationId xmlns:a16="http://schemas.microsoft.com/office/drawing/2014/main" id="{F6DCE41E-7CA3-E6BE-72D0-2CCC0487E17C}"/>
              </a:ext>
            </a:extLst>
          </p:cNvPr>
          <p:cNvGrpSpPr/>
          <p:nvPr/>
        </p:nvGrpSpPr>
        <p:grpSpPr>
          <a:xfrm>
            <a:off x="1784020" y="1849441"/>
            <a:ext cx="8611344" cy="3405834"/>
            <a:chOff x="1784020" y="1849441"/>
            <a:chExt cx="8611344" cy="3405834"/>
          </a:xfrm>
        </p:grpSpPr>
        <p:sp>
          <p:nvSpPr>
            <p:cNvPr id="14" name="テキスト ボックス 13">
              <a:extLst>
                <a:ext uri="{FF2B5EF4-FFF2-40B4-BE49-F238E27FC236}">
                  <a16:creationId xmlns:a16="http://schemas.microsoft.com/office/drawing/2014/main" id="{BD576239-D082-490F-93D8-583221995F12}"/>
                </a:ext>
              </a:extLst>
            </p:cNvPr>
            <p:cNvSpPr txBox="1"/>
            <p:nvPr/>
          </p:nvSpPr>
          <p:spPr>
            <a:xfrm>
              <a:off x="4013779" y="2890498"/>
              <a:ext cx="1480279" cy="646331"/>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資金</a:t>
              </a:r>
              <a:br>
                <a:rPr lang="en-US" altLang="ja-JP" dirty="0">
                  <a:latin typeface="MS PGothic" panose="020B0600070205080204" pitchFamily="34" charset="-128"/>
                  <a:ea typeface="MS PGothic" panose="020B0600070205080204" pitchFamily="34" charset="-128"/>
                </a:rPr>
              </a:br>
              <a:r>
                <a:rPr lang="ja-JP" altLang="en-US" dirty="0">
                  <a:latin typeface="MS PGothic" panose="020B0600070205080204" pitchFamily="34" charset="-128"/>
                  <a:ea typeface="MS PGothic" panose="020B0600070205080204" pitchFamily="34" charset="-128"/>
                </a:rPr>
                <a:t>提供</a:t>
              </a:r>
              <a:endParaRPr lang="en-US" altLang="ja-JP" dirty="0">
                <a:latin typeface="MS PGothic" panose="020B0600070205080204" pitchFamily="34" charset="-128"/>
                <a:ea typeface="MS PGothic" panose="020B0600070205080204" pitchFamily="34" charset="-128"/>
              </a:endParaRPr>
            </a:p>
          </p:txBody>
        </p:sp>
        <p:sp>
          <p:nvSpPr>
            <p:cNvPr id="27" name="右矢印 41">
              <a:extLst>
                <a:ext uri="{FF2B5EF4-FFF2-40B4-BE49-F238E27FC236}">
                  <a16:creationId xmlns:a16="http://schemas.microsoft.com/office/drawing/2014/main" id="{3F460B2C-803E-F529-C5E3-64EB224C362B}"/>
                </a:ext>
              </a:extLst>
            </p:cNvPr>
            <p:cNvSpPr/>
            <p:nvPr/>
          </p:nvSpPr>
          <p:spPr>
            <a:xfrm rot="20014001">
              <a:off x="3480075" y="2966516"/>
              <a:ext cx="1375280" cy="18933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42">
              <a:extLst>
                <a:ext uri="{FF2B5EF4-FFF2-40B4-BE49-F238E27FC236}">
                  <a16:creationId xmlns:a16="http://schemas.microsoft.com/office/drawing/2014/main" id="{087BA489-7BC7-9957-2B87-E92EE4C819BF}"/>
                </a:ext>
              </a:extLst>
            </p:cNvPr>
            <p:cNvSpPr/>
            <p:nvPr/>
          </p:nvSpPr>
          <p:spPr>
            <a:xfrm rot="12346692">
              <a:off x="7401573" y="2959570"/>
              <a:ext cx="1375280" cy="18933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44">
              <a:extLst>
                <a:ext uri="{FF2B5EF4-FFF2-40B4-BE49-F238E27FC236}">
                  <a16:creationId xmlns:a16="http://schemas.microsoft.com/office/drawing/2014/main" id="{369011CA-995C-30B5-16B5-CB474ED6BFD0}"/>
                </a:ext>
              </a:extLst>
            </p:cNvPr>
            <p:cNvSpPr/>
            <p:nvPr/>
          </p:nvSpPr>
          <p:spPr>
            <a:xfrm rot="9209542">
              <a:off x="3213191" y="2568723"/>
              <a:ext cx="1375280" cy="18933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45">
              <a:extLst>
                <a:ext uri="{FF2B5EF4-FFF2-40B4-BE49-F238E27FC236}">
                  <a16:creationId xmlns:a16="http://schemas.microsoft.com/office/drawing/2014/main" id="{23B72973-09F1-91F4-0CBB-171BAE3C0346}"/>
                </a:ext>
              </a:extLst>
            </p:cNvPr>
            <p:cNvSpPr/>
            <p:nvPr/>
          </p:nvSpPr>
          <p:spPr>
            <a:xfrm rot="1531765">
              <a:off x="7627750" y="2558881"/>
              <a:ext cx="1375280" cy="18933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A33EF300-D31A-6BFD-DFDC-4DD262161E58}"/>
                </a:ext>
              </a:extLst>
            </p:cNvPr>
            <p:cNvSpPr txBox="1"/>
            <p:nvPr/>
          </p:nvSpPr>
          <p:spPr>
            <a:xfrm>
              <a:off x="2488357" y="2170140"/>
              <a:ext cx="1650572" cy="369332"/>
            </a:xfrm>
            <a:prstGeom prst="rect">
              <a:avLst/>
            </a:prstGeom>
            <a:noFill/>
          </p:spPr>
          <p:txBody>
            <a:bodyPr wrap="square">
              <a:spAutoFit/>
            </a:bodyPr>
            <a:lstStyle/>
            <a:p>
              <a:pPr algn="ctr"/>
              <a:r>
                <a:rPr lang="ja-JP" altLang="en-US">
                  <a:latin typeface="MS PGothic" panose="020B0600070205080204" pitchFamily="34" charset="-128"/>
                  <a:ea typeface="MS PGothic" panose="020B0600070205080204" pitchFamily="34" charset="-128"/>
                </a:rPr>
                <a:t>商品・サービス</a:t>
              </a:r>
              <a:endParaRPr lang="en-US" altLang="ja-JP" dirty="0">
                <a:latin typeface="MS PGothic" panose="020B0600070205080204" pitchFamily="34" charset="-128"/>
                <a:ea typeface="MS PGothic" panose="020B0600070205080204" pitchFamily="34" charset="-128"/>
              </a:endParaRPr>
            </a:p>
          </p:txBody>
        </p:sp>
        <p:sp>
          <p:nvSpPr>
            <p:cNvPr id="32" name="テキスト ボックス 31">
              <a:extLst>
                <a:ext uri="{FF2B5EF4-FFF2-40B4-BE49-F238E27FC236}">
                  <a16:creationId xmlns:a16="http://schemas.microsoft.com/office/drawing/2014/main" id="{B40B55EA-F82D-9A37-1F8F-4F9D0E9E73DB}"/>
                </a:ext>
              </a:extLst>
            </p:cNvPr>
            <p:cNvSpPr txBox="1"/>
            <p:nvPr/>
          </p:nvSpPr>
          <p:spPr>
            <a:xfrm>
              <a:off x="8042244" y="2157877"/>
              <a:ext cx="1650572" cy="369332"/>
            </a:xfrm>
            <a:prstGeom prst="rect">
              <a:avLst/>
            </a:prstGeom>
            <a:noFill/>
          </p:spPr>
          <p:txBody>
            <a:bodyPr wrap="square">
              <a:spAutoFit/>
            </a:bodyPr>
            <a:lstStyle/>
            <a:p>
              <a:pPr algn="ctr"/>
              <a:r>
                <a:rPr lang="ja-JP" altLang="en-US">
                  <a:latin typeface="MS PGothic" panose="020B0600070205080204" pitchFamily="34" charset="-128"/>
                  <a:ea typeface="MS PGothic" panose="020B0600070205080204" pitchFamily="34" charset="-128"/>
                </a:rPr>
                <a:t>商品・サービス</a:t>
              </a:r>
              <a:endParaRPr lang="en-US" altLang="ja-JP" dirty="0">
                <a:latin typeface="MS PGothic" panose="020B0600070205080204" pitchFamily="34" charset="-128"/>
                <a:ea typeface="MS PGothic" panose="020B0600070205080204" pitchFamily="34" charset="-128"/>
              </a:endParaRPr>
            </a:p>
          </p:txBody>
        </p:sp>
        <p:sp>
          <p:nvSpPr>
            <p:cNvPr id="33" name="テキスト ボックス 32">
              <a:extLst>
                <a:ext uri="{FF2B5EF4-FFF2-40B4-BE49-F238E27FC236}">
                  <a16:creationId xmlns:a16="http://schemas.microsoft.com/office/drawing/2014/main" id="{458D733A-91FC-BDE5-D55A-72933AE11209}"/>
                </a:ext>
              </a:extLst>
            </p:cNvPr>
            <p:cNvSpPr txBox="1"/>
            <p:nvPr/>
          </p:nvSpPr>
          <p:spPr>
            <a:xfrm>
              <a:off x="6818352" y="2866566"/>
              <a:ext cx="1480279" cy="646331"/>
            </a:xfrm>
            <a:prstGeom prst="rect">
              <a:avLst/>
            </a:prstGeom>
            <a:noFill/>
          </p:spPr>
          <p:txBody>
            <a:bodyPr wrap="square">
              <a:spAutoFit/>
            </a:bodyPr>
            <a:lstStyle/>
            <a:p>
              <a:pPr algn="ctr"/>
              <a:r>
                <a:rPr lang="ja-JP" altLang="en-US">
                  <a:latin typeface="MS PGothic" panose="020B0600070205080204" pitchFamily="34" charset="-128"/>
                  <a:ea typeface="MS PGothic" panose="020B0600070205080204" pitchFamily="34" charset="-128"/>
                </a:rPr>
                <a:t>資金</a:t>
              </a:r>
              <a:br>
                <a:rPr lang="en-US" altLang="ja-JP" dirty="0">
                  <a:latin typeface="MS PGothic" panose="020B0600070205080204" pitchFamily="34" charset="-128"/>
                  <a:ea typeface="MS PGothic" panose="020B0600070205080204" pitchFamily="34" charset="-128"/>
                </a:rPr>
              </a:br>
              <a:r>
                <a:rPr lang="ja-JP" altLang="en-US">
                  <a:latin typeface="MS PGothic" panose="020B0600070205080204" pitchFamily="34" charset="-128"/>
                  <a:ea typeface="MS PGothic" panose="020B0600070205080204" pitchFamily="34" charset="-128"/>
                </a:rPr>
                <a:t>提供</a:t>
              </a:r>
              <a:endParaRPr lang="en-US" altLang="ja-JP" dirty="0">
                <a:latin typeface="MS PGothic" panose="020B0600070205080204" pitchFamily="34" charset="-128"/>
                <a:ea typeface="MS PGothic" panose="020B0600070205080204" pitchFamily="34" charset="-128"/>
              </a:endParaRPr>
            </a:p>
          </p:txBody>
        </p:sp>
        <p:pic>
          <p:nvPicPr>
            <p:cNvPr id="34" name="図 33">
              <a:extLst>
                <a:ext uri="{FF2B5EF4-FFF2-40B4-BE49-F238E27FC236}">
                  <a16:creationId xmlns:a16="http://schemas.microsoft.com/office/drawing/2014/main" id="{2EE1831E-D3BD-473E-8260-BB6E06CC9D5B}"/>
                </a:ext>
              </a:extLst>
            </p:cNvPr>
            <p:cNvPicPr>
              <a:picLocks noChangeAspect="1"/>
            </p:cNvPicPr>
            <p:nvPr/>
          </p:nvPicPr>
          <p:blipFill>
            <a:blip r:embed="rId3"/>
            <a:stretch>
              <a:fillRect/>
            </a:stretch>
          </p:blipFill>
          <p:spPr>
            <a:xfrm>
              <a:off x="3757872" y="2740691"/>
              <a:ext cx="696138" cy="392091"/>
            </a:xfrm>
            <a:prstGeom prst="rect">
              <a:avLst/>
            </a:prstGeom>
          </p:spPr>
        </p:pic>
        <p:pic>
          <p:nvPicPr>
            <p:cNvPr id="35" name="図 34">
              <a:extLst>
                <a:ext uri="{FF2B5EF4-FFF2-40B4-BE49-F238E27FC236}">
                  <a16:creationId xmlns:a16="http://schemas.microsoft.com/office/drawing/2014/main" id="{CF25AA3E-BF0D-662E-AF8B-C5258AABC782}"/>
                </a:ext>
              </a:extLst>
            </p:cNvPr>
            <p:cNvPicPr>
              <a:picLocks noChangeAspect="1"/>
            </p:cNvPicPr>
            <p:nvPr/>
          </p:nvPicPr>
          <p:blipFill>
            <a:blip r:embed="rId3"/>
            <a:stretch>
              <a:fillRect/>
            </a:stretch>
          </p:blipFill>
          <p:spPr>
            <a:xfrm>
              <a:off x="7942880" y="2740691"/>
              <a:ext cx="696138" cy="392091"/>
            </a:xfrm>
            <a:prstGeom prst="rect">
              <a:avLst/>
            </a:prstGeom>
          </p:spPr>
        </p:pic>
        <p:pic>
          <p:nvPicPr>
            <p:cNvPr id="36" name="図 35">
              <a:extLst>
                <a:ext uri="{FF2B5EF4-FFF2-40B4-BE49-F238E27FC236}">
                  <a16:creationId xmlns:a16="http://schemas.microsoft.com/office/drawing/2014/main" id="{D84587FE-3AD8-2278-F846-277F0BD1F839}"/>
                </a:ext>
              </a:extLst>
            </p:cNvPr>
            <p:cNvPicPr>
              <a:picLocks noChangeAspect="1"/>
            </p:cNvPicPr>
            <p:nvPr/>
          </p:nvPicPr>
          <p:blipFill>
            <a:blip r:embed="rId4"/>
            <a:stretch>
              <a:fillRect/>
            </a:stretch>
          </p:blipFill>
          <p:spPr>
            <a:xfrm>
              <a:off x="5644625" y="1849441"/>
              <a:ext cx="905248" cy="1698060"/>
            </a:xfrm>
            <a:prstGeom prst="rect">
              <a:avLst/>
            </a:prstGeom>
          </p:spPr>
        </p:pic>
        <p:grpSp>
          <p:nvGrpSpPr>
            <p:cNvPr id="52" name="グループ化 51">
              <a:extLst>
                <a:ext uri="{FF2B5EF4-FFF2-40B4-BE49-F238E27FC236}">
                  <a16:creationId xmlns:a16="http://schemas.microsoft.com/office/drawing/2014/main" id="{608BA054-5E56-6939-2CB3-37103BC8CF2E}"/>
                </a:ext>
              </a:extLst>
            </p:cNvPr>
            <p:cNvGrpSpPr/>
            <p:nvPr/>
          </p:nvGrpSpPr>
          <p:grpSpPr>
            <a:xfrm>
              <a:off x="1784020" y="3429685"/>
              <a:ext cx="910702" cy="1572864"/>
              <a:chOff x="1784020" y="3408665"/>
              <a:chExt cx="910702" cy="1572864"/>
            </a:xfrm>
          </p:grpSpPr>
          <p:pic>
            <p:nvPicPr>
              <p:cNvPr id="37" name="図 36">
                <a:extLst>
                  <a:ext uri="{FF2B5EF4-FFF2-40B4-BE49-F238E27FC236}">
                    <a16:creationId xmlns:a16="http://schemas.microsoft.com/office/drawing/2014/main" id="{D72B933F-8D04-1A8E-B7F5-303706CB46F9}"/>
                  </a:ext>
                </a:extLst>
              </p:cNvPr>
              <p:cNvPicPr>
                <a:picLocks noChangeAspect="1"/>
              </p:cNvPicPr>
              <p:nvPr/>
            </p:nvPicPr>
            <p:blipFill>
              <a:blip r:embed="rId5"/>
              <a:stretch>
                <a:fillRect/>
              </a:stretch>
            </p:blipFill>
            <p:spPr>
              <a:xfrm>
                <a:off x="1796636" y="3408665"/>
                <a:ext cx="898086" cy="1572864"/>
              </a:xfrm>
              <a:prstGeom prst="rect">
                <a:avLst/>
              </a:prstGeom>
            </p:spPr>
          </p:pic>
          <p:sp>
            <p:nvSpPr>
              <p:cNvPr id="42" name="テキスト ボックス 41">
                <a:extLst>
                  <a:ext uri="{FF2B5EF4-FFF2-40B4-BE49-F238E27FC236}">
                    <a16:creationId xmlns:a16="http://schemas.microsoft.com/office/drawing/2014/main" id="{1308A15B-FD79-8A38-97A1-509731CB7ACB}"/>
                  </a:ext>
                </a:extLst>
              </p:cNvPr>
              <p:cNvSpPr txBox="1"/>
              <p:nvPr/>
            </p:nvSpPr>
            <p:spPr>
              <a:xfrm>
                <a:off x="1784020" y="4497630"/>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grpSp>
        <p:grpSp>
          <p:nvGrpSpPr>
            <p:cNvPr id="53" name="グループ化 52">
              <a:extLst>
                <a:ext uri="{FF2B5EF4-FFF2-40B4-BE49-F238E27FC236}">
                  <a16:creationId xmlns:a16="http://schemas.microsoft.com/office/drawing/2014/main" id="{FE04B771-0646-FD58-34B8-9AD7E3BDF9AB}"/>
                </a:ext>
              </a:extLst>
            </p:cNvPr>
            <p:cNvGrpSpPr/>
            <p:nvPr/>
          </p:nvGrpSpPr>
          <p:grpSpPr>
            <a:xfrm>
              <a:off x="3589016" y="3404874"/>
              <a:ext cx="1071791" cy="1850401"/>
              <a:chOff x="3589016" y="3383854"/>
              <a:chExt cx="1071791" cy="1850401"/>
            </a:xfrm>
          </p:grpSpPr>
          <p:pic>
            <p:nvPicPr>
              <p:cNvPr id="38" name="図 37">
                <a:extLst>
                  <a:ext uri="{FF2B5EF4-FFF2-40B4-BE49-F238E27FC236}">
                    <a16:creationId xmlns:a16="http://schemas.microsoft.com/office/drawing/2014/main" id="{4A5DF84A-A101-F5D4-8B13-849301EAA534}"/>
                  </a:ext>
                </a:extLst>
              </p:cNvPr>
              <p:cNvPicPr>
                <a:picLocks noChangeAspect="1"/>
              </p:cNvPicPr>
              <p:nvPr/>
            </p:nvPicPr>
            <p:blipFill>
              <a:blip r:embed="rId6"/>
              <a:stretch>
                <a:fillRect/>
              </a:stretch>
            </p:blipFill>
            <p:spPr>
              <a:xfrm>
                <a:off x="3589016" y="3383854"/>
                <a:ext cx="1071791" cy="1850401"/>
              </a:xfrm>
              <a:prstGeom prst="rect">
                <a:avLst/>
              </a:prstGeom>
            </p:spPr>
          </p:pic>
          <p:sp>
            <p:nvSpPr>
              <p:cNvPr id="43" name="テキスト ボックス 42">
                <a:extLst>
                  <a:ext uri="{FF2B5EF4-FFF2-40B4-BE49-F238E27FC236}">
                    <a16:creationId xmlns:a16="http://schemas.microsoft.com/office/drawing/2014/main" id="{83C9A222-D7AF-CCAB-63F2-A11F5A0BD8B5}"/>
                  </a:ext>
                </a:extLst>
              </p:cNvPr>
              <p:cNvSpPr txBox="1"/>
              <p:nvPr/>
            </p:nvSpPr>
            <p:spPr>
              <a:xfrm>
                <a:off x="3675921" y="4497630"/>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grpSp>
        <p:grpSp>
          <p:nvGrpSpPr>
            <p:cNvPr id="50" name="グループ化 49">
              <a:extLst>
                <a:ext uri="{FF2B5EF4-FFF2-40B4-BE49-F238E27FC236}">
                  <a16:creationId xmlns:a16="http://schemas.microsoft.com/office/drawing/2014/main" id="{32BBDE07-CB90-3E48-2283-95CD29C8A7E3}"/>
                </a:ext>
              </a:extLst>
            </p:cNvPr>
            <p:cNvGrpSpPr/>
            <p:nvPr/>
          </p:nvGrpSpPr>
          <p:grpSpPr>
            <a:xfrm>
              <a:off x="5615309" y="3461966"/>
              <a:ext cx="902804" cy="1671054"/>
              <a:chOff x="5615309" y="3440946"/>
              <a:chExt cx="902804" cy="1671054"/>
            </a:xfrm>
          </p:grpSpPr>
          <p:pic>
            <p:nvPicPr>
              <p:cNvPr id="39" name="図 38">
                <a:extLst>
                  <a:ext uri="{FF2B5EF4-FFF2-40B4-BE49-F238E27FC236}">
                    <a16:creationId xmlns:a16="http://schemas.microsoft.com/office/drawing/2014/main" id="{1A8D6131-DB68-FB99-C3D2-F73AF306989E}"/>
                  </a:ext>
                </a:extLst>
              </p:cNvPr>
              <p:cNvPicPr>
                <a:picLocks noChangeAspect="1"/>
              </p:cNvPicPr>
              <p:nvPr/>
            </p:nvPicPr>
            <p:blipFill>
              <a:blip r:embed="rId7"/>
              <a:stretch>
                <a:fillRect/>
              </a:stretch>
            </p:blipFill>
            <p:spPr>
              <a:xfrm>
                <a:off x="5704811" y="3440946"/>
                <a:ext cx="723800" cy="1671054"/>
              </a:xfrm>
              <a:prstGeom prst="rect">
                <a:avLst/>
              </a:prstGeom>
            </p:spPr>
          </p:pic>
          <p:sp>
            <p:nvSpPr>
              <p:cNvPr id="44" name="テキスト ボックス 43">
                <a:extLst>
                  <a:ext uri="{FF2B5EF4-FFF2-40B4-BE49-F238E27FC236}">
                    <a16:creationId xmlns:a16="http://schemas.microsoft.com/office/drawing/2014/main" id="{8ABF17B8-1111-4218-6937-82849A325963}"/>
                  </a:ext>
                </a:extLst>
              </p:cNvPr>
              <p:cNvSpPr txBox="1"/>
              <p:nvPr/>
            </p:nvSpPr>
            <p:spPr>
              <a:xfrm>
                <a:off x="5615309" y="4497630"/>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grpSp>
        <p:grpSp>
          <p:nvGrpSpPr>
            <p:cNvPr id="48" name="グループ化 47">
              <a:extLst>
                <a:ext uri="{FF2B5EF4-FFF2-40B4-BE49-F238E27FC236}">
                  <a16:creationId xmlns:a16="http://schemas.microsoft.com/office/drawing/2014/main" id="{9907A466-2157-5884-49A3-782E04DBF837}"/>
                </a:ext>
              </a:extLst>
            </p:cNvPr>
            <p:cNvGrpSpPr/>
            <p:nvPr/>
          </p:nvGrpSpPr>
          <p:grpSpPr>
            <a:xfrm>
              <a:off x="7502899" y="3473079"/>
              <a:ext cx="987051" cy="1709629"/>
              <a:chOff x="7502899" y="3452059"/>
              <a:chExt cx="987051" cy="1709629"/>
            </a:xfrm>
          </p:grpSpPr>
          <p:pic>
            <p:nvPicPr>
              <p:cNvPr id="40" name="図 39">
                <a:extLst>
                  <a:ext uri="{FF2B5EF4-FFF2-40B4-BE49-F238E27FC236}">
                    <a16:creationId xmlns:a16="http://schemas.microsoft.com/office/drawing/2014/main" id="{44CC9475-4ACC-858D-D648-4641AA16315E}"/>
                  </a:ext>
                </a:extLst>
              </p:cNvPr>
              <p:cNvPicPr>
                <a:picLocks noChangeAspect="1"/>
              </p:cNvPicPr>
              <p:nvPr/>
            </p:nvPicPr>
            <p:blipFill>
              <a:blip r:embed="rId8"/>
              <a:stretch>
                <a:fillRect/>
              </a:stretch>
            </p:blipFill>
            <p:spPr>
              <a:xfrm>
                <a:off x="7502899" y="3452059"/>
                <a:ext cx="987051" cy="1709629"/>
              </a:xfrm>
              <a:prstGeom prst="rect">
                <a:avLst/>
              </a:prstGeom>
            </p:spPr>
          </p:pic>
          <p:sp>
            <p:nvSpPr>
              <p:cNvPr id="45" name="テキスト ボックス 44">
                <a:extLst>
                  <a:ext uri="{FF2B5EF4-FFF2-40B4-BE49-F238E27FC236}">
                    <a16:creationId xmlns:a16="http://schemas.microsoft.com/office/drawing/2014/main" id="{EC06A71A-3921-B4F9-B3B9-288B61D9C52F}"/>
                  </a:ext>
                </a:extLst>
              </p:cNvPr>
              <p:cNvSpPr txBox="1"/>
              <p:nvPr/>
            </p:nvSpPr>
            <p:spPr>
              <a:xfrm>
                <a:off x="7540345" y="4497630"/>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grpSp>
        <p:grpSp>
          <p:nvGrpSpPr>
            <p:cNvPr id="47" name="グループ化 46">
              <a:extLst>
                <a:ext uri="{FF2B5EF4-FFF2-40B4-BE49-F238E27FC236}">
                  <a16:creationId xmlns:a16="http://schemas.microsoft.com/office/drawing/2014/main" id="{3FF61D03-06E9-A351-739C-E18ACF4A4118}"/>
                </a:ext>
              </a:extLst>
            </p:cNvPr>
            <p:cNvGrpSpPr/>
            <p:nvPr/>
          </p:nvGrpSpPr>
          <p:grpSpPr>
            <a:xfrm>
              <a:off x="9468885" y="3459550"/>
              <a:ext cx="926479" cy="1566307"/>
              <a:chOff x="9468885" y="3438530"/>
              <a:chExt cx="926479" cy="1566307"/>
            </a:xfrm>
          </p:grpSpPr>
          <p:pic>
            <p:nvPicPr>
              <p:cNvPr id="41" name="図 40">
                <a:extLst>
                  <a:ext uri="{FF2B5EF4-FFF2-40B4-BE49-F238E27FC236}">
                    <a16:creationId xmlns:a16="http://schemas.microsoft.com/office/drawing/2014/main" id="{99896410-0E75-F88B-3EF8-F384D2DB1F61}"/>
                  </a:ext>
                </a:extLst>
              </p:cNvPr>
              <p:cNvPicPr>
                <a:picLocks noChangeAspect="1"/>
              </p:cNvPicPr>
              <p:nvPr/>
            </p:nvPicPr>
            <p:blipFill>
              <a:blip r:embed="rId9"/>
              <a:stretch>
                <a:fillRect/>
              </a:stretch>
            </p:blipFill>
            <p:spPr>
              <a:xfrm>
                <a:off x="9512182" y="3438530"/>
                <a:ext cx="883182" cy="1566307"/>
              </a:xfrm>
              <a:prstGeom prst="rect">
                <a:avLst/>
              </a:prstGeom>
            </p:spPr>
          </p:pic>
          <p:sp>
            <p:nvSpPr>
              <p:cNvPr id="46" name="テキスト ボックス 45">
                <a:extLst>
                  <a:ext uri="{FF2B5EF4-FFF2-40B4-BE49-F238E27FC236}">
                    <a16:creationId xmlns:a16="http://schemas.microsoft.com/office/drawing/2014/main" id="{FB6FD0DF-57BF-454F-1FC0-245A66ED9932}"/>
                  </a:ext>
                </a:extLst>
              </p:cNvPr>
              <p:cNvSpPr txBox="1"/>
              <p:nvPr/>
            </p:nvSpPr>
            <p:spPr>
              <a:xfrm>
                <a:off x="9468885" y="4497630"/>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grpSp>
        <p:sp>
          <p:nvSpPr>
            <p:cNvPr id="51" name="テキスト ボックス 50">
              <a:extLst>
                <a:ext uri="{FF2B5EF4-FFF2-40B4-BE49-F238E27FC236}">
                  <a16:creationId xmlns:a16="http://schemas.microsoft.com/office/drawing/2014/main" id="{4C908DB6-6A6F-6C5E-CB92-31A7DA7E3A44}"/>
                </a:ext>
              </a:extLst>
            </p:cNvPr>
            <p:cNvSpPr txBox="1"/>
            <p:nvPr/>
          </p:nvSpPr>
          <p:spPr>
            <a:xfrm>
              <a:off x="7540345" y="4486262"/>
              <a:ext cx="902804" cy="307777"/>
            </a:xfrm>
            <a:prstGeom prst="rect">
              <a:avLst/>
            </a:prstGeom>
            <a:solidFill>
              <a:schemeClr val="bg1"/>
            </a:solidFill>
            <a:ln>
              <a:solidFill>
                <a:schemeClr val="tx1"/>
              </a:solidFill>
            </a:ln>
          </p:spPr>
          <p:txBody>
            <a:bodyPr wrap="square" rtlCol="0">
              <a:spAutoFit/>
            </a:bodyPr>
            <a:lstStyle/>
            <a:p>
              <a:pPr algn="ctr"/>
              <a:r>
                <a:rPr lang="ja-JP" altLang="en-US" sz="1400" b="1" dirty="0">
                  <a:latin typeface="MS PGothic" panose="020B0600070205080204" pitchFamily="34" charset="-128"/>
                  <a:ea typeface="MS PGothic" panose="020B0600070205080204" pitchFamily="34" charset="-128"/>
                </a:rPr>
                <a:t>支援者</a:t>
              </a:r>
              <a:endParaRPr lang="en-US" altLang="ja-JP" sz="1200" b="1" dirty="0">
                <a:latin typeface="MS PGothic" panose="020B0600070205080204" pitchFamily="34" charset="-128"/>
                <a:ea typeface="MS PGothic" panose="020B0600070205080204" pitchFamily="34" charset="-128"/>
              </a:endParaRPr>
            </a:p>
          </p:txBody>
        </p:sp>
        <p:sp>
          <p:nvSpPr>
            <p:cNvPr id="54" name="テキスト ボックス 53">
              <a:extLst>
                <a:ext uri="{FF2B5EF4-FFF2-40B4-BE49-F238E27FC236}">
                  <a16:creationId xmlns:a16="http://schemas.microsoft.com/office/drawing/2014/main" id="{5D6040A8-FA5D-3455-4FAD-19933A3BC842}"/>
                </a:ext>
              </a:extLst>
            </p:cNvPr>
            <p:cNvSpPr txBox="1"/>
            <p:nvPr/>
          </p:nvSpPr>
          <p:spPr>
            <a:xfrm>
              <a:off x="5175039" y="2875002"/>
              <a:ext cx="1824017" cy="553998"/>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プロジェクト実行者</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個人や企業など</a:t>
              </a:r>
              <a:r>
                <a:rPr lang="en-US" altLang="ja-JP" sz="1400" b="1" dirty="0">
                  <a:latin typeface="MS PGothic" panose="020B0600070205080204" pitchFamily="34" charset="-128"/>
                  <a:ea typeface="MS PGothic" panose="020B0600070205080204" pitchFamily="34" charset="-128"/>
                </a:rPr>
                <a:t>)</a:t>
              </a:r>
            </a:p>
          </p:txBody>
        </p:sp>
      </p:grpSp>
    </p:spTree>
    <p:extLst>
      <p:ext uri="{BB962C8B-B14F-4D97-AF65-F5344CB8AC3E}">
        <p14:creationId xmlns:p14="http://schemas.microsoft.com/office/powerpoint/2010/main" val="1010758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304C-BDBA-970B-92F4-DB83B3EB80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F58EFD-3DEC-FFB0-9489-36F18E38A7A9}"/>
              </a:ext>
            </a:extLst>
          </p:cNvPr>
          <p:cNvSpPr>
            <a:spLocks noGrp="1"/>
          </p:cNvSpPr>
          <p:nvPr>
            <p:ph type="title"/>
          </p:nvPr>
        </p:nvSpPr>
        <p:spPr/>
        <p:txBody>
          <a:bodyPr/>
          <a:lstStyle/>
          <a:p>
            <a:r>
              <a:rPr lang="ja-JP" altLang="en-US" dirty="0"/>
              <a:t>➄ 補助金・助成金による資金調達</a:t>
            </a:r>
            <a:endParaRPr lang="ja-JP" altLang="en-US" dirty="0">
              <a:effectLst/>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A08311FC-B3D3-E95B-479F-A453B9D8DE87}"/>
              </a:ext>
            </a:extLst>
          </p:cNvPr>
          <p:cNvSpPr txBox="1"/>
          <p:nvPr/>
        </p:nvSpPr>
        <p:spPr>
          <a:xfrm>
            <a:off x="327082" y="1143664"/>
            <a:ext cx="11542644" cy="707886"/>
          </a:xfrm>
          <a:prstGeom prst="rect">
            <a:avLst/>
          </a:prstGeom>
          <a:noFill/>
        </p:spPr>
        <p:txBody>
          <a:bodyPr wrap="square" rtlCol="0">
            <a:spAutoFit/>
          </a:bodyPr>
          <a:lstStyle/>
          <a:p>
            <a:pPr algn="ctr"/>
            <a:r>
              <a:rPr lang="ja-JP" altLang="en-US" sz="2000" b="1" dirty="0">
                <a:latin typeface="MS PGothic" panose="020B0600070205080204" pitchFamily="34" charset="-128"/>
                <a:ea typeface="MS PGothic" panose="020B0600070205080204" pitchFamily="34" charset="-128"/>
              </a:rPr>
              <a:t>国や自治体などが提供する政策に沿った事業に取り組む前提で、</a:t>
            </a:r>
            <a:br>
              <a:rPr lang="ja-JP" altLang="en-US" sz="2000" b="1" dirty="0">
                <a:latin typeface="MS PGothic" panose="020B0600070205080204" pitchFamily="34" charset="-128"/>
                <a:ea typeface="MS PGothic" panose="020B0600070205080204" pitchFamily="34" charset="-128"/>
              </a:rPr>
            </a:br>
            <a:r>
              <a:rPr lang="ja-JP" altLang="en-US" sz="2000" b="1" dirty="0">
                <a:latin typeface="MS PGothic" panose="020B0600070205080204" pitchFamily="34" charset="-128"/>
                <a:ea typeface="MS PGothic" panose="020B0600070205080204" pitchFamily="34" charset="-128"/>
              </a:rPr>
              <a:t>事業活動の促進、雇用促進など決められた一定の要件で行う資金調達の方法です。</a:t>
            </a:r>
          </a:p>
        </p:txBody>
      </p:sp>
      <p:sp>
        <p:nvSpPr>
          <p:cNvPr id="5" name="テキスト ボックス 4">
            <a:extLst>
              <a:ext uri="{FF2B5EF4-FFF2-40B4-BE49-F238E27FC236}">
                <a16:creationId xmlns:a16="http://schemas.microsoft.com/office/drawing/2014/main" id="{A4560C97-CD88-D32F-6CC9-5590959C2D04}"/>
              </a:ext>
            </a:extLst>
          </p:cNvPr>
          <p:cNvSpPr txBox="1"/>
          <p:nvPr/>
        </p:nvSpPr>
        <p:spPr>
          <a:xfrm>
            <a:off x="838200" y="5926525"/>
            <a:ext cx="10599874" cy="253916"/>
          </a:xfrm>
          <a:prstGeom prst="rect">
            <a:avLst/>
          </a:prstGeom>
          <a:noFill/>
        </p:spPr>
        <p:txBody>
          <a:bodyPr wrap="square" rtlCol="0">
            <a:spAutoFit/>
          </a:bodyPr>
          <a:lstStyle/>
          <a:p>
            <a:r>
              <a:rPr lang="ja-JP" altLang="en-US" sz="1050" dirty="0">
                <a:latin typeface="MS PGothic" panose="020B0600070205080204" pitchFamily="34" charset="-128"/>
                <a:ea typeface="MS PGothic" panose="020B0600070205080204" pitchFamily="34" charset="-128"/>
              </a:rPr>
              <a:t>参考</a:t>
            </a:r>
            <a:r>
              <a:rPr kumimoji="1" lang="ja-JP" altLang="en-US" sz="1050" dirty="0">
                <a:latin typeface="MS PGothic" panose="020B0600070205080204" pitchFamily="34" charset="-128"/>
                <a:ea typeface="MS PGothic" panose="020B0600070205080204" pitchFamily="34" charset="-128"/>
              </a:rPr>
              <a:t>：日本政策金融公庫　創業へのステップ　第</a:t>
            </a:r>
            <a:r>
              <a:rPr kumimoji="1" lang="en-US" altLang="ja-JP" sz="1050" dirty="0">
                <a:latin typeface="MS PGothic" panose="020B0600070205080204" pitchFamily="34" charset="-128"/>
                <a:ea typeface="MS PGothic" panose="020B0600070205080204" pitchFamily="34" charset="-128"/>
              </a:rPr>
              <a:t>6</a:t>
            </a:r>
            <a:r>
              <a:rPr kumimoji="1" lang="ja-JP" altLang="en-US" sz="1050" dirty="0">
                <a:latin typeface="MS PGothic" panose="020B0600070205080204" pitchFamily="34" charset="-128"/>
                <a:ea typeface="MS PGothic" panose="020B0600070205080204" pitchFamily="34" charset="-128"/>
              </a:rPr>
              <a:t>回 資金調達の準備をしようを加工して作成。</a:t>
            </a:r>
            <a:r>
              <a:rPr lang="pt-PT" altLang="ja-JP" sz="1050" dirty="0">
                <a:latin typeface="MS PGothic" panose="020B0600070205080204" pitchFamily="34" charset="-128"/>
                <a:ea typeface="MS PGothic" panose="020B0600070205080204" pitchFamily="34" charset="-128"/>
                <a:hlinkClick r:id="rId2"/>
              </a:rPr>
              <a:t>https://www.jfc.go.jp/n/finance/sougyou/column/202403/index.html</a:t>
            </a:r>
            <a:endParaRPr lang="pt-PT" altLang="ja-JP" sz="1050" dirty="0">
              <a:latin typeface="MS PGothic" panose="020B0600070205080204" pitchFamily="34" charset="-128"/>
              <a:ea typeface="MS PGothic" panose="020B0600070205080204" pitchFamily="34" charset="-128"/>
            </a:endParaRPr>
          </a:p>
        </p:txBody>
      </p:sp>
      <p:sp>
        <p:nvSpPr>
          <p:cNvPr id="9" name="角丸四角形 27">
            <a:extLst>
              <a:ext uri="{FF2B5EF4-FFF2-40B4-BE49-F238E27FC236}">
                <a16:creationId xmlns:a16="http://schemas.microsoft.com/office/drawing/2014/main" id="{523D1BAC-61BB-FB4E-0737-66098D0102D4}"/>
              </a:ext>
            </a:extLst>
          </p:cNvPr>
          <p:cNvSpPr/>
          <p:nvPr/>
        </p:nvSpPr>
        <p:spPr>
          <a:xfrm>
            <a:off x="167644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2">
            <a:extLst>
              <a:ext uri="{FF2B5EF4-FFF2-40B4-BE49-F238E27FC236}">
                <a16:creationId xmlns:a16="http://schemas.microsoft.com/office/drawing/2014/main" id="{BA620079-0C12-F971-A9E8-8CFB7757F6C9}"/>
              </a:ext>
            </a:extLst>
          </p:cNvPr>
          <p:cNvSpPr/>
          <p:nvPr/>
        </p:nvSpPr>
        <p:spPr>
          <a:xfrm>
            <a:off x="7639501" y="2124456"/>
            <a:ext cx="2896084" cy="2661590"/>
          </a:xfrm>
          <a:prstGeom prst="roundRect">
            <a:avLst>
              <a:gd name="adj" fmla="val 1062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9728E6E-1CD9-5C3C-BDE1-5DC6A9E069DF}"/>
              </a:ext>
            </a:extLst>
          </p:cNvPr>
          <p:cNvSpPr txBox="1"/>
          <p:nvPr/>
        </p:nvSpPr>
        <p:spPr>
          <a:xfrm>
            <a:off x="2076358" y="4095164"/>
            <a:ext cx="2096250" cy="553998"/>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申込者</a:t>
            </a:r>
          </a:p>
          <a:p>
            <a:pPr algn="ctr"/>
            <a:r>
              <a:rPr lang="en-US" altLang="ja-JP" sz="1400" b="1" dirty="0">
                <a:latin typeface="MS PGothic" panose="020B0600070205080204" pitchFamily="34" charset="-128"/>
                <a:ea typeface="MS PGothic" panose="020B0600070205080204" pitchFamily="34" charset="-128"/>
              </a:rPr>
              <a:t>(</a:t>
            </a:r>
            <a:r>
              <a:rPr lang="ja-JP" altLang="en-US" sz="1400" b="1" dirty="0">
                <a:latin typeface="MS PGothic" panose="020B0600070205080204" pitchFamily="34" charset="-128"/>
                <a:ea typeface="MS PGothic" panose="020B0600070205080204" pitchFamily="34" charset="-128"/>
              </a:rPr>
              <a:t>個人事業主や企業など</a:t>
            </a:r>
            <a:r>
              <a:rPr lang="en-US" altLang="ja-JP" sz="1400" b="1" dirty="0">
                <a:latin typeface="MS PGothic" panose="020B0600070205080204" pitchFamily="34" charset="-128"/>
                <a:ea typeface="MS PGothic" panose="020B0600070205080204" pitchFamily="34" charset="-128"/>
              </a:rPr>
              <a:t>)</a:t>
            </a:r>
          </a:p>
        </p:txBody>
      </p:sp>
      <p:sp>
        <p:nvSpPr>
          <p:cNvPr id="16" name="テキスト ボックス 15">
            <a:extLst>
              <a:ext uri="{FF2B5EF4-FFF2-40B4-BE49-F238E27FC236}">
                <a16:creationId xmlns:a16="http://schemas.microsoft.com/office/drawing/2014/main" id="{502BC987-7986-7E9D-62FD-047FD7651A00}"/>
              </a:ext>
            </a:extLst>
          </p:cNvPr>
          <p:cNvSpPr txBox="1"/>
          <p:nvPr/>
        </p:nvSpPr>
        <p:spPr>
          <a:xfrm>
            <a:off x="8059444" y="4202886"/>
            <a:ext cx="2056198" cy="338554"/>
          </a:xfrm>
          <a:prstGeom prst="rect">
            <a:avLst/>
          </a:prstGeom>
          <a:solidFill>
            <a:schemeClr val="bg1"/>
          </a:solidFill>
          <a:ln>
            <a:solidFill>
              <a:schemeClr val="tx1"/>
            </a:solidFill>
          </a:ln>
        </p:spPr>
        <p:txBody>
          <a:bodyPr wrap="square" rtlCol="0">
            <a:spAutoFit/>
          </a:bodyPr>
          <a:lstStyle/>
          <a:p>
            <a:pPr algn="ctr"/>
            <a:r>
              <a:rPr lang="ja-JP" altLang="en-US" sz="1600" b="1" dirty="0">
                <a:latin typeface="MS PGothic" panose="020B0600070205080204" pitchFamily="34" charset="-128"/>
                <a:ea typeface="MS PGothic" panose="020B0600070205080204" pitchFamily="34" charset="-128"/>
              </a:rPr>
              <a:t>政府や自治体</a:t>
            </a:r>
          </a:p>
        </p:txBody>
      </p:sp>
      <p:grpSp>
        <p:nvGrpSpPr>
          <p:cNvPr id="24" name="グループ化 23">
            <a:extLst>
              <a:ext uri="{FF2B5EF4-FFF2-40B4-BE49-F238E27FC236}">
                <a16:creationId xmlns:a16="http://schemas.microsoft.com/office/drawing/2014/main" id="{4B7727B8-3745-2899-6C45-1FD2E001CBE8}"/>
              </a:ext>
            </a:extLst>
          </p:cNvPr>
          <p:cNvGrpSpPr/>
          <p:nvPr/>
        </p:nvGrpSpPr>
        <p:grpSpPr>
          <a:xfrm>
            <a:off x="4795097" y="3765188"/>
            <a:ext cx="2548462" cy="829443"/>
            <a:chOff x="4795097" y="3239673"/>
            <a:chExt cx="2548462" cy="829443"/>
          </a:xfrm>
        </p:grpSpPr>
        <p:sp>
          <p:nvSpPr>
            <p:cNvPr id="21" name="右矢印 9">
              <a:extLst>
                <a:ext uri="{FF2B5EF4-FFF2-40B4-BE49-F238E27FC236}">
                  <a16:creationId xmlns:a16="http://schemas.microsoft.com/office/drawing/2014/main" id="{D22001A8-AB3D-AD9D-9786-263C26B13E0C}"/>
                </a:ext>
              </a:extLst>
            </p:cNvPr>
            <p:cNvSpPr/>
            <p:nvPr/>
          </p:nvSpPr>
          <p:spPr>
            <a:xfrm rot="10800000">
              <a:off x="5082200" y="323967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4865F1E-B942-31EA-0B24-407EFEBAD6BD}"/>
                </a:ext>
              </a:extLst>
            </p:cNvPr>
            <p:cNvSpPr txBox="1"/>
            <p:nvPr/>
          </p:nvSpPr>
          <p:spPr>
            <a:xfrm>
              <a:off x="4795097" y="3699784"/>
              <a:ext cx="254846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補助金・助成金提供</a:t>
              </a:r>
            </a:p>
          </p:txBody>
        </p:sp>
      </p:grpSp>
      <p:sp>
        <p:nvSpPr>
          <p:cNvPr id="25" name="角丸四角形 6">
            <a:extLst>
              <a:ext uri="{FF2B5EF4-FFF2-40B4-BE49-F238E27FC236}">
                <a16:creationId xmlns:a16="http://schemas.microsoft.com/office/drawing/2014/main" id="{9E2C2A8D-0EB9-98A3-848D-9CFDB37D150C}"/>
              </a:ext>
            </a:extLst>
          </p:cNvPr>
          <p:cNvSpPr/>
          <p:nvPr/>
        </p:nvSpPr>
        <p:spPr>
          <a:xfrm>
            <a:off x="839788" y="4961956"/>
            <a:ext cx="10510836" cy="912234"/>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en-US" altLang="ja-JP" b="1" dirty="0">
                <a:solidFill>
                  <a:schemeClr val="tx1"/>
                </a:solidFill>
                <a:latin typeface="+mn-ea"/>
              </a:rPr>
              <a:t>(</a:t>
            </a:r>
            <a:r>
              <a:rPr kumimoji="1" lang="ja-JP" altLang="en-US" b="1" dirty="0">
                <a:solidFill>
                  <a:schemeClr val="tx1"/>
                </a:solidFill>
                <a:latin typeface="+mn-ea"/>
              </a:rPr>
              <a:t>例</a:t>
            </a:r>
            <a:r>
              <a:rPr kumimoji="1" lang="en-US" altLang="ja-JP" b="1" dirty="0">
                <a:solidFill>
                  <a:schemeClr val="tx1"/>
                </a:solidFill>
                <a:latin typeface="+mn-ea"/>
              </a:rPr>
              <a:t>) </a:t>
            </a:r>
            <a:r>
              <a:rPr kumimoji="1" lang="ja-JP" altLang="en-US" b="1" dirty="0">
                <a:solidFill>
                  <a:schemeClr val="tx1"/>
                </a:solidFill>
                <a:latin typeface="+mn-ea"/>
              </a:rPr>
              <a:t>新しいエネルギーの技術開発を進める中小企業が、〇〇市の補助金に応募。</a:t>
            </a:r>
            <a:br>
              <a:rPr kumimoji="1" lang="ja-JP" altLang="en-US" b="1" dirty="0">
                <a:solidFill>
                  <a:schemeClr val="tx1"/>
                </a:solidFill>
                <a:latin typeface="+mn-ea"/>
              </a:rPr>
            </a:br>
            <a:r>
              <a:rPr kumimoji="1" lang="ja-JP" altLang="en-US" b="1" dirty="0">
                <a:solidFill>
                  <a:schemeClr val="tx1"/>
                </a:solidFill>
                <a:latin typeface="+mn-ea"/>
              </a:rPr>
              <a:t>技術の革新性と事業の成長性が評価され、</a:t>
            </a:r>
            <a:r>
              <a:rPr kumimoji="1" lang="en-US" altLang="ja-JP" b="1" dirty="0">
                <a:solidFill>
                  <a:schemeClr val="tx1"/>
                </a:solidFill>
                <a:latin typeface="+mn-ea"/>
              </a:rPr>
              <a:t>500</a:t>
            </a:r>
            <a:r>
              <a:rPr kumimoji="1" lang="ja-JP" altLang="en-US" b="1" dirty="0">
                <a:solidFill>
                  <a:schemeClr val="tx1"/>
                </a:solidFill>
                <a:latin typeface="+mn-ea"/>
              </a:rPr>
              <a:t>万円の補助金を受け取ることができた。</a:t>
            </a:r>
          </a:p>
        </p:txBody>
      </p:sp>
      <p:grpSp>
        <p:nvGrpSpPr>
          <p:cNvPr id="17" name="グループ化 16">
            <a:extLst>
              <a:ext uri="{FF2B5EF4-FFF2-40B4-BE49-F238E27FC236}">
                <a16:creationId xmlns:a16="http://schemas.microsoft.com/office/drawing/2014/main" id="{7D3F61C5-DE36-7373-A985-E8779A82A77D}"/>
              </a:ext>
            </a:extLst>
          </p:cNvPr>
          <p:cNvGrpSpPr/>
          <p:nvPr/>
        </p:nvGrpSpPr>
        <p:grpSpPr>
          <a:xfrm>
            <a:off x="4507484" y="2283819"/>
            <a:ext cx="2971672" cy="832432"/>
            <a:chOff x="4507484" y="2662188"/>
            <a:chExt cx="2971672" cy="832432"/>
          </a:xfrm>
        </p:grpSpPr>
        <p:sp>
          <p:nvSpPr>
            <p:cNvPr id="6" name="右矢印 9">
              <a:extLst>
                <a:ext uri="{FF2B5EF4-FFF2-40B4-BE49-F238E27FC236}">
                  <a16:creationId xmlns:a16="http://schemas.microsoft.com/office/drawing/2014/main" id="{0AD314F3-7067-7B5B-9E18-1B3E06B6DCFF}"/>
                </a:ext>
              </a:extLst>
            </p:cNvPr>
            <p:cNvSpPr/>
            <p:nvPr/>
          </p:nvSpPr>
          <p:spPr>
            <a:xfrm rot="10800000" flipH="1">
              <a:off x="5082200" y="3063463"/>
              <a:ext cx="1898248" cy="431157"/>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0FA0038-641C-7135-FF97-4D049659DF7C}"/>
                </a:ext>
              </a:extLst>
            </p:cNvPr>
            <p:cNvSpPr txBox="1"/>
            <p:nvPr/>
          </p:nvSpPr>
          <p:spPr>
            <a:xfrm>
              <a:off x="4507484" y="2662188"/>
              <a:ext cx="2971672" cy="369332"/>
            </a:xfrm>
            <a:prstGeom prst="rect">
              <a:avLst/>
            </a:prstGeom>
            <a:noFill/>
          </p:spPr>
          <p:txBody>
            <a:bodyPr wrap="square">
              <a:spAutoFit/>
            </a:bodyPr>
            <a:lstStyle/>
            <a:p>
              <a:pPr algn="ctr"/>
              <a:r>
                <a:rPr lang="ja-JP" altLang="en-US" dirty="0">
                  <a:latin typeface="MS PGothic" panose="020B0600070205080204" pitchFamily="34" charset="-128"/>
                  <a:ea typeface="MS PGothic" panose="020B0600070205080204" pitchFamily="34" charset="-128"/>
                </a:rPr>
                <a:t>補助金・助成金申し込み</a:t>
              </a:r>
            </a:p>
          </p:txBody>
        </p:sp>
      </p:grpSp>
      <p:pic>
        <p:nvPicPr>
          <p:cNvPr id="4" name="図 3">
            <a:extLst>
              <a:ext uri="{FF2B5EF4-FFF2-40B4-BE49-F238E27FC236}">
                <a16:creationId xmlns:a16="http://schemas.microsoft.com/office/drawing/2014/main" id="{E4D2A0A8-0622-68F6-0EED-131B58B55EFA}"/>
              </a:ext>
            </a:extLst>
          </p:cNvPr>
          <p:cNvPicPr>
            <a:picLocks noChangeAspect="1"/>
          </p:cNvPicPr>
          <p:nvPr/>
        </p:nvPicPr>
        <p:blipFill>
          <a:blip r:embed="rId3"/>
          <a:stretch>
            <a:fillRect/>
          </a:stretch>
        </p:blipFill>
        <p:spPr>
          <a:xfrm>
            <a:off x="1853786" y="2307324"/>
            <a:ext cx="2128240" cy="1978172"/>
          </a:xfrm>
          <a:prstGeom prst="rect">
            <a:avLst/>
          </a:prstGeom>
        </p:spPr>
      </p:pic>
      <p:pic>
        <p:nvPicPr>
          <p:cNvPr id="14" name="図 13">
            <a:extLst>
              <a:ext uri="{FF2B5EF4-FFF2-40B4-BE49-F238E27FC236}">
                <a16:creationId xmlns:a16="http://schemas.microsoft.com/office/drawing/2014/main" id="{07C9FBDA-6591-03EF-EE93-24A9E618CBE0}"/>
              </a:ext>
            </a:extLst>
          </p:cNvPr>
          <p:cNvPicPr>
            <a:picLocks noChangeAspect="1"/>
          </p:cNvPicPr>
          <p:nvPr/>
        </p:nvPicPr>
        <p:blipFill>
          <a:blip r:embed="rId4"/>
          <a:stretch>
            <a:fillRect/>
          </a:stretch>
        </p:blipFill>
        <p:spPr>
          <a:xfrm>
            <a:off x="5584025" y="3155659"/>
            <a:ext cx="970606" cy="546682"/>
          </a:xfrm>
          <a:prstGeom prst="rect">
            <a:avLst/>
          </a:prstGeom>
        </p:spPr>
      </p:pic>
      <p:pic>
        <p:nvPicPr>
          <p:cNvPr id="15" name="図 14">
            <a:extLst>
              <a:ext uri="{FF2B5EF4-FFF2-40B4-BE49-F238E27FC236}">
                <a16:creationId xmlns:a16="http://schemas.microsoft.com/office/drawing/2014/main" id="{138E504B-328A-5F9C-3DE1-380592C3529C}"/>
              </a:ext>
            </a:extLst>
          </p:cNvPr>
          <p:cNvPicPr>
            <a:picLocks noChangeAspect="1"/>
          </p:cNvPicPr>
          <p:nvPr/>
        </p:nvPicPr>
        <p:blipFill>
          <a:blip r:embed="rId5"/>
          <a:stretch>
            <a:fillRect/>
          </a:stretch>
        </p:blipFill>
        <p:spPr>
          <a:xfrm>
            <a:off x="8138209" y="2530892"/>
            <a:ext cx="1878549" cy="1449874"/>
          </a:xfrm>
          <a:prstGeom prst="rect">
            <a:avLst/>
          </a:prstGeom>
        </p:spPr>
      </p:pic>
    </p:spTree>
    <p:extLst>
      <p:ext uri="{BB962C8B-B14F-4D97-AF65-F5344CB8AC3E}">
        <p14:creationId xmlns:p14="http://schemas.microsoft.com/office/powerpoint/2010/main" val="370340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DCEC4-86F5-027C-51C8-9F4EF1109B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B017BE-46A6-D063-5D2F-FF415F1330F6}"/>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収支計画とは、得られるお金と支払うお金の計画のこと</a:t>
            </a:r>
            <a:endParaRPr kumimoji="1" lang="ja-JP" altLang="en-US" dirty="0"/>
          </a:p>
        </p:txBody>
      </p:sp>
      <p:sp>
        <p:nvSpPr>
          <p:cNvPr id="7" name="テキスト ボックス 6">
            <a:extLst>
              <a:ext uri="{FF2B5EF4-FFF2-40B4-BE49-F238E27FC236}">
                <a16:creationId xmlns:a16="http://schemas.microsoft.com/office/drawing/2014/main" id="{77989B8C-FAD7-ADEA-AC7B-751560490DA6}"/>
              </a:ext>
            </a:extLst>
          </p:cNvPr>
          <p:cNvSpPr txBox="1"/>
          <p:nvPr/>
        </p:nvSpPr>
        <p:spPr>
          <a:xfrm>
            <a:off x="327082" y="1143664"/>
            <a:ext cx="11542644" cy="1384995"/>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商品</a:t>
            </a:r>
            <a:r>
              <a:rPr lang="ja-JP" altLang="en-US" sz="2800" b="1" dirty="0">
                <a:latin typeface="MS PGothic" panose="020B0600070205080204" pitchFamily="34" charset="-128"/>
                <a:ea typeface="MS PGothic" panose="020B0600070205080204" pitchFamily="34" charset="-128"/>
              </a:rPr>
              <a:t>・サービスは販売して初めてビジネスになります。</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代金として得られるお金と、販売までにかかったお金を概算で計算し、</a:t>
            </a:r>
          </a:p>
          <a:p>
            <a:pPr algn="ctr"/>
            <a:r>
              <a:rPr lang="ja-JP" altLang="en-US" sz="2800" b="1" dirty="0">
                <a:latin typeface="MS PGothic" panose="020B0600070205080204" pitchFamily="34" charset="-128"/>
                <a:ea typeface="MS PGothic" panose="020B0600070205080204" pitchFamily="34" charset="-128"/>
              </a:rPr>
              <a:t>どれだけ利益（差分としての儲け）が見込める</a:t>
            </a:r>
            <a:r>
              <a:rPr lang="ja-JP" altLang="en-US" sz="2800" b="1">
                <a:latin typeface="MS PGothic" panose="020B0600070205080204" pitchFamily="34" charset="-128"/>
                <a:ea typeface="MS PGothic" panose="020B0600070205080204" pitchFamily="34" charset="-128"/>
              </a:rPr>
              <a:t>かを計画</a:t>
            </a:r>
            <a:r>
              <a:rPr lang="ja-JP" altLang="en-US" sz="2800" b="1" dirty="0">
                <a:latin typeface="MS PGothic" panose="020B0600070205080204" pitchFamily="34" charset="-128"/>
                <a:ea typeface="MS PGothic" panose="020B0600070205080204" pitchFamily="34" charset="-128"/>
              </a:rPr>
              <a:t>します。</a:t>
            </a:r>
          </a:p>
        </p:txBody>
      </p:sp>
      <p:sp>
        <p:nvSpPr>
          <p:cNvPr id="6" name="テキスト ボックス 5">
            <a:extLst>
              <a:ext uri="{FF2B5EF4-FFF2-40B4-BE49-F238E27FC236}">
                <a16:creationId xmlns:a16="http://schemas.microsoft.com/office/drawing/2014/main" id="{4B243B28-A9FD-CD35-91C9-51B4397E410A}"/>
              </a:ext>
            </a:extLst>
          </p:cNvPr>
          <p:cNvSpPr txBox="1"/>
          <p:nvPr/>
        </p:nvSpPr>
        <p:spPr>
          <a:xfrm>
            <a:off x="327083" y="5095327"/>
            <a:ext cx="11542643" cy="830997"/>
          </a:xfrm>
          <a:prstGeom prst="rect">
            <a:avLst/>
          </a:prstGeom>
          <a:noFill/>
        </p:spPr>
        <p:txBody>
          <a:bodyPr wrap="square" rtlCol="0">
            <a:spAutoFit/>
          </a:bodyPr>
          <a:lstStyle/>
          <a:p>
            <a:pPr algn="ctr"/>
            <a:r>
              <a:rPr lang="ja-JP" altLang="en-US" sz="2400" b="1" dirty="0">
                <a:solidFill>
                  <a:srgbClr val="E94520"/>
                </a:solidFill>
                <a:latin typeface="MS PGothic" panose="020B0600070205080204" pitchFamily="34" charset="-128"/>
                <a:ea typeface="MS PGothic" panose="020B0600070205080204" pitchFamily="34" charset="-128"/>
              </a:rPr>
              <a:t>収支計画には、「会計」という領域で使用する言葉が出てきますが、</a:t>
            </a:r>
            <a:br>
              <a:rPr lang="en-US" altLang="ja-JP" sz="2400" b="1" dirty="0">
                <a:solidFill>
                  <a:srgbClr val="E94520"/>
                </a:solidFill>
                <a:latin typeface="MS PGothic" panose="020B0600070205080204" pitchFamily="34" charset="-128"/>
                <a:ea typeface="MS PGothic" panose="020B0600070205080204" pitchFamily="34" charset="-128"/>
              </a:rPr>
            </a:br>
            <a:r>
              <a:rPr lang="ja-JP" altLang="en-US" sz="2400" b="1" dirty="0">
                <a:solidFill>
                  <a:srgbClr val="E94520"/>
                </a:solidFill>
                <a:latin typeface="MS PGothic" panose="020B0600070205080204" pitchFamily="34" charset="-128"/>
                <a:ea typeface="MS PGothic" panose="020B0600070205080204" pitchFamily="34" charset="-128"/>
              </a:rPr>
              <a:t>１つずつ理解してビジネスとして成り立つための計画ができるようにします。</a:t>
            </a:r>
          </a:p>
        </p:txBody>
      </p:sp>
      <p:pic>
        <p:nvPicPr>
          <p:cNvPr id="5" name="図 4">
            <a:extLst>
              <a:ext uri="{FF2B5EF4-FFF2-40B4-BE49-F238E27FC236}">
                <a16:creationId xmlns:a16="http://schemas.microsoft.com/office/drawing/2014/main" id="{6719D9D6-DA9E-52EF-91AD-E6C5BB07CA25}"/>
              </a:ext>
            </a:extLst>
          </p:cNvPr>
          <p:cNvPicPr>
            <a:picLocks noChangeAspect="1"/>
          </p:cNvPicPr>
          <p:nvPr/>
        </p:nvPicPr>
        <p:blipFill>
          <a:blip r:embed="rId2"/>
          <a:srcRect t="3312" b="892"/>
          <a:stretch/>
        </p:blipFill>
        <p:spPr>
          <a:xfrm>
            <a:off x="4595923" y="2666686"/>
            <a:ext cx="2656216" cy="2252531"/>
          </a:xfrm>
          <a:prstGeom prst="rect">
            <a:avLst/>
          </a:prstGeom>
        </p:spPr>
      </p:pic>
      <p:sp>
        <p:nvSpPr>
          <p:cNvPr id="8" name="テキスト ボックス 7">
            <a:extLst>
              <a:ext uri="{FF2B5EF4-FFF2-40B4-BE49-F238E27FC236}">
                <a16:creationId xmlns:a16="http://schemas.microsoft.com/office/drawing/2014/main" id="{34E0367B-B23C-9CD4-906D-7386C395D85C}"/>
              </a:ext>
            </a:extLst>
          </p:cNvPr>
          <p:cNvSpPr txBox="1"/>
          <p:nvPr/>
        </p:nvSpPr>
        <p:spPr>
          <a:xfrm>
            <a:off x="1215207" y="5926324"/>
            <a:ext cx="9190433" cy="253916"/>
          </a:xfrm>
          <a:prstGeom prst="rect">
            <a:avLst/>
          </a:prstGeom>
          <a:noFill/>
        </p:spPr>
        <p:txBody>
          <a:bodyPr wrap="square" rtlCol="0">
            <a:spAutoFit/>
          </a:bodyPr>
          <a:lstStyle/>
          <a:p>
            <a:r>
              <a:rPr kumimoji="1" lang="ja-JP" altLang="en-US" sz="1050" dirty="0">
                <a:latin typeface="MS PGothic" panose="020B0600070205080204" pitchFamily="34" charset="-128"/>
                <a:ea typeface="MS PGothic" panose="020B0600070205080204" pitchFamily="34" charset="-128"/>
              </a:rPr>
              <a:t>参考：</a:t>
            </a:r>
            <a:r>
              <a:rPr kumimoji="1" lang="pt-PT" altLang="ja-JP" sz="1050" dirty="0" err="1">
                <a:latin typeface="MS PGothic" panose="020B0600070205080204" pitchFamily="34" charset="-128"/>
                <a:ea typeface="MS PGothic" panose="020B0600070205080204" pitchFamily="34" charset="-128"/>
              </a:rPr>
              <a:t>BusiNest</a:t>
            </a:r>
            <a:r>
              <a:rPr kumimoji="1" lang="pt-PT"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財務</a:t>
            </a:r>
            <a:r>
              <a:rPr kumimoji="1" lang="en-US" altLang="ja-JP" sz="1050" dirty="0">
                <a:latin typeface="MS PGothic" panose="020B0600070205080204" pitchFamily="34" charset="-128"/>
                <a:ea typeface="MS PGothic" panose="020B0600070205080204" pitchFamily="34" charset="-128"/>
              </a:rPr>
              <a:t>#2</a:t>
            </a:r>
            <a:r>
              <a:rPr kumimoji="1" lang="ja-JP" altLang="en-US" sz="1050" dirty="0">
                <a:latin typeface="MS PGothic" panose="020B0600070205080204" pitchFamily="34" charset="-128"/>
                <a:ea typeface="MS PGothic" panose="020B0600070205080204" pitchFamily="34" charset="-128"/>
              </a:rPr>
              <a:t>「収支計画の基本」を加工して作成　</a:t>
            </a:r>
            <a:r>
              <a:rPr lang="pt-PT" altLang="ja-JP" sz="1050" dirty="0">
                <a:latin typeface="MS PGothic" panose="020B0600070205080204" pitchFamily="34" charset="-128"/>
                <a:ea typeface="MS PGothic" panose="020B0600070205080204" pitchFamily="34" charset="-128"/>
                <a:hlinkClick r:id="rId3"/>
              </a:rPr>
              <a:t>https://businest.smrj.go.jp/contents/zaimu2/</a:t>
            </a:r>
            <a:endParaRPr lang="pt-PT" altLang="ja-JP" sz="105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60428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5403-3756-F983-C227-F01C595D57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52AE40-AA22-C3D7-E2A7-4AB060E6028A}"/>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資金調達を学ぶにあたって</a:t>
            </a:r>
            <a:endParaRPr kumimoji="1" lang="ja-JP" altLang="en-US" dirty="0"/>
          </a:p>
        </p:txBody>
      </p:sp>
      <p:sp>
        <p:nvSpPr>
          <p:cNvPr id="4" name="角丸四角形 3">
            <a:extLst>
              <a:ext uri="{FF2B5EF4-FFF2-40B4-BE49-F238E27FC236}">
                <a16:creationId xmlns:a16="http://schemas.microsoft.com/office/drawing/2014/main" id="{64BD4446-D255-DF1D-42DE-6424319C4688}"/>
              </a:ext>
            </a:extLst>
          </p:cNvPr>
          <p:cNvSpPr/>
          <p:nvPr/>
        </p:nvSpPr>
        <p:spPr>
          <a:xfrm>
            <a:off x="1061545" y="1975945"/>
            <a:ext cx="10068910" cy="278639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資金調達とは単に金融機関からお金を借りる</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ことで</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はなく、やりたい</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ことの実現のために</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数ある方法から比較・検討しながら</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最善の策を</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模索すること</a:t>
            </a:r>
            <a:endPar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458C46BE-DBC5-56E5-0994-119002B594B6}"/>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
        <p:nvSpPr>
          <p:cNvPr id="6" name="テキスト ボックス 5">
            <a:extLst>
              <a:ext uri="{FF2B5EF4-FFF2-40B4-BE49-F238E27FC236}">
                <a16:creationId xmlns:a16="http://schemas.microsoft.com/office/drawing/2014/main" id="{D7B63185-65F6-3810-B226-DCF0A43FE251}"/>
              </a:ext>
            </a:extLst>
          </p:cNvPr>
          <p:cNvSpPr txBox="1"/>
          <p:nvPr/>
        </p:nvSpPr>
        <p:spPr>
          <a:xfrm>
            <a:off x="1061545" y="5074789"/>
            <a:ext cx="7977352" cy="400110"/>
          </a:xfrm>
          <a:prstGeom prst="rect">
            <a:avLst/>
          </a:prstGeom>
          <a:noFill/>
        </p:spPr>
        <p:txBody>
          <a:bodyPr wrap="square" rtlCol="0">
            <a:spAutoFit/>
          </a:bodyPr>
          <a:lstStyle/>
          <a:p>
            <a:r>
              <a:rPr lang="en-US" altLang="ja-JP" sz="2000" dirty="0">
                <a:latin typeface="MS PGothic" panose="020B0600070205080204" pitchFamily="34" charset="-128"/>
                <a:ea typeface="MS PGothic" panose="020B0600070205080204" pitchFamily="34" charset="-128"/>
              </a:rPr>
              <a:t>※</a:t>
            </a:r>
            <a:r>
              <a:rPr lang="ja-JP" altLang="en-US" sz="2000" dirty="0">
                <a:latin typeface="MS PGothic" panose="020B0600070205080204" pitchFamily="34" charset="-128"/>
                <a:ea typeface="MS PGothic" panose="020B0600070205080204" pitchFamily="34" charset="-128"/>
              </a:rPr>
              <a:t>本時では理解に留めて、実践に資金調達を行うことはしません。</a:t>
            </a:r>
            <a:endParaRPr kumimoji="1" lang="ja-JP" altLang="en-US" sz="20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69141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2A91-367D-0AEB-36D4-25FF26F676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30D947-E7AC-42F7-A870-857121C1FEE5}"/>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収支計画に必要な考え方と目的</a:t>
            </a:r>
            <a:endParaRPr kumimoji="1" lang="ja-JP" altLang="en-US" dirty="0"/>
          </a:p>
        </p:txBody>
      </p:sp>
      <p:sp>
        <p:nvSpPr>
          <p:cNvPr id="7" name="テキスト ボックス 6">
            <a:extLst>
              <a:ext uri="{FF2B5EF4-FFF2-40B4-BE49-F238E27FC236}">
                <a16:creationId xmlns:a16="http://schemas.microsoft.com/office/drawing/2014/main" id="{549AC083-FDFD-3C8A-E9CF-117D9C1896CF}"/>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収支計画は「</a:t>
            </a:r>
            <a:r>
              <a:rPr lang="ja-JP" altLang="en-US" sz="2800" b="1">
                <a:latin typeface="MS PGothic" panose="020B0600070205080204" pitchFamily="34" charset="-128"/>
                <a:ea typeface="MS PGothic" panose="020B0600070205080204" pitchFamily="34" charset="-128"/>
              </a:rPr>
              <a:t>売上高・売上原価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・経費・利益」の一覧を作成</a:t>
            </a:r>
            <a:br>
              <a:rPr lang="en-US" altLang="ja-JP"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します。ビジネスが継続できるか、信頼できるか</a:t>
            </a:r>
            <a:r>
              <a:rPr lang="ja-JP" altLang="en-US" sz="2800" b="1">
                <a:latin typeface="MS PGothic" panose="020B0600070205080204" pitchFamily="34" charset="-128"/>
                <a:ea typeface="MS PGothic" panose="020B0600070205080204" pitchFamily="34" charset="-128"/>
              </a:rPr>
              <a:t>をみるために</a:t>
            </a:r>
            <a:r>
              <a:rPr lang="ja-JP" altLang="en-US" sz="2800" b="1" dirty="0">
                <a:latin typeface="MS PGothic" panose="020B0600070205080204" pitchFamily="34" charset="-128"/>
                <a:ea typeface="MS PGothic" panose="020B0600070205080204" pitchFamily="34" charset="-128"/>
              </a:rPr>
              <a:t>用います。</a:t>
            </a:r>
          </a:p>
        </p:txBody>
      </p:sp>
      <p:sp>
        <p:nvSpPr>
          <p:cNvPr id="8" name="テキスト ボックス 7">
            <a:extLst>
              <a:ext uri="{FF2B5EF4-FFF2-40B4-BE49-F238E27FC236}">
                <a16:creationId xmlns:a16="http://schemas.microsoft.com/office/drawing/2014/main" id="{82FCFD89-C60E-DA78-67E6-03278D215A59}"/>
              </a:ext>
            </a:extLst>
          </p:cNvPr>
          <p:cNvSpPr txBox="1"/>
          <p:nvPr/>
        </p:nvSpPr>
        <p:spPr>
          <a:xfrm>
            <a:off x="1215207" y="5926324"/>
            <a:ext cx="9190433" cy="253916"/>
          </a:xfrm>
          <a:prstGeom prst="rect">
            <a:avLst/>
          </a:prstGeom>
          <a:noFill/>
        </p:spPr>
        <p:txBody>
          <a:bodyPr wrap="square" rtlCol="0">
            <a:spAutoFit/>
          </a:bodyPr>
          <a:lstStyle/>
          <a:p>
            <a:r>
              <a:rPr kumimoji="1" lang="ja-JP" altLang="en-US" sz="1050" dirty="0">
                <a:latin typeface="MS PGothic" panose="020B0600070205080204" pitchFamily="34" charset="-128"/>
                <a:ea typeface="MS PGothic" panose="020B0600070205080204" pitchFamily="34" charset="-128"/>
              </a:rPr>
              <a:t>参考：</a:t>
            </a:r>
            <a:r>
              <a:rPr kumimoji="1" lang="pt-PT" altLang="ja-JP" sz="1050" dirty="0" err="1">
                <a:latin typeface="MS PGothic" panose="020B0600070205080204" pitchFamily="34" charset="-128"/>
                <a:ea typeface="MS PGothic" panose="020B0600070205080204" pitchFamily="34" charset="-128"/>
              </a:rPr>
              <a:t>BusiNest</a:t>
            </a:r>
            <a:r>
              <a:rPr kumimoji="1" lang="pt-PT"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財務</a:t>
            </a:r>
            <a:r>
              <a:rPr kumimoji="1" lang="en-US" altLang="ja-JP" sz="1050" dirty="0">
                <a:latin typeface="MS PGothic" panose="020B0600070205080204" pitchFamily="34" charset="-128"/>
                <a:ea typeface="MS PGothic" panose="020B0600070205080204" pitchFamily="34" charset="-128"/>
              </a:rPr>
              <a:t>#2</a:t>
            </a:r>
            <a:r>
              <a:rPr kumimoji="1" lang="ja-JP" altLang="en-US" sz="1050" dirty="0">
                <a:latin typeface="MS PGothic" panose="020B0600070205080204" pitchFamily="34" charset="-128"/>
                <a:ea typeface="MS PGothic" panose="020B0600070205080204" pitchFamily="34" charset="-128"/>
              </a:rPr>
              <a:t>「収支計画の基本」を加工して作成　</a:t>
            </a:r>
            <a:r>
              <a:rPr lang="pt-PT" altLang="ja-JP" sz="1050" dirty="0">
                <a:latin typeface="MS PGothic" panose="020B0600070205080204" pitchFamily="34" charset="-128"/>
                <a:ea typeface="MS PGothic" panose="020B0600070205080204" pitchFamily="34" charset="-128"/>
                <a:hlinkClick r:id="rId2"/>
              </a:rPr>
              <a:t>https://businest.smrj.go.jp/contents/zaimu2/</a:t>
            </a:r>
            <a:endParaRPr lang="pt-PT" altLang="ja-JP" sz="1050" dirty="0">
              <a:latin typeface="MS PGothic" panose="020B0600070205080204" pitchFamily="34" charset="-128"/>
              <a:ea typeface="MS PGothic" panose="020B0600070205080204" pitchFamily="34" charset="-128"/>
            </a:endParaRPr>
          </a:p>
        </p:txBody>
      </p:sp>
      <p:graphicFrame>
        <p:nvGraphicFramePr>
          <p:cNvPr id="4" name="表 3">
            <a:extLst>
              <a:ext uri="{FF2B5EF4-FFF2-40B4-BE49-F238E27FC236}">
                <a16:creationId xmlns:a16="http://schemas.microsoft.com/office/drawing/2014/main" id="{272058C5-894C-EF4D-33DE-9C9FFA8E84D2}"/>
              </a:ext>
            </a:extLst>
          </p:cNvPr>
          <p:cNvGraphicFramePr>
            <a:graphicFrameLocks noGrp="1"/>
          </p:cNvGraphicFramePr>
          <p:nvPr>
            <p:extLst>
              <p:ext uri="{D42A27DB-BD31-4B8C-83A1-F6EECF244321}">
                <p14:modId xmlns:p14="http://schemas.microsoft.com/office/powerpoint/2010/main" val="3341203066"/>
              </p:ext>
            </p:extLst>
          </p:nvPr>
        </p:nvGraphicFramePr>
        <p:xfrm>
          <a:off x="839788" y="2239157"/>
          <a:ext cx="10515600" cy="2058810"/>
        </p:xfrm>
        <a:graphic>
          <a:graphicData uri="http://schemas.openxmlformats.org/drawingml/2006/table">
            <a:tbl>
              <a:tblPr firstRow="1" bandRow="1">
                <a:tableStyleId>{5C22544A-7EE6-4342-B048-85BDC9FD1C3A}</a:tableStyleId>
              </a:tblPr>
              <a:tblGrid>
                <a:gridCol w="2025513">
                  <a:extLst>
                    <a:ext uri="{9D8B030D-6E8A-4147-A177-3AD203B41FA5}">
                      <a16:colId xmlns:a16="http://schemas.microsoft.com/office/drawing/2014/main" val="1849414814"/>
                    </a:ext>
                  </a:extLst>
                </a:gridCol>
                <a:gridCol w="8490087">
                  <a:extLst>
                    <a:ext uri="{9D8B030D-6E8A-4147-A177-3AD203B41FA5}">
                      <a16:colId xmlns:a16="http://schemas.microsoft.com/office/drawing/2014/main" val="27567986"/>
                    </a:ext>
                  </a:extLst>
                </a:gridCol>
              </a:tblGrid>
              <a:tr h="472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latin typeface="MS PGothic" panose="020B0600070205080204" pitchFamily="34" charset="-128"/>
                          <a:ea typeface="MS PGothic" panose="020B0600070205080204" pitchFamily="34" charset="-128"/>
                        </a:rPr>
                        <a:t>売上高</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r>
                        <a:rPr kumimoji="1" lang="ja-JP" altLang="en-US" b="0" dirty="0">
                          <a:solidFill>
                            <a:schemeClr val="tx1"/>
                          </a:solidFill>
                          <a:latin typeface="MS PGothic" panose="020B0600070205080204" pitchFamily="34" charset="-128"/>
                          <a:ea typeface="MS PGothic" panose="020B0600070205080204" pitchFamily="34" charset="-128"/>
                        </a:rPr>
                        <a:t>　商品・サービスを提供して顧客から得た売上代金の総額のこと。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286675"/>
                  </a:ext>
                </a:extLst>
              </a:tr>
              <a:tr h="5927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a:solidFill>
                            <a:schemeClr val="bg1"/>
                          </a:solidFill>
                          <a:latin typeface="MS PGothic" panose="020B0600070205080204" pitchFamily="34" charset="-128"/>
                          <a:ea typeface="MS PGothic" panose="020B0600070205080204" pitchFamily="34" charset="-128"/>
                        </a:rPr>
                        <a:t>売上原価</a:t>
                      </a:r>
                      <a:endParaRPr lang="en-US" altLang="ja-JP" sz="1800" b="1" dirty="0">
                        <a:solidFill>
                          <a:schemeClr val="bg1"/>
                        </a:solidFill>
                        <a:latin typeface="MS PGothic" panose="020B0600070205080204" pitchFamily="34" charset="-128"/>
                        <a:ea typeface="MS PGothic" panose="020B060007020508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bg1"/>
                          </a:solidFill>
                          <a:latin typeface="MS PGothic" panose="020B0600070205080204" pitchFamily="34" charset="-128"/>
                          <a:ea typeface="MS PGothic" panose="020B0600070205080204" pitchFamily="34" charset="-128"/>
                        </a:rPr>
                        <a:t>(</a:t>
                      </a:r>
                      <a:r>
                        <a:rPr lang="ja-JP" altLang="en-US" sz="1800" b="1">
                          <a:solidFill>
                            <a:schemeClr val="bg1"/>
                          </a:solidFill>
                          <a:latin typeface="MS PGothic" panose="020B0600070205080204" pitchFamily="34" charset="-128"/>
                          <a:ea typeface="MS PGothic" panose="020B0600070205080204" pitchFamily="34" charset="-128"/>
                        </a:rPr>
                        <a:t>仕入原価</a:t>
                      </a:r>
                      <a:r>
                        <a:rPr lang="en-US" altLang="ja-JP" sz="1800" b="1" dirty="0">
                          <a:solidFill>
                            <a:schemeClr val="bg1"/>
                          </a:solidFill>
                          <a:latin typeface="MS PGothic" panose="020B0600070205080204" pitchFamily="34" charset="-128"/>
                          <a:ea typeface="MS PGothic" panose="020B0600070205080204" pitchFamily="34" charset="-128"/>
                        </a:rPr>
                        <a:t>)</a:t>
                      </a:r>
                      <a:endParaRPr kumimoji="1" lang="ja-JP" altLang="en-US" sz="1800" b="1" dirty="0">
                        <a:solidFill>
                          <a:schemeClr val="bg1"/>
                        </a:solidFill>
                        <a:latin typeface="MS PGothic" panose="020B0600070205080204" pitchFamily="34" charset="-128"/>
                        <a:ea typeface="MS PGothic" panose="020B0600070205080204" pitchFamily="34"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r>
                        <a:rPr kumimoji="1" lang="ja-JP" altLang="en-US" b="0">
                          <a:solidFill>
                            <a:schemeClr val="tx1"/>
                          </a:solidFill>
                          <a:latin typeface="MS PGothic" panose="020B0600070205080204" pitchFamily="34" charset="-128"/>
                          <a:ea typeface="MS PGothic" panose="020B0600070205080204" pitchFamily="34" charset="-128"/>
                        </a:rPr>
                        <a:t>　販売した商品・サービスの仕入れや製造に直接かかった費用のこと。</a:t>
                      </a:r>
                      <a:endParaRPr kumimoji="1" lang="ja-JP" altLang="en-US" b="0" dirty="0">
                        <a:solidFill>
                          <a:schemeClr val="tx1"/>
                        </a:solidFill>
                        <a:latin typeface="MS PGothic" panose="020B0600070205080204" pitchFamily="34" charset="-128"/>
                        <a:ea typeface="MS PGothic" panose="020B0600070205080204" pitchFamily="34"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427109"/>
                  </a:ext>
                </a:extLst>
              </a:tr>
              <a:tr h="472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S PGothic" panose="020B0600070205080204" pitchFamily="34" charset="-128"/>
                          <a:ea typeface="MS PGothic" panose="020B0600070205080204" pitchFamily="34" charset="-128"/>
                        </a:rPr>
                        <a:t>経費</a:t>
                      </a:r>
                      <a:endParaRPr kumimoji="1" lang="ja-JP" altLang="en-US" sz="1800" b="1" dirty="0">
                        <a:solidFill>
                          <a:schemeClr val="bg1"/>
                        </a:solidFill>
                        <a:latin typeface="MS PGothic" panose="020B0600070205080204" pitchFamily="34" charset="-128"/>
                        <a:ea typeface="MS PGothic" panose="020B0600070205080204" pitchFamily="34"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a:solidFill>
                            <a:schemeClr val="tx1"/>
                          </a:solidFill>
                          <a:latin typeface="MS PGothic" panose="020B0600070205080204" pitchFamily="34" charset="-128"/>
                          <a:ea typeface="MS PGothic" panose="020B0600070205080204" pitchFamily="34" charset="-128"/>
                        </a:rPr>
                        <a:t>　</a:t>
                      </a:r>
                      <a:r>
                        <a:rPr kumimoji="1" lang="ja-JP" altLang="en-US" sz="1800" kern="1200">
                          <a:solidFill>
                            <a:schemeClr val="dk1"/>
                          </a:solidFill>
                          <a:effectLst/>
                          <a:latin typeface="+mn-lt"/>
                          <a:ea typeface="+mn-ea"/>
                          <a:cs typeface="+mn-cs"/>
                        </a:rPr>
                        <a:t>人件費、家賃、広告宣伝費など売上原価以外の費用</a:t>
                      </a:r>
                      <a:r>
                        <a:rPr kumimoji="1" lang="ja-JP" altLang="en-US" b="0">
                          <a:solidFill>
                            <a:schemeClr val="tx1"/>
                          </a:solidFill>
                          <a:latin typeface="MS PGothic" panose="020B0600070205080204" pitchFamily="34" charset="-128"/>
                          <a:ea typeface="MS PGothic" panose="020B0600070205080204" pitchFamily="34" charset="-128"/>
                        </a:rPr>
                        <a:t>のこと。</a:t>
                      </a:r>
                      <a:endParaRPr kumimoji="1" lang="ja-JP" altLang="en-US" b="0" dirty="0">
                        <a:solidFill>
                          <a:schemeClr val="tx1"/>
                        </a:solidFill>
                        <a:latin typeface="MS PGothic" panose="020B0600070205080204" pitchFamily="34" charset="-128"/>
                        <a:ea typeface="MS PGothic" panose="020B0600070205080204" pitchFamily="34"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068596"/>
                  </a:ext>
                </a:extLst>
              </a:tr>
              <a:tr h="472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latin typeface="MS PGothic" panose="020B0600070205080204" pitchFamily="34" charset="-128"/>
                          <a:ea typeface="MS PGothic" panose="020B0600070205080204" pitchFamily="34" charset="-128"/>
                        </a:rPr>
                        <a:t>利益</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S PGothic" panose="020B0600070205080204" pitchFamily="34" charset="-128"/>
                          <a:ea typeface="MS PGothic" panose="020B0600070205080204" pitchFamily="34" charset="-128"/>
                        </a:rPr>
                        <a:t>　</a:t>
                      </a:r>
                      <a:r>
                        <a:rPr kumimoji="1" lang="ja-JP" altLang="en-US" b="0">
                          <a:solidFill>
                            <a:schemeClr val="tx1"/>
                          </a:solidFill>
                          <a:latin typeface="MS PGothic" panose="020B0600070205080204" pitchFamily="34" charset="-128"/>
                          <a:ea typeface="MS PGothic" panose="020B0600070205080204" pitchFamily="34" charset="-128"/>
                        </a:rPr>
                        <a:t>売上高から売上原価と</a:t>
                      </a:r>
                      <a:r>
                        <a:rPr kumimoji="1" lang="ja-JP" altLang="en-US" b="0" dirty="0">
                          <a:solidFill>
                            <a:schemeClr val="tx1"/>
                          </a:solidFill>
                          <a:latin typeface="MS PGothic" panose="020B0600070205080204" pitchFamily="34" charset="-128"/>
                          <a:ea typeface="MS PGothic" panose="020B0600070205080204" pitchFamily="34" charset="-128"/>
                        </a:rPr>
                        <a:t>経費を引いて、残ったお金のこと。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7788875"/>
                  </a:ext>
                </a:extLst>
              </a:tr>
            </a:tbl>
          </a:graphicData>
        </a:graphic>
      </p:graphicFrame>
      <p:sp>
        <p:nvSpPr>
          <p:cNvPr id="9" name="角丸四角形 6">
            <a:extLst>
              <a:ext uri="{FF2B5EF4-FFF2-40B4-BE49-F238E27FC236}">
                <a16:creationId xmlns:a16="http://schemas.microsoft.com/office/drawing/2014/main" id="{431D6EE6-77D0-2708-C7DE-60D7C2E27530}"/>
              </a:ext>
            </a:extLst>
          </p:cNvPr>
          <p:cNvSpPr/>
          <p:nvPr/>
        </p:nvSpPr>
        <p:spPr>
          <a:xfrm>
            <a:off x="2626468" y="4597408"/>
            <a:ext cx="8725746" cy="1173708"/>
          </a:xfrm>
          <a:prstGeom prst="roundRect">
            <a:avLst>
              <a:gd name="adj" fmla="val 11885"/>
            </a:avLst>
          </a:prstGeom>
          <a:noFill/>
          <a:ln w="285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pPr>
              <a:lnSpc>
                <a:spcPct val="120000"/>
              </a:lnSpc>
            </a:pPr>
            <a:r>
              <a:rPr kumimoji="1" lang="ja-JP" altLang="en-US" sz="2200" b="1">
                <a:solidFill>
                  <a:srgbClr val="E94520"/>
                </a:solidFill>
                <a:latin typeface="+mn-ea"/>
              </a:rPr>
              <a:t>収支計画は「事業が健全かどうか」を説明するために重要です。収支を概算することで手元に残るお金を把握し、事業の信頼性を示します。</a:t>
            </a:r>
            <a:endParaRPr kumimoji="1" lang="ja-JP" altLang="en-US" sz="2200" b="1" dirty="0">
              <a:solidFill>
                <a:srgbClr val="E94520"/>
              </a:solidFill>
              <a:latin typeface="+mn-ea"/>
            </a:endParaRPr>
          </a:p>
        </p:txBody>
      </p:sp>
      <p:pic>
        <p:nvPicPr>
          <p:cNvPr id="10" name="図 9" descr="男 が含まれている画像&#10;&#10;自動的に生成された説明">
            <a:extLst>
              <a:ext uri="{FF2B5EF4-FFF2-40B4-BE49-F238E27FC236}">
                <a16:creationId xmlns:a16="http://schemas.microsoft.com/office/drawing/2014/main" id="{34E00F3F-9283-3402-5991-7E83DE6666CA}"/>
              </a:ext>
            </a:extLst>
          </p:cNvPr>
          <p:cNvPicPr>
            <a:picLocks noChangeAspect="1"/>
          </p:cNvPicPr>
          <p:nvPr/>
        </p:nvPicPr>
        <p:blipFill>
          <a:blip r:embed="rId3"/>
          <a:srcRect l="32802" t="9418" r="32802" b="44734"/>
          <a:stretch/>
        </p:blipFill>
        <p:spPr>
          <a:xfrm>
            <a:off x="1290792" y="4250652"/>
            <a:ext cx="1233776" cy="1644532"/>
          </a:xfrm>
          <a:prstGeom prst="rect">
            <a:avLst/>
          </a:prstGeom>
        </p:spPr>
      </p:pic>
    </p:spTree>
    <p:extLst>
      <p:ext uri="{BB962C8B-B14F-4D97-AF65-F5344CB8AC3E}">
        <p14:creationId xmlns:p14="http://schemas.microsoft.com/office/powerpoint/2010/main" val="360052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7CE9-A347-4AC4-96CF-B8DE4A2684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CED6EB-2548-2F60-6A31-55193586BBEB}"/>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売上高</a:t>
            </a:r>
            <a:r>
              <a:rPr lang="en-US" altLang="ja-JP" dirty="0">
                <a:effectLst/>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経費</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利益</a:t>
            </a:r>
            <a:r>
              <a:rPr lang="ja-JP" altLang="en-US">
                <a:effectLst/>
                <a:latin typeface="MS PGothic" panose="020B0600070205080204" pitchFamily="34" charset="-128"/>
                <a:ea typeface="MS PGothic" panose="020B0600070205080204" pitchFamily="34" charset="-128"/>
              </a:rPr>
              <a:t>の流れ</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1</a:t>
            </a:r>
            <a:r>
              <a:rPr lang="ja-JP" altLang="en-US">
                <a:effectLst/>
                <a:latin typeface="MS PGothic" panose="020B0600070205080204" pitchFamily="34" charset="-128"/>
                <a:ea typeface="MS PGothic" panose="020B0600070205080204" pitchFamily="34" charset="-128"/>
              </a:rPr>
              <a:t>）</a:t>
            </a:r>
            <a:endParaRPr kumimoji="1" lang="ja-JP" altLang="en-US" dirty="0"/>
          </a:p>
        </p:txBody>
      </p:sp>
      <p:sp>
        <p:nvSpPr>
          <p:cNvPr id="7" name="テキスト ボックス 6">
            <a:extLst>
              <a:ext uri="{FF2B5EF4-FFF2-40B4-BE49-F238E27FC236}">
                <a16:creationId xmlns:a16="http://schemas.microsoft.com/office/drawing/2014/main" id="{FC6C4CE3-AD95-D356-D0D4-96113C7C4198}"/>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ミックスジュース販売</a:t>
            </a:r>
            <a:r>
              <a:rPr lang="ja-JP" altLang="en-US" sz="2800" b="1" dirty="0">
                <a:latin typeface="MS PGothic" panose="020B0600070205080204" pitchFamily="34" charset="-128"/>
                <a:ea typeface="MS PGothic" panose="020B0600070205080204" pitchFamily="34" charset="-128"/>
              </a:rPr>
              <a:t>における、仕入れ</a:t>
            </a:r>
            <a:r>
              <a:rPr lang="ja-JP" altLang="en-US" sz="2800" b="1">
                <a:latin typeface="MS PGothic" panose="020B0600070205080204" pitchFamily="34" charset="-128"/>
                <a:ea typeface="MS PGothic" panose="020B0600070205080204" pitchFamily="34" charset="-128"/>
              </a:rPr>
              <a:t>、製造、販売の</a:t>
            </a:r>
            <a:r>
              <a:rPr lang="ja-JP" altLang="en-US" sz="2800" b="1" dirty="0">
                <a:latin typeface="MS PGothic" panose="020B0600070205080204" pitchFamily="34" charset="-128"/>
                <a:ea typeface="MS PGothic" panose="020B0600070205080204" pitchFamily="34" charset="-128"/>
              </a:rPr>
              <a:t>流れを</a:t>
            </a:r>
            <a:r>
              <a:rPr lang="ja-JP" altLang="en-US" sz="2800" b="1">
                <a:latin typeface="MS PGothic" panose="020B0600070205080204" pitchFamily="34" charset="-128"/>
                <a:ea typeface="MS PGothic" panose="020B0600070205080204" pitchFamily="34" charset="-128"/>
              </a:rPr>
              <a:t>見てみる。</a:t>
            </a:r>
            <a:endParaRPr lang="ja-JP" altLang="en-US" sz="2800" b="1" dirty="0">
              <a:latin typeface="MS PGothic" panose="020B0600070205080204" pitchFamily="34" charset="-128"/>
              <a:ea typeface="MS PGothic" panose="020B0600070205080204" pitchFamily="34" charset="-128"/>
            </a:endParaRPr>
          </a:p>
        </p:txBody>
      </p:sp>
      <p:grpSp>
        <p:nvGrpSpPr>
          <p:cNvPr id="69" name="グループ化 68">
            <a:extLst>
              <a:ext uri="{FF2B5EF4-FFF2-40B4-BE49-F238E27FC236}">
                <a16:creationId xmlns:a16="http://schemas.microsoft.com/office/drawing/2014/main" id="{77BE0E10-33CF-361F-3064-873683C83689}"/>
              </a:ext>
            </a:extLst>
          </p:cNvPr>
          <p:cNvGrpSpPr/>
          <p:nvPr/>
        </p:nvGrpSpPr>
        <p:grpSpPr>
          <a:xfrm>
            <a:off x="707591" y="1847419"/>
            <a:ext cx="10783450" cy="3759336"/>
            <a:chOff x="707591" y="1954999"/>
            <a:chExt cx="10783450" cy="3759336"/>
          </a:xfrm>
        </p:grpSpPr>
        <p:sp>
          <p:nvSpPr>
            <p:cNvPr id="38" name="角丸四角形 55">
              <a:extLst>
                <a:ext uri="{FF2B5EF4-FFF2-40B4-BE49-F238E27FC236}">
                  <a16:creationId xmlns:a16="http://schemas.microsoft.com/office/drawing/2014/main" id="{8792E901-001C-28DA-5078-2ED4DA74034A}"/>
                </a:ext>
              </a:extLst>
            </p:cNvPr>
            <p:cNvSpPr/>
            <p:nvPr/>
          </p:nvSpPr>
          <p:spPr>
            <a:xfrm>
              <a:off x="2078903" y="2474907"/>
              <a:ext cx="3170043" cy="2528016"/>
            </a:xfrm>
            <a:prstGeom prst="roundRect">
              <a:avLst>
                <a:gd name="adj" fmla="val 8796"/>
              </a:avLst>
            </a:prstGeom>
            <a:noFill/>
            <a:ln w="28575">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 name="角丸四角形 9">
              <a:extLst>
                <a:ext uri="{FF2B5EF4-FFF2-40B4-BE49-F238E27FC236}">
                  <a16:creationId xmlns:a16="http://schemas.microsoft.com/office/drawing/2014/main" id="{70F8B9C5-C126-17B2-A6C5-3C1F1144EFF3}"/>
                </a:ext>
              </a:extLst>
            </p:cNvPr>
            <p:cNvSpPr/>
            <p:nvPr/>
          </p:nvSpPr>
          <p:spPr>
            <a:xfrm>
              <a:off x="4114377" y="3054627"/>
              <a:ext cx="5018469" cy="1603228"/>
            </a:xfrm>
            <a:prstGeom prst="roundRect">
              <a:avLst>
                <a:gd name="adj" fmla="val 366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kumimoji="1" lang="ja-JP" altLang="en-US" b="1">
                <a:solidFill>
                  <a:schemeClr val="tx1"/>
                </a:solidFill>
                <a:latin typeface="MS PGothic" panose="020B0600070205080204" pitchFamily="34" charset="-128"/>
                <a:ea typeface="MS PGothic" panose="020B0600070205080204" pitchFamily="34" charset="-128"/>
              </a:endParaRPr>
            </a:p>
          </p:txBody>
        </p:sp>
        <p:cxnSp>
          <p:nvCxnSpPr>
            <p:cNvPr id="13" name="直線矢印コネクタ 12">
              <a:extLst>
                <a:ext uri="{FF2B5EF4-FFF2-40B4-BE49-F238E27FC236}">
                  <a16:creationId xmlns:a16="http://schemas.microsoft.com/office/drawing/2014/main" id="{E488AA3A-BC39-C6F9-3A0C-9C2805BA0EE6}"/>
                </a:ext>
              </a:extLst>
            </p:cNvPr>
            <p:cNvCxnSpPr>
              <a:cxnSpLocks/>
              <a:stCxn id="11" idx="3"/>
              <a:endCxn id="15" idx="1"/>
            </p:cNvCxnSpPr>
            <p:nvPr/>
          </p:nvCxnSpPr>
          <p:spPr>
            <a:xfrm flipV="1">
              <a:off x="1874239" y="3994256"/>
              <a:ext cx="2520447" cy="34481"/>
            </a:xfrm>
            <a:prstGeom prst="straightConnector1">
              <a:avLst/>
            </a:prstGeom>
            <a:ln w="60325">
              <a:solidFill>
                <a:srgbClr val="E9452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C77D8032-A882-75E3-30A3-6ABFA433B272}"/>
                </a:ext>
              </a:extLst>
            </p:cNvPr>
            <p:cNvCxnSpPr>
              <a:cxnSpLocks/>
              <a:stCxn id="12" idx="3"/>
            </p:cNvCxnSpPr>
            <p:nvPr/>
          </p:nvCxnSpPr>
          <p:spPr>
            <a:xfrm flipV="1">
              <a:off x="1874239" y="4149840"/>
              <a:ext cx="2520447" cy="1156671"/>
            </a:xfrm>
            <a:prstGeom prst="straightConnector1">
              <a:avLst/>
            </a:prstGeom>
            <a:ln w="60325">
              <a:solidFill>
                <a:srgbClr val="E94520"/>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22" name="グループ化 21">
              <a:extLst>
                <a:ext uri="{FF2B5EF4-FFF2-40B4-BE49-F238E27FC236}">
                  <a16:creationId xmlns:a16="http://schemas.microsoft.com/office/drawing/2014/main" id="{FAB33795-2E36-0403-DA4B-A6082E1696B4}"/>
                </a:ext>
              </a:extLst>
            </p:cNvPr>
            <p:cNvGrpSpPr/>
            <p:nvPr/>
          </p:nvGrpSpPr>
          <p:grpSpPr>
            <a:xfrm>
              <a:off x="707591" y="2380132"/>
              <a:ext cx="10783450" cy="3334203"/>
              <a:chOff x="707591" y="1947761"/>
              <a:chExt cx="10783450" cy="3995667"/>
            </a:xfrm>
          </p:grpSpPr>
          <p:sp>
            <p:nvSpPr>
              <p:cNvPr id="6" name="角丸四角形 3">
                <a:extLst>
                  <a:ext uri="{FF2B5EF4-FFF2-40B4-BE49-F238E27FC236}">
                    <a16:creationId xmlns:a16="http://schemas.microsoft.com/office/drawing/2014/main" id="{F364E892-BFBA-26F5-8C09-90B256338745}"/>
                  </a:ext>
                </a:extLst>
              </p:cNvPr>
              <p:cNvSpPr/>
              <p:nvPr/>
            </p:nvSpPr>
            <p:spPr>
              <a:xfrm>
                <a:off x="707591" y="1947761"/>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ja-JP" altLang="en-US" b="1">
                    <a:solidFill>
                      <a:schemeClr val="tx1"/>
                    </a:solidFill>
                    <a:latin typeface="MS PGothic" panose="020B0600070205080204" pitchFamily="34" charset="-128"/>
                    <a:ea typeface="MS PGothic" panose="020B0600070205080204" pitchFamily="34" charset="-128"/>
                  </a:rPr>
                  <a:t>八百屋</a:t>
                </a:r>
                <a:endParaRPr kumimoji="1" lang="ja-JP" altLang="en-US" b="1">
                  <a:solidFill>
                    <a:schemeClr val="tx1"/>
                  </a:solidFill>
                  <a:latin typeface="MS PGothic" panose="020B0600070205080204" pitchFamily="34" charset="-128"/>
                  <a:ea typeface="MS PGothic" panose="020B0600070205080204" pitchFamily="34" charset="-128"/>
                </a:endParaRPr>
              </a:p>
            </p:txBody>
          </p:sp>
          <p:sp>
            <p:nvSpPr>
              <p:cNvPr id="11" name="角丸四角形 4">
                <a:extLst>
                  <a:ext uri="{FF2B5EF4-FFF2-40B4-BE49-F238E27FC236}">
                    <a16:creationId xmlns:a16="http://schemas.microsoft.com/office/drawing/2014/main" id="{3D179333-4697-3A93-6387-D52EEBBBE06C}"/>
                  </a:ext>
                </a:extLst>
              </p:cNvPr>
              <p:cNvSpPr/>
              <p:nvPr/>
            </p:nvSpPr>
            <p:spPr>
              <a:xfrm>
                <a:off x="707591" y="3434697"/>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MS PGothic" panose="020B0600070205080204" pitchFamily="34" charset="-128"/>
                    <a:ea typeface="MS PGothic" panose="020B0600070205080204" pitchFamily="34" charset="-128"/>
                  </a:rPr>
                  <a:t>果物屋</a:t>
                </a:r>
              </a:p>
            </p:txBody>
          </p:sp>
          <p:sp>
            <p:nvSpPr>
              <p:cNvPr id="12" name="角丸四角形 5">
                <a:extLst>
                  <a:ext uri="{FF2B5EF4-FFF2-40B4-BE49-F238E27FC236}">
                    <a16:creationId xmlns:a16="http://schemas.microsoft.com/office/drawing/2014/main" id="{C3DBDC62-83DF-3E19-7261-83C89C8E1F69}"/>
                  </a:ext>
                </a:extLst>
              </p:cNvPr>
              <p:cNvSpPr/>
              <p:nvPr/>
            </p:nvSpPr>
            <p:spPr>
              <a:xfrm>
                <a:off x="707591" y="4965966"/>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商社</a:t>
                </a:r>
              </a:p>
            </p:txBody>
          </p:sp>
          <p:sp>
            <p:nvSpPr>
              <p:cNvPr id="15" name="角丸四角形 28">
                <a:extLst>
                  <a:ext uri="{FF2B5EF4-FFF2-40B4-BE49-F238E27FC236}">
                    <a16:creationId xmlns:a16="http://schemas.microsoft.com/office/drawing/2014/main" id="{BAC4B085-B7A1-3079-584C-7F85D26D4C0D}"/>
                  </a:ext>
                </a:extLst>
              </p:cNvPr>
              <p:cNvSpPr/>
              <p:nvPr/>
            </p:nvSpPr>
            <p:spPr>
              <a:xfrm>
                <a:off x="4394686" y="3360377"/>
                <a:ext cx="1208689" cy="1043460"/>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仕入</a:t>
                </a:r>
              </a:p>
            </p:txBody>
          </p:sp>
          <p:sp>
            <p:nvSpPr>
              <p:cNvPr id="16" name="角丸四角形 29">
                <a:extLst>
                  <a:ext uri="{FF2B5EF4-FFF2-40B4-BE49-F238E27FC236}">
                    <a16:creationId xmlns:a16="http://schemas.microsoft.com/office/drawing/2014/main" id="{E12EC175-9913-768C-6DAC-28EB8EEDE72F}"/>
                  </a:ext>
                </a:extLst>
              </p:cNvPr>
              <p:cNvSpPr/>
              <p:nvPr/>
            </p:nvSpPr>
            <p:spPr>
              <a:xfrm>
                <a:off x="6024128" y="3360377"/>
                <a:ext cx="1208689" cy="1043460"/>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ja-JP" altLang="en-US" b="1">
                    <a:solidFill>
                      <a:schemeClr val="tx1"/>
                    </a:solidFill>
                    <a:latin typeface="MS PGothic" panose="020B0600070205080204" pitchFamily="34" charset="-128"/>
                    <a:ea typeface="MS PGothic" panose="020B0600070205080204" pitchFamily="34" charset="-128"/>
                  </a:rPr>
                  <a:t>加工</a:t>
                </a:r>
                <a:endParaRPr kumimoji="1" lang="ja-JP" altLang="en-US" b="1">
                  <a:solidFill>
                    <a:schemeClr val="tx1"/>
                  </a:solidFill>
                  <a:latin typeface="MS PGothic" panose="020B0600070205080204" pitchFamily="34" charset="-128"/>
                  <a:ea typeface="MS PGothic" panose="020B0600070205080204" pitchFamily="34" charset="-128"/>
                </a:endParaRPr>
              </a:p>
            </p:txBody>
          </p:sp>
          <p:sp>
            <p:nvSpPr>
              <p:cNvPr id="17" name="角丸四角形 30">
                <a:extLst>
                  <a:ext uri="{FF2B5EF4-FFF2-40B4-BE49-F238E27FC236}">
                    <a16:creationId xmlns:a16="http://schemas.microsoft.com/office/drawing/2014/main" id="{DF326CF1-CEDD-7B5B-7115-E963DE816698}"/>
                  </a:ext>
                </a:extLst>
              </p:cNvPr>
              <p:cNvSpPr/>
              <p:nvPr/>
            </p:nvSpPr>
            <p:spPr>
              <a:xfrm>
                <a:off x="7628621" y="3360377"/>
                <a:ext cx="1208689" cy="1043460"/>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販売</a:t>
                </a:r>
              </a:p>
            </p:txBody>
          </p:sp>
          <p:sp>
            <p:nvSpPr>
              <p:cNvPr id="18" name="角丸四角形 31">
                <a:extLst>
                  <a:ext uri="{FF2B5EF4-FFF2-40B4-BE49-F238E27FC236}">
                    <a16:creationId xmlns:a16="http://schemas.microsoft.com/office/drawing/2014/main" id="{0719D99D-EEF5-98B1-45F5-FC435B573CC3}"/>
                  </a:ext>
                </a:extLst>
              </p:cNvPr>
              <p:cNvSpPr/>
              <p:nvPr/>
            </p:nvSpPr>
            <p:spPr>
              <a:xfrm>
                <a:off x="10282352" y="3351332"/>
                <a:ext cx="1208689" cy="1043460"/>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a:solidFill>
                      <a:schemeClr val="tx1"/>
                    </a:solidFill>
                    <a:latin typeface="MS PGothic" panose="020B0600070205080204" pitchFamily="34" charset="-128"/>
                    <a:ea typeface="MS PGothic" panose="020B0600070205080204" pitchFamily="34" charset="-128"/>
                  </a:rPr>
                  <a:t>顧客</a:t>
                </a:r>
              </a:p>
            </p:txBody>
          </p:sp>
        </p:grpSp>
        <p:cxnSp>
          <p:nvCxnSpPr>
            <p:cNvPr id="19" name="直線矢印コネクタ 18">
              <a:extLst>
                <a:ext uri="{FF2B5EF4-FFF2-40B4-BE49-F238E27FC236}">
                  <a16:creationId xmlns:a16="http://schemas.microsoft.com/office/drawing/2014/main" id="{14D81854-6EC8-8676-6BC7-B7848D0A4630}"/>
                </a:ext>
              </a:extLst>
            </p:cNvPr>
            <p:cNvCxnSpPr>
              <a:cxnSpLocks/>
            </p:cNvCxnSpPr>
            <p:nvPr/>
          </p:nvCxnSpPr>
          <p:spPr>
            <a:xfrm>
              <a:off x="8903698" y="3821620"/>
              <a:ext cx="1209691" cy="0"/>
            </a:xfrm>
            <a:prstGeom prst="straightConnector1">
              <a:avLst/>
            </a:prstGeom>
            <a:ln w="60325">
              <a:solidFill>
                <a:srgbClr val="E9452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AC85F49E-9846-4FB2-191F-15D35451E899}"/>
                </a:ext>
              </a:extLst>
            </p:cNvPr>
            <p:cNvCxnSpPr>
              <a:cxnSpLocks/>
            </p:cNvCxnSpPr>
            <p:nvPr/>
          </p:nvCxnSpPr>
          <p:spPr>
            <a:xfrm>
              <a:off x="8878027" y="4149840"/>
              <a:ext cx="1235362" cy="0"/>
            </a:xfrm>
            <a:prstGeom prst="straightConnector1">
              <a:avLst/>
            </a:prstGeom>
            <a:ln w="60325">
              <a:solidFill>
                <a:srgbClr val="E94520"/>
              </a:solidFill>
              <a:headEnd type="triangle" w="lg" len="lg"/>
              <a:tailEnd type="non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2911E302-C045-A992-B8E0-4AFF0FE80B36}"/>
                </a:ext>
              </a:extLst>
            </p:cNvPr>
            <p:cNvCxnSpPr>
              <a:cxnSpLocks/>
              <a:stCxn id="6" idx="3"/>
            </p:cNvCxnSpPr>
            <p:nvPr/>
          </p:nvCxnSpPr>
          <p:spPr>
            <a:xfrm>
              <a:off x="1874239" y="2787956"/>
              <a:ext cx="2520447" cy="1033664"/>
            </a:xfrm>
            <a:prstGeom prst="straightConnector1">
              <a:avLst/>
            </a:prstGeom>
            <a:ln w="60325">
              <a:solidFill>
                <a:srgbClr val="E94520"/>
              </a:solidFill>
              <a:tailEnd type="stealth" w="lg" len="lg"/>
            </a:ln>
          </p:spPr>
          <p:style>
            <a:lnRef idx="2">
              <a:schemeClr val="accent1"/>
            </a:lnRef>
            <a:fillRef idx="0">
              <a:schemeClr val="accent1"/>
            </a:fillRef>
            <a:effectRef idx="1">
              <a:schemeClr val="accent1"/>
            </a:effectRef>
            <a:fontRef idx="minor">
              <a:schemeClr val="tx1"/>
            </a:fontRef>
          </p:style>
        </p:cxnSp>
        <p:pic>
          <p:nvPicPr>
            <p:cNvPr id="27" name="図 26">
              <a:extLst>
                <a:ext uri="{FF2B5EF4-FFF2-40B4-BE49-F238E27FC236}">
                  <a16:creationId xmlns:a16="http://schemas.microsoft.com/office/drawing/2014/main" id="{7E61D9D8-D7CB-9137-9A9C-FE5C4253D427}"/>
                </a:ext>
              </a:extLst>
            </p:cNvPr>
            <p:cNvPicPr>
              <a:picLocks noChangeAspect="1"/>
            </p:cNvPicPr>
            <p:nvPr/>
          </p:nvPicPr>
          <p:blipFill>
            <a:blip r:embed="rId2"/>
            <a:stretch>
              <a:fillRect/>
            </a:stretch>
          </p:blipFill>
          <p:spPr>
            <a:xfrm>
              <a:off x="933212" y="3295380"/>
              <a:ext cx="699572" cy="808278"/>
            </a:xfrm>
            <a:prstGeom prst="rect">
              <a:avLst/>
            </a:prstGeom>
          </p:spPr>
        </p:pic>
        <p:pic>
          <p:nvPicPr>
            <p:cNvPr id="28" name="図 27">
              <a:extLst>
                <a:ext uri="{FF2B5EF4-FFF2-40B4-BE49-F238E27FC236}">
                  <a16:creationId xmlns:a16="http://schemas.microsoft.com/office/drawing/2014/main" id="{923ED6F5-64A1-15E7-464D-DC469BAEFD37}"/>
                </a:ext>
              </a:extLst>
            </p:cNvPr>
            <p:cNvPicPr>
              <a:picLocks noChangeAspect="1"/>
            </p:cNvPicPr>
            <p:nvPr/>
          </p:nvPicPr>
          <p:blipFill>
            <a:blip r:embed="rId3"/>
            <a:stretch>
              <a:fillRect/>
            </a:stretch>
          </p:blipFill>
          <p:spPr>
            <a:xfrm>
              <a:off x="1022784" y="4647202"/>
              <a:ext cx="490919" cy="695890"/>
            </a:xfrm>
            <a:prstGeom prst="rect">
              <a:avLst/>
            </a:prstGeom>
          </p:spPr>
        </p:pic>
        <p:pic>
          <p:nvPicPr>
            <p:cNvPr id="29" name="図 28">
              <a:extLst>
                <a:ext uri="{FF2B5EF4-FFF2-40B4-BE49-F238E27FC236}">
                  <a16:creationId xmlns:a16="http://schemas.microsoft.com/office/drawing/2014/main" id="{FAEE77C2-90E2-C122-3B0D-C458827EBF1B}"/>
                </a:ext>
              </a:extLst>
            </p:cNvPr>
            <p:cNvPicPr>
              <a:picLocks noChangeAspect="1"/>
            </p:cNvPicPr>
            <p:nvPr/>
          </p:nvPicPr>
          <p:blipFill>
            <a:blip r:embed="rId4"/>
            <a:stretch>
              <a:fillRect/>
            </a:stretch>
          </p:blipFill>
          <p:spPr>
            <a:xfrm>
              <a:off x="823773" y="1954999"/>
              <a:ext cx="927423" cy="1121535"/>
            </a:xfrm>
            <a:prstGeom prst="rect">
              <a:avLst/>
            </a:prstGeom>
          </p:spPr>
        </p:pic>
        <p:pic>
          <p:nvPicPr>
            <p:cNvPr id="30" name="図 29">
              <a:extLst>
                <a:ext uri="{FF2B5EF4-FFF2-40B4-BE49-F238E27FC236}">
                  <a16:creationId xmlns:a16="http://schemas.microsoft.com/office/drawing/2014/main" id="{4969C8C1-1C20-1B0B-80C9-0E2D6B723628}"/>
                </a:ext>
              </a:extLst>
            </p:cNvPr>
            <p:cNvPicPr>
              <a:picLocks noChangeAspect="1"/>
            </p:cNvPicPr>
            <p:nvPr/>
          </p:nvPicPr>
          <p:blipFill>
            <a:blip r:embed="rId5"/>
            <a:stretch>
              <a:fillRect/>
            </a:stretch>
          </p:blipFill>
          <p:spPr>
            <a:xfrm>
              <a:off x="6393116" y="3105791"/>
              <a:ext cx="493374" cy="952853"/>
            </a:xfrm>
            <a:prstGeom prst="rect">
              <a:avLst/>
            </a:prstGeom>
          </p:spPr>
        </p:pic>
        <p:pic>
          <p:nvPicPr>
            <p:cNvPr id="31" name="図 30">
              <a:extLst>
                <a:ext uri="{FF2B5EF4-FFF2-40B4-BE49-F238E27FC236}">
                  <a16:creationId xmlns:a16="http://schemas.microsoft.com/office/drawing/2014/main" id="{63617FB1-6A64-14B1-B36D-A76272E42AEC}"/>
                </a:ext>
              </a:extLst>
            </p:cNvPr>
            <p:cNvPicPr>
              <a:picLocks noChangeAspect="1"/>
            </p:cNvPicPr>
            <p:nvPr/>
          </p:nvPicPr>
          <p:blipFill>
            <a:blip r:embed="rId6"/>
            <a:stretch>
              <a:fillRect/>
            </a:stretch>
          </p:blipFill>
          <p:spPr>
            <a:xfrm>
              <a:off x="4458575" y="3105791"/>
              <a:ext cx="1220158" cy="940283"/>
            </a:xfrm>
            <a:prstGeom prst="rect">
              <a:avLst/>
            </a:prstGeom>
          </p:spPr>
        </p:pic>
        <p:pic>
          <p:nvPicPr>
            <p:cNvPr id="32" name="図 31">
              <a:extLst>
                <a:ext uri="{FF2B5EF4-FFF2-40B4-BE49-F238E27FC236}">
                  <a16:creationId xmlns:a16="http://schemas.microsoft.com/office/drawing/2014/main" id="{1332FBCD-825E-3E37-A303-BDBDF842FCAF}"/>
                </a:ext>
              </a:extLst>
            </p:cNvPr>
            <p:cNvPicPr>
              <a:picLocks noChangeAspect="1"/>
            </p:cNvPicPr>
            <p:nvPr/>
          </p:nvPicPr>
          <p:blipFill>
            <a:blip r:embed="rId7"/>
            <a:stretch>
              <a:fillRect/>
            </a:stretch>
          </p:blipFill>
          <p:spPr>
            <a:xfrm>
              <a:off x="7757086" y="2709194"/>
              <a:ext cx="1004866" cy="1339821"/>
            </a:xfrm>
            <a:prstGeom prst="rect">
              <a:avLst/>
            </a:prstGeom>
          </p:spPr>
        </p:pic>
        <p:pic>
          <p:nvPicPr>
            <p:cNvPr id="33" name="図 32">
              <a:extLst>
                <a:ext uri="{FF2B5EF4-FFF2-40B4-BE49-F238E27FC236}">
                  <a16:creationId xmlns:a16="http://schemas.microsoft.com/office/drawing/2014/main" id="{9DEA6B69-B72A-1321-D842-29E4D7AF962B}"/>
                </a:ext>
              </a:extLst>
            </p:cNvPr>
            <p:cNvPicPr>
              <a:picLocks noChangeAspect="1"/>
            </p:cNvPicPr>
            <p:nvPr/>
          </p:nvPicPr>
          <p:blipFill>
            <a:blip r:embed="rId8"/>
            <a:stretch>
              <a:fillRect/>
            </a:stretch>
          </p:blipFill>
          <p:spPr>
            <a:xfrm>
              <a:off x="10407559" y="2914774"/>
              <a:ext cx="1004866" cy="1101223"/>
            </a:xfrm>
            <a:prstGeom prst="rect">
              <a:avLst/>
            </a:prstGeom>
          </p:spPr>
        </p:pic>
        <p:cxnSp>
          <p:nvCxnSpPr>
            <p:cNvPr id="35" name="直線矢印コネクタ 34">
              <a:extLst>
                <a:ext uri="{FF2B5EF4-FFF2-40B4-BE49-F238E27FC236}">
                  <a16:creationId xmlns:a16="http://schemas.microsoft.com/office/drawing/2014/main" id="{D2DE2877-40D3-6AE6-2330-EF2024B354A0}"/>
                </a:ext>
              </a:extLst>
            </p:cNvPr>
            <p:cNvCxnSpPr>
              <a:cxnSpLocks/>
              <a:endCxn id="16" idx="1"/>
            </p:cNvCxnSpPr>
            <p:nvPr/>
          </p:nvCxnSpPr>
          <p:spPr>
            <a:xfrm>
              <a:off x="5603375" y="3974345"/>
              <a:ext cx="420753" cy="0"/>
            </a:xfrm>
            <a:prstGeom prst="straightConnector1">
              <a:avLst/>
            </a:prstGeom>
            <a:ln w="60325">
              <a:solidFill>
                <a:srgbClr val="E94520"/>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19BB706D-6F50-225D-3BFB-735146964F04}"/>
                </a:ext>
              </a:extLst>
            </p:cNvPr>
            <p:cNvCxnSpPr>
              <a:cxnSpLocks/>
            </p:cNvCxnSpPr>
            <p:nvPr/>
          </p:nvCxnSpPr>
          <p:spPr>
            <a:xfrm>
              <a:off x="7246942" y="3974345"/>
              <a:ext cx="420753" cy="0"/>
            </a:xfrm>
            <a:prstGeom prst="straightConnector1">
              <a:avLst/>
            </a:prstGeom>
            <a:ln w="60325">
              <a:solidFill>
                <a:srgbClr val="E94520"/>
              </a:solidFill>
              <a:tailEnd type="triangle" w="med" len="med"/>
            </a:ln>
          </p:spPr>
          <p:style>
            <a:lnRef idx="2">
              <a:schemeClr val="accent1"/>
            </a:lnRef>
            <a:fillRef idx="0">
              <a:schemeClr val="accent1"/>
            </a:fillRef>
            <a:effectRef idx="1">
              <a:schemeClr val="accent1"/>
            </a:effectRef>
            <a:fontRef idx="minor">
              <a:schemeClr val="tx1"/>
            </a:fontRef>
          </p:style>
        </p:cxnSp>
        <p:sp>
          <p:nvSpPr>
            <p:cNvPr id="39" name="テキスト ボックス 38">
              <a:extLst>
                <a:ext uri="{FF2B5EF4-FFF2-40B4-BE49-F238E27FC236}">
                  <a16:creationId xmlns:a16="http://schemas.microsoft.com/office/drawing/2014/main" id="{95C8EBE6-F82F-36FB-0D5E-FD797AA4631D}"/>
                </a:ext>
              </a:extLst>
            </p:cNvPr>
            <p:cNvSpPr txBox="1"/>
            <p:nvPr/>
          </p:nvSpPr>
          <p:spPr>
            <a:xfrm>
              <a:off x="2717876" y="2725362"/>
              <a:ext cx="698909" cy="369332"/>
            </a:xfrm>
            <a:prstGeom prst="rect">
              <a:avLst/>
            </a:prstGeom>
            <a:noFill/>
          </p:spPr>
          <p:txBody>
            <a:bodyPr wrap="none" lIns="0" tIns="0" rIns="0" bIns="0" rtlCol="0">
              <a:spAutoFit/>
            </a:bodyPr>
            <a:lstStyle/>
            <a:p>
              <a:pPr marL="114300" indent="-114300">
                <a:buFont typeface="Arial" panose="020B0604020202020204" pitchFamily="34" charset="0"/>
                <a:buChar char="•"/>
              </a:pPr>
              <a:r>
                <a:rPr kumimoji="1" lang="ja-JP" altLang="en-US" sz="1200" dirty="0">
                  <a:latin typeface="MS PGothic" panose="020B0600070205080204" pitchFamily="34" charset="-128"/>
                  <a:ea typeface="MS PGothic" panose="020B0600070205080204" pitchFamily="34" charset="-128"/>
                </a:rPr>
                <a:t>にんじん</a:t>
              </a:r>
              <a:endParaRPr lang="en-US" altLang="ja-JP" sz="1200" dirty="0">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kumimoji="1" lang="ja-JP" altLang="en-US" sz="1200" dirty="0">
                  <a:latin typeface="MS PGothic" panose="020B0600070205080204" pitchFamily="34" charset="-128"/>
                  <a:ea typeface="MS PGothic" panose="020B0600070205080204" pitchFamily="34" charset="-128"/>
                </a:rPr>
                <a:t>かぼちゃ</a:t>
              </a:r>
            </a:p>
          </p:txBody>
        </p:sp>
        <p:sp>
          <p:nvSpPr>
            <p:cNvPr id="40" name="テキスト ボックス 39">
              <a:extLst>
                <a:ext uri="{FF2B5EF4-FFF2-40B4-BE49-F238E27FC236}">
                  <a16:creationId xmlns:a16="http://schemas.microsoft.com/office/drawing/2014/main" id="{5E435AB0-4EB9-FB48-4931-6F27CD887817}"/>
                </a:ext>
              </a:extLst>
            </p:cNvPr>
            <p:cNvSpPr txBox="1"/>
            <p:nvPr/>
          </p:nvSpPr>
          <p:spPr>
            <a:xfrm>
              <a:off x="2253526" y="3535219"/>
              <a:ext cx="1146468" cy="461665"/>
            </a:xfrm>
            <a:prstGeom prst="rect">
              <a:avLst/>
            </a:prstGeom>
            <a:noFill/>
          </p:spPr>
          <p:txBody>
            <a:bodyPr wrap="none" rtlCol="0">
              <a:spAutoFit/>
            </a:bodyPr>
            <a:lstStyle/>
            <a:p>
              <a:pPr marL="114300" indent="-114300">
                <a:buFont typeface="Arial" panose="020B0604020202020204" pitchFamily="34" charset="0"/>
                <a:buChar char="•"/>
              </a:pPr>
              <a:r>
                <a:rPr lang="ja-JP" altLang="en-US" sz="1200" dirty="0">
                  <a:latin typeface="MS PGothic" panose="020B0600070205080204" pitchFamily="34" charset="-128"/>
                  <a:ea typeface="MS PGothic" panose="020B0600070205080204" pitchFamily="34" charset="-128"/>
                </a:rPr>
                <a:t>パイナップル</a:t>
              </a:r>
              <a:endParaRPr lang="en-US" altLang="ja-JP" sz="1200" dirty="0">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lang="ja-JP" altLang="en-US" sz="1200" dirty="0">
                  <a:latin typeface="MS PGothic" panose="020B0600070205080204" pitchFamily="34" charset="-128"/>
                  <a:ea typeface="MS PGothic" panose="020B0600070205080204" pitchFamily="34" charset="-128"/>
                </a:rPr>
                <a:t>バナナ</a:t>
              </a:r>
              <a:endParaRPr kumimoji="1" lang="ja-JP" altLang="en-US" sz="1200" dirty="0">
                <a:latin typeface="MS PGothic" panose="020B0600070205080204" pitchFamily="34" charset="-128"/>
                <a:ea typeface="MS PGothic" panose="020B0600070205080204" pitchFamily="34" charset="-128"/>
              </a:endParaRPr>
            </a:p>
          </p:txBody>
        </p:sp>
        <p:sp>
          <p:nvSpPr>
            <p:cNvPr id="41" name="テキスト ボックス 40">
              <a:extLst>
                <a:ext uri="{FF2B5EF4-FFF2-40B4-BE49-F238E27FC236}">
                  <a16:creationId xmlns:a16="http://schemas.microsoft.com/office/drawing/2014/main" id="{1692851D-FBC6-EB28-CF27-47DB10C168C8}"/>
                </a:ext>
              </a:extLst>
            </p:cNvPr>
            <p:cNvSpPr txBox="1"/>
            <p:nvPr/>
          </p:nvSpPr>
          <p:spPr>
            <a:xfrm>
              <a:off x="2474179" y="4177960"/>
              <a:ext cx="730969" cy="553998"/>
            </a:xfrm>
            <a:prstGeom prst="rect">
              <a:avLst/>
            </a:prstGeom>
            <a:noFill/>
          </p:spPr>
          <p:txBody>
            <a:bodyPr wrap="none" lIns="0" tIns="0" rIns="0" bIns="0" rtlCol="0">
              <a:spAutoFit/>
            </a:bodyPr>
            <a:lstStyle/>
            <a:p>
              <a:pPr marL="114300" indent="-114300">
                <a:buFont typeface="Arial" panose="020B0604020202020204" pitchFamily="34" charset="0"/>
                <a:buChar char="•"/>
              </a:pPr>
              <a:r>
                <a:rPr lang="ja-JP" altLang="en-US" sz="1200" dirty="0">
                  <a:latin typeface="MS PGothic" panose="020B0600070205080204" pitchFamily="34" charset="-128"/>
                  <a:ea typeface="MS PGothic" panose="020B0600070205080204" pitchFamily="34" charset="-128"/>
                </a:rPr>
                <a:t>牛乳</a:t>
              </a:r>
              <a:endParaRPr lang="en-US" altLang="ja-JP" sz="1200" dirty="0">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kumimoji="1" lang="ja-JP" altLang="en-US" sz="1200" dirty="0">
                  <a:latin typeface="MS PGothic" panose="020B0600070205080204" pitchFamily="34" charset="-128"/>
                  <a:ea typeface="MS PGothic" panose="020B0600070205080204" pitchFamily="34" charset="-128"/>
                </a:rPr>
                <a:t>はちみつ</a:t>
              </a:r>
              <a:endParaRPr kumimoji="1" lang="en-US" altLang="ja-JP" sz="1200" dirty="0">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lang="ja-JP" altLang="en-US" sz="1200" dirty="0">
                  <a:latin typeface="MS PGothic" panose="020B0600070205080204" pitchFamily="34" charset="-128"/>
                  <a:ea typeface="MS PGothic" panose="020B0600070205080204" pitchFamily="34" charset="-128"/>
                </a:rPr>
                <a:t>カカオ</a:t>
              </a:r>
              <a:endParaRPr kumimoji="1" lang="ja-JP" altLang="en-US" sz="1200" dirty="0">
                <a:latin typeface="MS PGothic" panose="020B0600070205080204" pitchFamily="34" charset="-128"/>
                <a:ea typeface="MS PGothic" panose="020B0600070205080204" pitchFamily="34" charset="-128"/>
              </a:endParaRPr>
            </a:p>
          </p:txBody>
        </p:sp>
      </p:grpSp>
      <p:sp>
        <p:nvSpPr>
          <p:cNvPr id="4" name="角丸四角形 55">
            <a:extLst>
              <a:ext uri="{FF2B5EF4-FFF2-40B4-BE49-F238E27FC236}">
                <a16:creationId xmlns:a16="http://schemas.microsoft.com/office/drawing/2014/main" id="{B7BF3586-63EF-E76C-5660-951B8FD71B04}"/>
              </a:ext>
            </a:extLst>
          </p:cNvPr>
          <p:cNvSpPr/>
          <p:nvPr/>
        </p:nvSpPr>
        <p:spPr>
          <a:xfrm>
            <a:off x="6113519" y="3714040"/>
            <a:ext cx="2639300" cy="1184207"/>
          </a:xfrm>
          <a:prstGeom prst="roundRect">
            <a:avLst>
              <a:gd name="adj" fmla="val 15730"/>
            </a:avLst>
          </a:prstGeom>
          <a:noFill/>
          <a:ln w="28575">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19165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35F4-ADFA-06BA-F3E8-2FBC166040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96C236-F2F2-52FA-C944-25BC5B65F63D}"/>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売上高</a:t>
            </a:r>
            <a:r>
              <a:rPr lang="en-US" altLang="ja-JP" dirty="0">
                <a:effectLst/>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売上原価</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仕入原価</a:t>
            </a:r>
            <a:r>
              <a:rPr lang="en-US" altLang="ja-JP" sz="2800" b="1" dirty="0">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経費</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利益の流れ</a:t>
            </a:r>
            <a:r>
              <a:rPr lang="en-US" altLang="ja-JP" dirty="0">
                <a:effectLst/>
                <a:latin typeface="MS PGothic" panose="020B0600070205080204" pitchFamily="34" charset="-128"/>
                <a:ea typeface="MS PGothic" panose="020B0600070205080204" pitchFamily="34" charset="-128"/>
              </a:rPr>
              <a:t> </a:t>
            </a:r>
            <a:r>
              <a:rPr lang="ja-JP" altLang="en-US" dirty="0">
                <a:effectLst/>
                <a:latin typeface="MS PGothic" panose="020B0600070205080204" pitchFamily="34" charset="-128"/>
                <a:ea typeface="MS PGothic" panose="020B0600070205080204" pitchFamily="34" charset="-128"/>
              </a:rPr>
              <a:t>（</a:t>
            </a:r>
            <a:r>
              <a:rPr lang="en-US" altLang="ja-JP" dirty="0">
                <a:effectLst/>
                <a:latin typeface="MS PGothic" panose="020B0600070205080204" pitchFamily="34" charset="-128"/>
                <a:ea typeface="MS PGothic" panose="020B0600070205080204" pitchFamily="34" charset="-128"/>
              </a:rPr>
              <a:t>2</a:t>
            </a:r>
            <a:r>
              <a:rPr lang="ja-JP" altLang="en-US" dirty="0">
                <a:effectLst/>
                <a:latin typeface="MS PGothic" panose="020B0600070205080204" pitchFamily="34" charset="-128"/>
                <a:ea typeface="MS PGothic" panose="020B0600070205080204" pitchFamily="34" charset="-128"/>
              </a:rPr>
              <a:t>）</a:t>
            </a:r>
            <a:endParaRPr kumimoji="1" lang="ja-JP" altLang="en-US" dirty="0"/>
          </a:p>
        </p:txBody>
      </p:sp>
      <p:sp>
        <p:nvSpPr>
          <p:cNvPr id="7" name="テキスト ボックス 6">
            <a:extLst>
              <a:ext uri="{FF2B5EF4-FFF2-40B4-BE49-F238E27FC236}">
                <a16:creationId xmlns:a16="http://schemas.microsoft.com/office/drawing/2014/main" id="{EEB36187-B00D-4524-E3B4-039D55EC398A}"/>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ミックスジュース販売における、お金の流れを見てみる。</a:t>
            </a:r>
          </a:p>
        </p:txBody>
      </p:sp>
      <p:grpSp>
        <p:nvGrpSpPr>
          <p:cNvPr id="69" name="グループ化 68">
            <a:extLst>
              <a:ext uri="{FF2B5EF4-FFF2-40B4-BE49-F238E27FC236}">
                <a16:creationId xmlns:a16="http://schemas.microsoft.com/office/drawing/2014/main" id="{E33310A6-DD23-1548-CD48-DF4B58D31861}"/>
              </a:ext>
            </a:extLst>
          </p:cNvPr>
          <p:cNvGrpSpPr/>
          <p:nvPr/>
        </p:nvGrpSpPr>
        <p:grpSpPr>
          <a:xfrm>
            <a:off x="707591" y="1847419"/>
            <a:ext cx="10972289" cy="4191492"/>
            <a:chOff x="707591" y="1954999"/>
            <a:chExt cx="10972289" cy="4191492"/>
          </a:xfrm>
        </p:grpSpPr>
        <p:sp>
          <p:nvSpPr>
            <p:cNvPr id="38" name="角丸四角形 55">
              <a:extLst>
                <a:ext uri="{FF2B5EF4-FFF2-40B4-BE49-F238E27FC236}">
                  <a16:creationId xmlns:a16="http://schemas.microsoft.com/office/drawing/2014/main" id="{5688C424-A78A-E098-8ECC-F9EDA365CA1D}"/>
                </a:ext>
              </a:extLst>
            </p:cNvPr>
            <p:cNvSpPr/>
            <p:nvPr/>
          </p:nvSpPr>
          <p:spPr>
            <a:xfrm>
              <a:off x="2078903" y="2474907"/>
              <a:ext cx="3170043" cy="2528016"/>
            </a:xfrm>
            <a:prstGeom prst="roundRect">
              <a:avLst>
                <a:gd name="adj" fmla="val 8796"/>
              </a:avLst>
            </a:prstGeom>
            <a:noFill/>
            <a:ln w="28575">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 name="角丸四角形 9">
              <a:extLst>
                <a:ext uri="{FF2B5EF4-FFF2-40B4-BE49-F238E27FC236}">
                  <a16:creationId xmlns:a16="http://schemas.microsoft.com/office/drawing/2014/main" id="{8E8F915F-1F32-68E5-06E5-F19EDB643EF7}"/>
                </a:ext>
              </a:extLst>
            </p:cNvPr>
            <p:cNvSpPr/>
            <p:nvPr/>
          </p:nvSpPr>
          <p:spPr>
            <a:xfrm>
              <a:off x="4114377" y="3054627"/>
              <a:ext cx="5018469" cy="1603228"/>
            </a:xfrm>
            <a:prstGeom prst="roundRect">
              <a:avLst>
                <a:gd name="adj" fmla="val 366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kumimoji="1" lang="ja-JP" altLang="en-US" b="1">
                <a:solidFill>
                  <a:schemeClr val="tx1"/>
                </a:solidFill>
                <a:latin typeface="MS PGothic" panose="020B0600070205080204" pitchFamily="34" charset="-128"/>
                <a:ea typeface="MS PGothic" panose="020B0600070205080204" pitchFamily="34" charset="-128"/>
              </a:endParaRPr>
            </a:p>
          </p:txBody>
        </p:sp>
        <p:cxnSp>
          <p:nvCxnSpPr>
            <p:cNvPr id="13" name="直線矢印コネクタ 12">
              <a:extLst>
                <a:ext uri="{FF2B5EF4-FFF2-40B4-BE49-F238E27FC236}">
                  <a16:creationId xmlns:a16="http://schemas.microsoft.com/office/drawing/2014/main" id="{02BB6ACB-85A0-1E02-9B85-7B19CFAB9822}"/>
                </a:ext>
              </a:extLst>
            </p:cNvPr>
            <p:cNvCxnSpPr>
              <a:cxnSpLocks/>
              <a:stCxn id="11" idx="3"/>
              <a:endCxn id="15" idx="1"/>
            </p:cNvCxnSpPr>
            <p:nvPr/>
          </p:nvCxnSpPr>
          <p:spPr>
            <a:xfrm flipV="1">
              <a:off x="1874239" y="3994256"/>
              <a:ext cx="2520447" cy="34481"/>
            </a:xfrm>
            <a:prstGeom prst="straightConnector1">
              <a:avLst/>
            </a:prstGeom>
            <a:ln w="60325">
              <a:solidFill>
                <a:srgbClr val="B8B8B8"/>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AF6EBBD8-026C-27D4-771F-1D174DCB338C}"/>
                </a:ext>
              </a:extLst>
            </p:cNvPr>
            <p:cNvCxnSpPr>
              <a:cxnSpLocks/>
              <a:stCxn id="12" idx="3"/>
            </p:cNvCxnSpPr>
            <p:nvPr/>
          </p:nvCxnSpPr>
          <p:spPr>
            <a:xfrm flipV="1">
              <a:off x="1874239" y="4149840"/>
              <a:ext cx="2520447" cy="1156671"/>
            </a:xfrm>
            <a:prstGeom prst="straightConnector1">
              <a:avLst/>
            </a:prstGeom>
            <a:ln w="60325">
              <a:solidFill>
                <a:srgbClr val="B8B8B8"/>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22" name="グループ化 21">
              <a:extLst>
                <a:ext uri="{FF2B5EF4-FFF2-40B4-BE49-F238E27FC236}">
                  <a16:creationId xmlns:a16="http://schemas.microsoft.com/office/drawing/2014/main" id="{B40B023A-08DC-84B6-47B9-C3D4D24E2258}"/>
                </a:ext>
              </a:extLst>
            </p:cNvPr>
            <p:cNvGrpSpPr/>
            <p:nvPr/>
          </p:nvGrpSpPr>
          <p:grpSpPr>
            <a:xfrm>
              <a:off x="707591" y="2380132"/>
              <a:ext cx="10783450" cy="3334203"/>
              <a:chOff x="707591" y="1947761"/>
              <a:chExt cx="10783450" cy="3995667"/>
            </a:xfrm>
          </p:grpSpPr>
          <p:sp>
            <p:nvSpPr>
              <p:cNvPr id="6" name="角丸四角形 3">
                <a:extLst>
                  <a:ext uri="{FF2B5EF4-FFF2-40B4-BE49-F238E27FC236}">
                    <a16:creationId xmlns:a16="http://schemas.microsoft.com/office/drawing/2014/main" id="{7453E8C2-86E2-5FDF-30AE-6114AE177128}"/>
                  </a:ext>
                </a:extLst>
              </p:cNvPr>
              <p:cNvSpPr/>
              <p:nvPr/>
            </p:nvSpPr>
            <p:spPr>
              <a:xfrm>
                <a:off x="707591" y="1947761"/>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ja-JP" altLang="en-US" b="1">
                    <a:solidFill>
                      <a:schemeClr val="tx1"/>
                    </a:solidFill>
                    <a:latin typeface="MS PGothic" panose="020B0600070205080204" pitchFamily="34" charset="-128"/>
                    <a:ea typeface="MS PGothic" panose="020B0600070205080204" pitchFamily="34" charset="-128"/>
                  </a:rPr>
                  <a:t>八百屋</a:t>
                </a:r>
                <a:endParaRPr kumimoji="1" lang="ja-JP" altLang="en-US" b="1">
                  <a:solidFill>
                    <a:schemeClr val="tx1"/>
                  </a:solidFill>
                  <a:latin typeface="MS PGothic" panose="020B0600070205080204" pitchFamily="34" charset="-128"/>
                  <a:ea typeface="MS PGothic" panose="020B0600070205080204" pitchFamily="34" charset="-128"/>
                </a:endParaRPr>
              </a:p>
            </p:txBody>
          </p:sp>
          <p:sp>
            <p:nvSpPr>
              <p:cNvPr id="11" name="角丸四角形 4">
                <a:extLst>
                  <a:ext uri="{FF2B5EF4-FFF2-40B4-BE49-F238E27FC236}">
                    <a16:creationId xmlns:a16="http://schemas.microsoft.com/office/drawing/2014/main" id="{E0D9F7EF-52F6-A2EC-CC71-81257065EBDC}"/>
                  </a:ext>
                </a:extLst>
              </p:cNvPr>
              <p:cNvSpPr/>
              <p:nvPr/>
            </p:nvSpPr>
            <p:spPr>
              <a:xfrm>
                <a:off x="707591" y="3434697"/>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MS PGothic" panose="020B0600070205080204" pitchFamily="34" charset="-128"/>
                    <a:ea typeface="MS PGothic" panose="020B0600070205080204" pitchFamily="34" charset="-128"/>
                  </a:rPr>
                  <a:t>果物屋</a:t>
                </a:r>
              </a:p>
            </p:txBody>
          </p:sp>
          <p:sp>
            <p:nvSpPr>
              <p:cNvPr id="12" name="角丸四角形 5">
                <a:extLst>
                  <a:ext uri="{FF2B5EF4-FFF2-40B4-BE49-F238E27FC236}">
                    <a16:creationId xmlns:a16="http://schemas.microsoft.com/office/drawing/2014/main" id="{4D94C70D-DB34-1565-0787-9F6441960AE8}"/>
                  </a:ext>
                </a:extLst>
              </p:cNvPr>
              <p:cNvSpPr/>
              <p:nvPr/>
            </p:nvSpPr>
            <p:spPr>
              <a:xfrm>
                <a:off x="707591" y="4965966"/>
                <a:ext cx="1166648" cy="977462"/>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商社</a:t>
                </a:r>
              </a:p>
            </p:txBody>
          </p:sp>
          <p:sp>
            <p:nvSpPr>
              <p:cNvPr id="15" name="角丸四角形 28">
                <a:extLst>
                  <a:ext uri="{FF2B5EF4-FFF2-40B4-BE49-F238E27FC236}">
                    <a16:creationId xmlns:a16="http://schemas.microsoft.com/office/drawing/2014/main" id="{031777CA-D94F-9FEC-5F0E-02C9CD0745D0}"/>
                  </a:ext>
                </a:extLst>
              </p:cNvPr>
              <p:cNvSpPr/>
              <p:nvPr/>
            </p:nvSpPr>
            <p:spPr>
              <a:xfrm>
                <a:off x="4394686" y="3360377"/>
                <a:ext cx="1208689" cy="104346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仕入</a:t>
                </a:r>
              </a:p>
            </p:txBody>
          </p:sp>
          <p:sp>
            <p:nvSpPr>
              <p:cNvPr id="16" name="角丸四角形 29">
                <a:extLst>
                  <a:ext uri="{FF2B5EF4-FFF2-40B4-BE49-F238E27FC236}">
                    <a16:creationId xmlns:a16="http://schemas.microsoft.com/office/drawing/2014/main" id="{F41D49B3-8A39-7B20-E346-5F22E6FFA368}"/>
                  </a:ext>
                </a:extLst>
              </p:cNvPr>
              <p:cNvSpPr/>
              <p:nvPr/>
            </p:nvSpPr>
            <p:spPr>
              <a:xfrm>
                <a:off x="6024128" y="3360377"/>
                <a:ext cx="1208689" cy="104346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ja-JP" altLang="en-US" b="1">
                    <a:solidFill>
                      <a:schemeClr val="tx1"/>
                    </a:solidFill>
                    <a:latin typeface="MS PGothic" panose="020B0600070205080204" pitchFamily="34" charset="-128"/>
                    <a:ea typeface="MS PGothic" panose="020B0600070205080204" pitchFamily="34" charset="-128"/>
                  </a:rPr>
                  <a:t>加工</a:t>
                </a:r>
                <a:endParaRPr kumimoji="1" lang="ja-JP" altLang="en-US" b="1">
                  <a:solidFill>
                    <a:schemeClr val="tx1"/>
                  </a:solidFill>
                  <a:latin typeface="MS PGothic" panose="020B0600070205080204" pitchFamily="34" charset="-128"/>
                  <a:ea typeface="MS PGothic" panose="020B0600070205080204" pitchFamily="34" charset="-128"/>
                </a:endParaRPr>
              </a:p>
            </p:txBody>
          </p:sp>
          <p:sp>
            <p:nvSpPr>
              <p:cNvPr id="17" name="角丸四角形 30">
                <a:extLst>
                  <a:ext uri="{FF2B5EF4-FFF2-40B4-BE49-F238E27FC236}">
                    <a16:creationId xmlns:a16="http://schemas.microsoft.com/office/drawing/2014/main" id="{103E045B-DA5D-4DFC-CFA1-6C90A10D3BA2}"/>
                  </a:ext>
                </a:extLst>
              </p:cNvPr>
              <p:cNvSpPr/>
              <p:nvPr/>
            </p:nvSpPr>
            <p:spPr>
              <a:xfrm>
                <a:off x="7628621" y="3360377"/>
                <a:ext cx="1208689" cy="104346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b="1">
                    <a:solidFill>
                      <a:schemeClr val="tx1"/>
                    </a:solidFill>
                    <a:latin typeface="MS PGothic" panose="020B0600070205080204" pitchFamily="34" charset="-128"/>
                    <a:ea typeface="MS PGothic" panose="020B0600070205080204" pitchFamily="34" charset="-128"/>
                  </a:rPr>
                  <a:t>販売</a:t>
                </a:r>
              </a:p>
            </p:txBody>
          </p:sp>
          <p:sp>
            <p:nvSpPr>
              <p:cNvPr id="18" name="角丸四角形 31">
                <a:extLst>
                  <a:ext uri="{FF2B5EF4-FFF2-40B4-BE49-F238E27FC236}">
                    <a16:creationId xmlns:a16="http://schemas.microsoft.com/office/drawing/2014/main" id="{6DD65995-AFE7-DC4E-E0DF-316195AADDBD}"/>
                  </a:ext>
                </a:extLst>
              </p:cNvPr>
              <p:cNvSpPr/>
              <p:nvPr/>
            </p:nvSpPr>
            <p:spPr>
              <a:xfrm>
                <a:off x="10282352" y="3351332"/>
                <a:ext cx="1208689" cy="1043460"/>
              </a:xfrm>
              <a:prstGeom prst="round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a:solidFill>
                      <a:schemeClr val="tx1"/>
                    </a:solidFill>
                    <a:latin typeface="MS PGothic" panose="020B0600070205080204" pitchFamily="34" charset="-128"/>
                    <a:ea typeface="MS PGothic" panose="020B0600070205080204" pitchFamily="34" charset="-128"/>
                  </a:rPr>
                  <a:t>顧客</a:t>
                </a:r>
              </a:p>
            </p:txBody>
          </p:sp>
        </p:grpSp>
        <p:cxnSp>
          <p:nvCxnSpPr>
            <p:cNvPr id="19" name="直線矢印コネクタ 18">
              <a:extLst>
                <a:ext uri="{FF2B5EF4-FFF2-40B4-BE49-F238E27FC236}">
                  <a16:creationId xmlns:a16="http://schemas.microsoft.com/office/drawing/2014/main" id="{66C73054-9044-7A58-5FA8-D78426DF58BF}"/>
                </a:ext>
              </a:extLst>
            </p:cNvPr>
            <p:cNvCxnSpPr>
              <a:cxnSpLocks/>
            </p:cNvCxnSpPr>
            <p:nvPr/>
          </p:nvCxnSpPr>
          <p:spPr>
            <a:xfrm>
              <a:off x="8903698" y="3821620"/>
              <a:ext cx="1209691" cy="0"/>
            </a:xfrm>
            <a:prstGeom prst="straightConnector1">
              <a:avLst/>
            </a:prstGeom>
            <a:ln w="60325">
              <a:solidFill>
                <a:srgbClr val="B8B8B8"/>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1EB403BC-DBC2-2E3D-EB37-08717CA30F40}"/>
                </a:ext>
              </a:extLst>
            </p:cNvPr>
            <p:cNvCxnSpPr>
              <a:cxnSpLocks/>
            </p:cNvCxnSpPr>
            <p:nvPr/>
          </p:nvCxnSpPr>
          <p:spPr>
            <a:xfrm>
              <a:off x="8878027" y="4149840"/>
              <a:ext cx="1235362" cy="0"/>
            </a:xfrm>
            <a:prstGeom prst="straightConnector1">
              <a:avLst/>
            </a:prstGeom>
            <a:ln w="60325">
              <a:solidFill>
                <a:srgbClr val="B8B8B8"/>
              </a:solidFill>
              <a:headEnd type="triangle" w="lg" len="lg"/>
              <a:tailEnd type="non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AB1FC5B5-1A8E-FE14-BC79-781ADD293021}"/>
                </a:ext>
              </a:extLst>
            </p:cNvPr>
            <p:cNvCxnSpPr>
              <a:cxnSpLocks/>
              <a:stCxn id="6" idx="3"/>
            </p:cNvCxnSpPr>
            <p:nvPr/>
          </p:nvCxnSpPr>
          <p:spPr>
            <a:xfrm>
              <a:off x="1874239" y="2787956"/>
              <a:ext cx="2520447" cy="1033664"/>
            </a:xfrm>
            <a:prstGeom prst="straightConnector1">
              <a:avLst/>
            </a:prstGeom>
            <a:ln w="60325">
              <a:solidFill>
                <a:srgbClr val="B8B8B8"/>
              </a:solidFill>
              <a:tailEnd type="stealth" w="lg" len="lg"/>
            </a:ln>
          </p:spPr>
          <p:style>
            <a:lnRef idx="2">
              <a:schemeClr val="accent1"/>
            </a:lnRef>
            <a:fillRef idx="0">
              <a:schemeClr val="accent1"/>
            </a:fillRef>
            <a:effectRef idx="1">
              <a:schemeClr val="accent1"/>
            </a:effectRef>
            <a:fontRef idx="minor">
              <a:schemeClr val="tx1"/>
            </a:fontRef>
          </p:style>
        </p:cxnSp>
        <p:pic>
          <p:nvPicPr>
            <p:cNvPr id="27" name="図 26">
              <a:extLst>
                <a:ext uri="{FF2B5EF4-FFF2-40B4-BE49-F238E27FC236}">
                  <a16:creationId xmlns:a16="http://schemas.microsoft.com/office/drawing/2014/main" id="{999F90A0-834F-B67C-C6EB-BDDB2C024B94}"/>
                </a:ext>
              </a:extLst>
            </p:cNvPr>
            <p:cNvPicPr>
              <a:picLocks noChangeAspect="1"/>
            </p:cNvPicPr>
            <p:nvPr/>
          </p:nvPicPr>
          <p:blipFill>
            <a:blip r:embed="rId3"/>
            <a:stretch>
              <a:fillRect/>
            </a:stretch>
          </p:blipFill>
          <p:spPr>
            <a:xfrm>
              <a:off x="933212" y="3295380"/>
              <a:ext cx="699572" cy="808278"/>
            </a:xfrm>
            <a:prstGeom prst="rect">
              <a:avLst/>
            </a:prstGeom>
          </p:spPr>
        </p:pic>
        <p:pic>
          <p:nvPicPr>
            <p:cNvPr id="28" name="図 27">
              <a:extLst>
                <a:ext uri="{FF2B5EF4-FFF2-40B4-BE49-F238E27FC236}">
                  <a16:creationId xmlns:a16="http://schemas.microsoft.com/office/drawing/2014/main" id="{BEAE4A76-8E3B-D3B3-3AC5-9A79DA8A4979}"/>
                </a:ext>
              </a:extLst>
            </p:cNvPr>
            <p:cNvPicPr>
              <a:picLocks noChangeAspect="1"/>
            </p:cNvPicPr>
            <p:nvPr/>
          </p:nvPicPr>
          <p:blipFill>
            <a:blip r:embed="rId4"/>
            <a:stretch>
              <a:fillRect/>
            </a:stretch>
          </p:blipFill>
          <p:spPr>
            <a:xfrm>
              <a:off x="1022784" y="4647202"/>
              <a:ext cx="490919" cy="695890"/>
            </a:xfrm>
            <a:prstGeom prst="rect">
              <a:avLst/>
            </a:prstGeom>
          </p:spPr>
        </p:pic>
        <p:pic>
          <p:nvPicPr>
            <p:cNvPr id="29" name="図 28">
              <a:extLst>
                <a:ext uri="{FF2B5EF4-FFF2-40B4-BE49-F238E27FC236}">
                  <a16:creationId xmlns:a16="http://schemas.microsoft.com/office/drawing/2014/main" id="{1F4CE5D0-C0BE-6F1F-AAFA-B3B7C0869E63}"/>
                </a:ext>
              </a:extLst>
            </p:cNvPr>
            <p:cNvPicPr>
              <a:picLocks noChangeAspect="1"/>
            </p:cNvPicPr>
            <p:nvPr/>
          </p:nvPicPr>
          <p:blipFill>
            <a:blip r:embed="rId5"/>
            <a:stretch>
              <a:fillRect/>
            </a:stretch>
          </p:blipFill>
          <p:spPr>
            <a:xfrm>
              <a:off x="823773" y="1954999"/>
              <a:ext cx="927423" cy="1121535"/>
            </a:xfrm>
            <a:prstGeom prst="rect">
              <a:avLst/>
            </a:prstGeom>
          </p:spPr>
        </p:pic>
        <p:pic>
          <p:nvPicPr>
            <p:cNvPr id="30" name="図 29">
              <a:extLst>
                <a:ext uri="{FF2B5EF4-FFF2-40B4-BE49-F238E27FC236}">
                  <a16:creationId xmlns:a16="http://schemas.microsoft.com/office/drawing/2014/main" id="{B9F7A1C7-5ED4-D775-B666-0147EDF68508}"/>
                </a:ext>
              </a:extLst>
            </p:cNvPr>
            <p:cNvPicPr>
              <a:picLocks noChangeAspect="1"/>
            </p:cNvPicPr>
            <p:nvPr/>
          </p:nvPicPr>
          <p:blipFill>
            <a:blip r:embed="rId6"/>
            <a:stretch>
              <a:fillRect/>
            </a:stretch>
          </p:blipFill>
          <p:spPr>
            <a:xfrm>
              <a:off x="6393116" y="3105791"/>
              <a:ext cx="493374" cy="952853"/>
            </a:xfrm>
            <a:prstGeom prst="rect">
              <a:avLst/>
            </a:prstGeom>
          </p:spPr>
        </p:pic>
        <p:pic>
          <p:nvPicPr>
            <p:cNvPr id="31" name="図 30">
              <a:extLst>
                <a:ext uri="{FF2B5EF4-FFF2-40B4-BE49-F238E27FC236}">
                  <a16:creationId xmlns:a16="http://schemas.microsoft.com/office/drawing/2014/main" id="{AE7BEA93-3D38-8556-8AC8-1CAEF0B6D4FA}"/>
                </a:ext>
              </a:extLst>
            </p:cNvPr>
            <p:cNvPicPr>
              <a:picLocks noChangeAspect="1"/>
            </p:cNvPicPr>
            <p:nvPr/>
          </p:nvPicPr>
          <p:blipFill>
            <a:blip r:embed="rId7"/>
            <a:stretch>
              <a:fillRect/>
            </a:stretch>
          </p:blipFill>
          <p:spPr>
            <a:xfrm>
              <a:off x="4458575" y="3105791"/>
              <a:ext cx="1220158" cy="940283"/>
            </a:xfrm>
            <a:prstGeom prst="rect">
              <a:avLst/>
            </a:prstGeom>
          </p:spPr>
        </p:pic>
        <p:pic>
          <p:nvPicPr>
            <p:cNvPr id="32" name="図 31">
              <a:extLst>
                <a:ext uri="{FF2B5EF4-FFF2-40B4-BE49-F238E27FC236}">
                  <a16:creationId xmlns:a16="http://schemas.microsoft.com/office/drawing/2014/main" id="{D301C488-EF1B-B517-CF14-C7CAE3AF8AA8}"/>
                </a:ext>
              </a:extLst>
            </p:cNvPr>
            <p:cNvPicPr>
              <a:picLocks noChangeAspect="1"/>
            </p:cNvPicPr>
            <p:nvPr/>
          </p:nvPicPr>
          <p:blipFill>
            <a:blip r:embed="rId8"/>
            <a:stretch>
              <a:fillRect/>
            </a:stretch>
          </p:blipFill>
          <p:spPr>
            <a:xfrm>
              <a:off x="7757086" y="2709194"/>
              <a:ext cx="1004866" cy="1339821"/>
            </a:xfrm>
            <a:prstGeom prst="rect">
              <a:avLst/>
            </a:prstGeom>
          </p:spPr>
        </p:pic>
        <p:pic>
          <p:nvPicPr>
            <p:cNvPr id="33" name="図 32">
              <a:extLst>
                <a:ext uri="{FF2B5EF4-FFF2-40B4-BE49-F238E27FC236}">
                  <a16:creationId xmlns:a16="http://schemas.microsoft.com/office/drawing/2014/main" id="{FE0E979E-6074-26D1-F812-0E954BDD6B1F}"/>
                </a:ext>
              </a:extLst>
            </p:cNvPr>
            <p:cNvPicPr>
              <a:picLocks noChangeAspect="1"/>
            </p:cNvPicPr>
            <p:nvPr/>
          </p:nvPicPr>
          <p:blipFill>
            <a:blip r:embed="rId9"/>
            <a:stretch>
              <a:fillRect/>
            </a:stretch>
          </p:blipFill>
          <p:spPr>
            <a:xfrm>
              <a:off x="10407559" y="2914774"/>
              <a:ext cx="1004866" cy="1101223"/>
            </a:xfrm>
            <a:prstGeom prst="rect">
              <a:avLst/>
            </a:prstGeom>
          </p:spPr>
        </p:pic>
        <p:cxnSp>
          <p:nvCxnSpPr>
            <p:cNvPr id="35" name="直線矢印コネクタ 34">
              <a:extLst>
                <a:ext uri="{FF2B5EF4-FFF2-40B4-BE49-F238E27FC236}">
                  <a16:creationId xmlns:a16="http://schemas.microsoft.com/office/drawing/2014/main" id="{F8317473-7C0C-DF3C-CD16-DCDA3DB6E647}"/>
                </a:ext>
              </a:extLst>
            </p:cNvPr>
            <p:cNvCxnSpPr>
              <a:cxnSpLocks/>
              <a:endCxn id="16" idx="1"/>
            </p:cNvCxnSpPr>
            <p:nvPr/>
          </p:nvCxnSpPr>
          <p:spPr>
            <a:xfrm>
              <a:off x="5603375" y="3974345"/>
              <a:ext cx="420753" cy="0"/>
            </a:xfrm>
            <a:prstGeom prst="straightConnector1">
              <a:avLst/>
            </a:prstGeom>
            <a:ln w="60325">
              <a:solidFill>
                <a:schemeClr val="bg1"/>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05A35C26-6C0B-F372-AFEB-3DC82907E4BB}"/>
                </a:ext>
              </a:extLst>
            </p:cNvPr>
            <p:cNvCxnSpPr>
              <a:cxnSpLocks/>
            </p:cNvCxnSpPr>
            <p:nvPr/>
          </p:nvCxnSpPr>
          <p:spPr>
            <a:xfrm>
              <a:off x="7246942" y="3974345"/>
              <a:ext cx="420753" cy="0"/>
            </a:xfrm>
            <a:prstGeom prst="straightConnector1">
              <a:avLst/>
            </a:prstGeom>
            <a:ln w="60325">
              <a:solidFill>
                <a:schemeClr val="bg1"/>
              </a:solidFill>
              <a:tailEnd type="triangle" w="med" len="med"/>
            </a:ln>
          </p:spPr>
          <p:style>
            <a:lnRef idx="2">
              <a:schemeClr val="accent1"/>
            </a:lnRef>
            <a:fillRef idx="0">
              <a:schemeClr val="accent1"/>
            </a:fillRef>
            <a:effectRef idx="1">
              <a:schemeClr val="accent1"/>
            </a:effectRef>
            <a:fontRef idx="minor">
              <a:schemeClr val="tx1"/>
            </a:fontRef>
          </p:style>
        </p:cxnSp>
        <p:sp>
          <p:nvSpPr>
            <p:cNvPr id="39" name="テキスト ボックス 38">
              <a:extLst>
                <a:ext uri="{FF2B5EF4-FFF2-40B4-BE49-F238E27FC236}">
                  <a16:creationId xmlns:a16="http://schemas.microsoft.com/office/drawing/2014/main" id="{492D7288-4C72-6D69-160B-7E75E84298D8}"/>
                </a:ext>
              </a:extLst>
            </p:cNvPr>
            <p:cNvSpPr txBox="1"/>
            <p:nvPr/>
          </p:nvSpPr>
          <p:spPr>
            <a:xfrm>
              <a:off x="2717876" y="2725362"/>
              <a:ext cx="698909" cy="369332"/>
            </a:xfrm>
            <a:prstGeom prst="rect">
              <a:avLst/>
            </a:prstGeom>
            <a:noFill/>
          </p:spPr>
          <p:txBody>
            <a:bodyPr wrap="none" lIns="0" tIns="0" rIns="0" bIns="0" rtlCol="0">
              <a:spAutoFit/>
            </a:bodyPr>
            <a:lstStyle/>
            <a:p>
              <a:pPr marL="114300" indent="-114300">
                <a:buFont typeface="Arial" panose="020B0604020202020204" pitchFamily="34" charset="0"/>
                <a:buChar char="•"/>
              </a:pPr>
              <a:r>
                <a:rPr kumimoji="1"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にんじん</a:t>
              </a:r>
              <a:endParaRPr lang="en-US" altLang="ja-JP" sz="1200" dirty="0">
                <a:solidFill>
                  <a:schemeClr val="tx1">
                    <a:lumMod val="50000"/>
                    <a:lumOff val="50000"/>
                  </a:schemeClr>
                </a:solidFill>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kumimoji="1"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かぼちゃ</a:t>
              </a:r>
            </a:p>
          </p:txBody>
        </p:sp>
        <p:sp>
          <p:nvSpPr>
            <p:cNvPr id="40" name="テキスト ボックス 39">
              <a:extLst>
                <a:ext uri="{FF2B5EF4-FFF2-40B4-BE49-F238E27FC236}">
                  <a16:creationId xmlns:a16="http://schemas.microsoft.com/office/drawing/2014/main" id="{62CFF30C-CB43-E7F8-F3AC-39DFBAEB4852}"/>
                </a:ext>
              </a:extLst>
            </p:cNvPr>
            <p:cNvSpPr txBox="1"/>
            <p:nvPr/>
          </p:nvSpPr>
          <p:spPr>
            <a:xfrm>
              <a:off x="2253526" y="3535219"/>
              <a:ext cx="1146468" cy="461665"/>
            </a:xfrm>
            <a:prstGeom prst="rect">
              <a:avLst/>
            </a:prstGeom>
            <a:noFill/>
          </p:spPr>
          <p:txBody>
            <a:bodyPr wrap="none" rtlCol="0">
              <a:spAutoFit/>
            </a:bodyPr>
            <a:lstStyle/>
            <a:p>
              <a:pPr marL="114300" indent="-114300">
                <a:buFont typeface="Arial" panose="020B0604020202020204" pitchFamily="34" charset="0"/>
                <a:buChar char="•"/>
              </a:pPr>
              <a:r>
                <a:rPr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パイナップル</a:t>
              </a:r>
              <a:endParaRPr lang="en-US" altLang="ja-JP" sz="1200" dirty="0">
                <a:solidFill>
                  <a:schemeClr val="tx1">
                    <a:lumMod val="50000"/>
                    <a:lumOff val="50000"/>
                  </a:schemeClr>
                </a:solidFill>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バナナ</a:t>
              </a:r>
              <a:endParaRPr kumimoji="1" lang="ja-JP" altLang="en-US" sz="1200" dirty="0">
                <a:solidFill>
                  <a:schemeClr val="tx1">
                    <a:lumMod val="50000"/>
                    <a:lumOff val="50000"/>
                  </a:schemeClr>
                </a:solidFill>
                <a:latin typeface="MS PGothic" panose="020B0600070205080204" pitchFamily="34" charset="-128"/>
                <a:ea typeface="MS PGothic" panose="020B0600070205080204" pitchFamily="34" charset="-128"/>
              </a:endParaRPr>
            </a:p>
          </p:txBody>
        </p:sp>
        <p:sp>
          <p:nvSpPr>
            <p:cNvPr id="41" name="テキスト ボックス 40">
              <a:extLst>
                <a:ext uri="{FF2B5EF4-FFF2-40B4-BE49-F238E27FC236}">
                  <a16:creationId xmlns:a16="http://schemas.microsoft.com/office/drawing/2014/main" id="{25C44D55-1C89-0AD8-6AAB-54AFB67FDA00}"/>
                </a:ext>
              </a:extLst>
            </p:cNvPr>
            <p:cNvSpPr txBox="1"/>
            <p:nvPr/>
          </p:nvSpPr>
          <p:spPr>
            <a:xfrm>
              <a:off x="2471443" y="4182246"/>
              <a:ext cx="730969" cy="553998"/>
            </a:xfrm>
            <a:prstGeom prst="rect">
              <a:avLst/>
            </a:prstGeom>
            <a:noFill/>
          </p:spPr>
          <p:txBody>
            <a:bodyPr wrap="none" lIns="0" tIns="0" rIns="0" bIns="0" rtlCol="0">
              <a:spAutoFit/>
            </a:bodyPr>
            <a:lstStyle/>
            <a:p>
              <a:pPr marL="114300" indent="-114300">
                <a:buFont typeface="Arial" panose="020B0604020202020204" pitchFamily="34" charset="0"/>
                <a:buChar char="•"/>
              </a:pPr>
              <a:r>
                <a:rPr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牛乳</a:t>
              </a:r>
              <a:endParaRPr lang="en-US" altLang="ja-JP" sz="1200" dirty="0">
                <a:solidFill>
                  <a:schemeClr val="tx1">
                    <a:lumMod val="50000"/>
                    <a:lumOff val="50000"/>
                  </a:schemeClr>
                </a:solidFill>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kumimoji="1"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はちみつ</a:t>
              </a:r>
              <a:endParaRPr kumimoji="1" lang="en-US" altLang="ja-JP" sz="1200" dirty="0">
                <a:solidFill>
                  <a:schemeClr val="tx1">
                    <a:lumMod val="50000"/>
                    <a:lumOff val="50000"/>
                  </a:schemeClr>
                </a:solidFill>
                <a:latin typeface="MS PGothic" panose="020B0600070205080204" pitchFamily="34" charset="-128"/>
                <a:ea typeface="MS PGothic" panose="020B0600070205080204" pitchFamily="34" charset="-128"/>
              </a:endParaRPr>
            </a:p>
            <a:p>
              <a:pPr marL="114300" indent="-114300">
                <a:buFont typeface="Arial" panose="020B0604020202020204" pitchFamily="34" charset="0"/>
                <a:buChar char="•"/>
              </a:pPr>
              <a:r>
                <a:rPr lang="ja-JP" altLang="en-US" sz="1200" dirty="0">
                  <a:solidFill>
                    <a:schemeClr val="tx1">
                      <a:lumMod val="50000"/>
                      <a:lumOff val="50000"/>
                    </a:schemeClr>
                  </a:solidFill>
                  <a:latin typeface="MS PGothic" panose="020B0600070205080204" pitchFamily="34" charset="-128"/>
                  <a:ea typeface="MS PGothic" panose="020B0600070205080204" pitchFamily="34" charset="-128"/>
                </a:rPr>
                <a:t>カカオ</a:t>
              </a:r>
              <a:endParaRPr kumimoji="1" lang="ja-JP" altLang="en-US" sz="1200" dirty="0">
                <a:solidFill>
                  <a:schemeClr val="tx1">
                    <a:lumMod val="50000"/>
                    <a:lumOff val="50000"/>
                  </a:schemeClr>
                </a:solidFill>
                <a:latin typeface="MS PGothic" panose="020B0600070205080204" pitchFamily="34" charset="-128"/>
                <a:ea typeface="MS PGothic" panose="020B0600070205080204" pitchFamily="34" charset="-128"/>
              </a:endParaRPr>
            </a:p>
          </p:txBody>
        </p:sp>
        <p:sp>
          <p:nvSpPr>
            <p:cNvPr id="42" name="角丸四角形 55">
              <a:extLst>
                <a:ext uri="{FF2B5EF4-FFF2-40B4-BE49-F238E27FC236}">
                  <a16:creationId xmlns:a16="http://schemas.microsoft.com/office/drawing/2014/main" id="{BA797117-B696-6480-A475-0003C29E5E7E}"/>
                </a:ext>
              </a:extLst>
            </p:cNvPr>
            <p:cNvSpPr/>
            <p:nvPr/>
          </p:nvSpPr>
          <p:spPr>
            <a:xfrm>
              <a:off x="6113519" y="3821620"/>
              <a:ext cx="2639300" cy="1184207"/>
            </a:xfrm>
            <a:prstGeom prst="roundRect">
              <a:avLst>
                <a:gd name="adj" fmla="val 15730"/>
              </a:avLst>
            </a:prstGeom>
            <a:noFill/>
            <a:ln w="28575">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43" name="テキスト ボックス 42">
              <a:extLst>
                <a:ext uri="{FF2B5EF4-FFF2-40B4-BE49-F238E27FC236}">
                  <a16:creationId xmlns:a16="http://schemas.microsoft.com/office/drawing/2014/main" id="{2F027365-8A7B-B32D-3DC0-762EC15375B7}"/>
                </a:ext>
              </a:extLst>
            </p:cNvPr>
            <p:cNvSpPr txBox="1"/>
            <p:nvPr/>
          </p:nvSpPr>
          <p:spPr>
            <a:xfrm>
              <a:off x="5488773" y="5315494"/>
              <a:ext cx="3382131" cy="830997"/>
            </a:xfrm>
            <a:prstGeom prst="rect">
              <a:avLst/>
            </a:prstGeom>
            <a:noFill/>
            <a:ln w="12700">
              <a:solidFill>
                <a:srgbClr val="E94520"/>
              </a:solidFill>
            </a:ln>
          </p:spPr>
          <p:txBody>
            <a:bodyPr wrap="square" rtlCol="0">
              <a:spAutoFit/>
            </a:bodyPr>
            <a:lstStyle/>
            <a:p>
              <a:r>
                <a:rPr lang="en-US" altLang="ja-JP" sz="1600" b="1" dirty="0">
                  <a:solidFill>
                    <a:srgbClr val="E94520"/>
                  </a:solidFill>
                  <a:latin typeface="MS PGothic" panose="020B0600070205080204" pitchFamily="34" charset="-128"/>
                  <a:ea typeface="MS PGothic" panose="020B0600070205080204" pitchFamily="34" charset="-128"/>
                </a:rPr>
                <a:t>[</a:t>
              </a:r>
              <a:r>
                <a:rPr lang="ja-JP" altLang="en-US" sz="1600" b="1" dirty="0">
                  <a:solidFill>
                    <a:srgbClr val="E94520"/>
                  </a:solidFill>
                  <a:latin typeface="MS PGothic" panose="020B0600070205080204" pitchFamily="34" charset="-128"/>
                  <a:ea typeface="MS PGothic" panose="020B0600070205080204" pitchFamily="34" charset="-128"/>
                </a:rPr>
                <a:t>経費</a:t>
              </a:r>
              <a:r>
                <a:rPr lang="en-US" altLang="ja-JP" sz="1600" b="1" dirty="0">
                  <a:solidFill>
                    <a:srgbClr val="E94520"/>
                  </a:solidFill>
                  <a:latin typeface="MS PGothic" panose="020B0600070205080204" pitchFamily="34" charset="-128"/>
                  <a:ea typeface="MS PGothic" panose="020B0600070205080204" pitchFamily="34" charset="-128"/>
                </a:rPr>
                <a:t>]</a:t>
              </a:r>
              <a:br>
                <a:rPr kumimoji="1" lang="en-US" altLang="ja-JP" sz="1600" b="1" dirty="0">
                  <a:latin typeface="MS PGothic" panose="020B0600070205080204" pitchFamily="34" charset="-128"/>
                  <a:ea typeface="MS PGothic" panose="020B0600070205080204" pitchFamily="34" charset="-128"/>
                </a:rPr>
              </a:br>
              <a:r>
                <a:rPr kumimoji="1" lang="ja-JP" altLang="en-US" sz="1600" b="1">
                  <a:latin typeface="MS PGothic" panose="020B0600070205080204" pitchFamily="34" charset="-128"/>
                  <a:ea typeface="MS PGothic" panose="020B0600070205080204" pitchFamily="34" charset="-128"/>
                </a:rPr>
                <a:t>売上原価以外の費用</a:t>
              </a:r>
              <a:r>
                <a:rPr kumimoji="1" lang="en-US" altLang="ja-JP" sz="1600" b="1" dirty="0">
                  <a:latin typeface="MS PGothic" panose="020B0600070205080204" pitchFamily="34" charset="-128"/>
                  <a:ea typeface="MS PGothic" panose="020B0600070205080204" pitchFamily="34" charset="-128"/>
                </a:rPr>
                <a:t> </a:t>
              </a:r>
              <a:r>
                <a:rPr lang="en-US" altLang="ja-JP" sz="1600" b="1" dirty="0">
                  <a:latin typeface="MS PGothic" panose="020B0600070205080204" pitchFamily="34" charset="-128"/>
                  <a:ea typeface="MS PGothic" panose="020B0600070205080204" pitchFamily="34" charset="-128"/>
                </a:rPr>
                <a:t>= 44</a:t>
              </a:r>
              <a:r>
                <a:rPr lang="ja-JP" altLang="en-US" sz="1600" b="1">
                  <a:latin typeface="MS PGothic" panose="020B0600070205080204" pitchFamily="34" charset="-128"/>
                  <a:ea typeface="MS PGothic" panose="020B0600070205080204" pitchFamily="34" charset="-128"/>
                </a:rPr>
                <a:t>万円</a:t>
              </a:r>
              <a:r>
                <a:rPr lang="en-US" altLang="ja-JP" sz="1600" b="1" dirty="0">
                  <a:latin typeface="MS PGothic" panose="020B0600070205080204" pitchFamily="34" charset="-128"/>
                  <a:ea typeface="MS PGothic" panose="020B0600070205080204" pitchFamily="34" charset="-128"/>
                </a:rPr>
                <a:t> /</a:t>
              </a:r>
              <a:r>
                <a:rPr lang="ja-JP" altLang="en-US" sz="1600" b="1">
                  <a:latin typeface="MS PGothic" panose="020B0600070205080204" pitchFamily="34" charset="-128"/>
                  <a:ea typeface="MS PGothic" panose="020B0600070205080204" pitchFamily="34" charset="-128"/>
                </a:rPr>
                <a:t>月</a:t>
              </a:r>
              <a:endParaRPr lang="en-US" altLang="ja-JP" sz="1600" b="1" dirty="0">
                <a:latin typeface="MS PGothic" panose="020B0600070205080204" pitchFamily="34" charset="-128"/>
                <a:ea typeface="MS PGothic" panose="020B0600070205080204" pitchFamily="34" charset="-128"/>
              </a:endParaRPr>
            </a:p>
            <a:p>
              <a:endParaRPr kumimoji="1" lang="en-US" altLang="ja-JP" sz="1600" b="1" dirty="0">
                <a:latin typeface="MS PGothic" panose="020B0600070205080204" pitchFamily="34" charset="-128"/>
                <a:ea typeface="MS PGothic" panose="020B0600070205080204" pitchFamily="34" charset="-128"/>
              </a:endParaRPr>
            </a:p>
          </p:txBody>
        </p:sp>
        <p:sp>
          <p:nvSpPr>
            <p:cNvPr id="44" name="テキスト ボックス 43">
              <a:extLst>
                <a:ext uri="{FF2B5EF4-FFF2-40B4-BE49-F238E27FC236}">
                  <a16:creationId xmlns:a16="http://schemas.microsoft.com/office/drawing/2014/main" id="{CA559938-B6A2-5ED4-BAB8-3DA4EC801F31}"/>
                </a:ext>
              </a:extLst>
            </p:cNvPr>
            <p:cNvSpPr txBox="1"/>
            <p:nvPr/>
          </p:nvSpPr>
          <p:spPr>
            <a:xfrm>
              <a:off x="2181935" y="5315494"/>
              <a:ext cx="2976441" cy="830997"/>
            </a:xfrm>
            <a:prstGeom prst="rect">
              <a:avLst/>
            </a:prstGeom>
            <a:noFill/>
            <a:ln w="12700">
              <a:solidFill>
                <a:srgbClr val="E94520"/>
              </a:solidFill>
            </a:ln>
          </p:spPr>
          <p:txBody>
            <a:bodyPr wrap="square" rtlCol="0">
              <a:spAutoFit/>
            </a:bodyPr>
            <a:lstStyle/>
            <a:p>
              <a:r>
                <a:rPr lang="en-US" altLang="ja-JP" sz="1600" b="1" dirty="0">
                  <a:solidFill>
                    <a:srgbClr val="E94520"/>
                  </a:solidFill>
                  <a:latin typeface="MS PGothic" panose="020B0600070205080204" pitchFamily="34" charset="-128"/>
                  <a:ea typeface="MS PGothic" panose="020B0600070205080204" pitchFamily="34" charset="-128"/>
                </a:rPr>
                <a:t>[</a:t>
              </a:r>
              <a:r>
                <a:rPr lang="ja-JP" altLang="en-US" sz="1600" b="1">
                  <a:solidFill>
                    <a:srgbClr val="E94520"/>
                  </a:solidFill>
                  <a:latin typeface="MS PGothic" panose="020B0600070205080204" pitchFamily="34" charset="-128"/>
                  <a:ea typeface="MS PGothic" panose="020B0600070205080204" pitchFamily="34" charset="-128"/>
                </a:rPr>
                <a:t>売上原価</a:t>
              </a:r>
              <a:r>
                <a:rPr lang="en-US" altLang="ja-JP" sz="1600" b="1" dirty="0">
                  <a:solidFill>
                    <a:srgbClr val="E94520"/>
                  </a:solidFill>
                  <a:latin typeface="MS PGothic" panose="020B0600070205080204" pitchFamily="34" charset="-128"/>
                  <a:ea typeface="MS PGothic" panose="020B0600070205080204" pitchFamily="34" charset="-128"/>
                </a:rPr>
                <a:t>(</a:t>
              </a:r>
              <a:r>
                <a:rPr lang="ja-JP" altLang="en-US" sz="1600" b="1">
                  <a:solidFill>
                    <a:srgbClr val="E94520"/>
                  </a:solidFill>
                  <a:latin typeface="MS PGothic" panose="020B0600070205080204" pitchFamily="34" charset="-128"/>
                  <a:ea typeface="MS PGothic" panose="020B0600070205080204" pitchFamily="34" charset="-128"/>
                </a:rPr>
                <a:t>仕入原価</a:t>
              </a:r>
              <a:r>
                <a:rPr lang="en-US" altLang="ja-JP" sz="1600" b="1" dirty="0">
                  <a:solidFill>
                    <a:srgbClr val="E94520"/>
                  </a:solidFill>
                  <a:latin typeface="MS PGothic" panose="020B0600070205080204" pitchFamily="34" charset="-128"/>
                  <a:ea typeface="MS PGothic" panose="020B0600070205080204" pitchFamily="34" charset="-128"/>
                </a:rPr>
                <a:t>)]</a:t>
              </a:r>
              <a:br>
                <a:rPr kumimoji="1" lang="en-US" altLang="ja-JP" sz="1600" dirty="0">
                  <a:latin typeface="MS PGothic" panose="020B0600070205080204" pitchFamily="34" charset="-128"/>
                  <a:ea typeface="MS PGothic" panose="020B0600070205080204" pitchFamily="34" charset="-128"/>
                </a:rPr>
              </a:br>
              <a:r>
                <a:rPr kumimoji="1" lang="ja-JP" altLang="en-US" sz="1600" b="1">
                  <a:latin typeface="MS PGothic" panose="020B0600070205080204" pitchFamily="34" charset="-128"/>
                  <a:ea typeface="MS PGothic" panose="020B0600070205080204" pitchFamily="34" charset="-128"/>
                </a:rPr>
                <a:t>ミックスジュースの材料仕入</a:t>
              </a:r>
              <a:endParaRPr kumimoji="1" lang="en-US" altLang="ja-JP" sz="1600" b="1" dirty="0">
                <a:latin typeface="MS PGothic" panose="020B0600070205080204" pitchFamily="34" charset="-128"/>
                <a:ea typeface="MS PGothic" panose="020B0600070205080204" pitchFamily="34" charset="-128"/>
              </a:endParaRPr>
            </a:p>
            <a:p>
              <a:r>
                <a:rPr kumimoji="1" lang="ja-JP" altLang="en-US" sz="1600" b="1">
                  <a:latin typeface="MS PGothic" panose="020B0600070205080204" pitchFamily="34" charset="-128"/>
                  <a:ea typeface="MS PGothic" panose="020B0600070205080204" pitchFamily="34" charset="-128"/>
                </a:rPr>
                <a:t>仕入原価 </a:t>
              </a:r>
              <a:r>
                <a:rPr lang="en-US" altLang="ja-JP" sz="1600" b="1" dirty="0">
                  <a:latin typeface="MS PGothic" panose="020B0600070205080204" pitchFamily="34" charset="-128"/>
                  <a:ea typeface="MS PGothic" panose="020B0600070205080204" pitchFamily="34" charset="-128"/>
                </a:rPr>
                <a:t>= </a:t>
              </a:r>
              <a:r>
                <a:rPr kumimoji="1" lang="ja-JP" altLang="en-US" sz="1600" b="1">
                  <a:latin typeface="MS PGothic" panose="020B0600070205080204" pitchFamily="34" charset="-128"/>
                  <a:ea typeface="MS PGothic" panose="020B0600070205080204" pitchFamily="34" charset="-128"/>
                </a:rPr>
                <a:t>合計</a:t>
              </a:r>
              <a:r>
                <a:rPr kumimoji="1" lang="en-US" altLang="ja-JP" sz="1600" b="1" dirty="0">
                  <a:latin typeface="MS PGothic" panose="020B0600070205080204" pitchFamily="34" charset="-128"/>
                  <a:ea typeface="MS PGothic" panose="020B0600070205080204" pitchFamily="34" charset="-128"/>
                </a:rPr>
                <a:t>16</a:t>
              </a:r>
              <a:r>
                <a:rPr kumimoji="1" lang="ja-JP" altLang="en-US" sz="1600" b="1">
                  <a:latin typeface="MS PGothic" panose="020B0600070205080204" pitchFamily="34" charset="-128"/>
                  <a:ea typeface="MS PGothic" panose="020B0600070205080204" pitchFamily="34" charset="-128"/>
                </a:rPr>
                <a:t>万円</a:t>
              </a:r>
              <a:r>
                <a:rPr kumimoji="1" lang="en-US" altLang="ja-JP" sz="1600" b="1" dirty="0">
                  <a:latin typeface="MS PGothic" panose="020B0600070205080204" pitchFamily="34" charset="-128"/>
                  <a:ea typeface="MS PGothic" panose="020B0600070205080204" pitchFamily="34" charset="-128"/>
                </a:rPr>
                <a:t> /</a:t>
              </a:r>
              <a:r>
                <a:rPr kumimoji="1" lang="ja-JP" altLang="en-US" sz="1600" b="1">
                  <a:latin typeface="MS PGothic" panose="020B0600070205080204" pitchFamily="34" charset="-128"/>
                  <a:ea typeface="MS PGothic" panose="020B0600070205080204" pitchFamily="34" charset="-128"/>
                </a:rPr>
                <a:t>月</a:t>
              </a:r>
              <a:endParaRPr kumimoji="1" lang="en-US" altLang="ja-JP" sz="1600" b="1" dirty="0">
                <a:latin typeface="MS PGothic" panose="020B0600070205080204" pitchFamily="34" charset="-128"/>
                <a:ea typeface="MS PGothic" panose="020B0600070205080204" pitchFamily="34" charset="-128"/>
              </a:endParaRPr>
            </a:p>
          </p:txBody>
        </p:sp>
        <p:grpSp>
          <p:nvGrpSpPr>
            <p:cNvPr id="53" name="グループ化 52">
              <a:extLst>
                <a:ext uri="{FF2B5EF4-FFF2-40B4-BE49-F238E27FC236}">
                  <a16:creationId xmlns:a16="http://schemas.microsoft.com/office/drawing/2014/main" id="{E66E1A7F-B52D-25C7-1535-70740C25D18F}"/>
                </a:ext>
              </a:extLst>
            </p:cNvPr>
            <p:cNvGrpSpPr/>
            <p:nvPr/>
          </p:nvGrpSpPr>
          <p:grpSpPr>
            <a:xfrm>
              <a:off x="8582852" y="4853774"/>
              <a:ext cx="3097028" cy="1180463"/>
              <a:chOff x="8582852" y="4916834"/>
              <a:chExt cx="3097028" cy="1180463"/>
            </a:xfrm>
          </p:grpSpPr>
          <p:sp>
            <p:nvSpPr>
              <p:cNvPr id="51" name="角丸四角形 6">
                <a:extLst>
                  <a:ext uri="{FF2B5EF4-FFF2-40B4-BE49-F238E27FC236}">
                    <a16:creationId xmlns:a16="http://schemas.microsoft.com/office/drawing/2014/main" id="{145F5A75-ABA8-8021-2166-8C7A1D02A772}"/>
                  </a:ext>
                </a:extLst>
              </p:cNvPr>
              <p:cNvSpPr/>
              <p:nvPr/>
            </p:nvSpPr>
            <p:spPr>
              <a:xfrm>
                <a:off x="8998814" y="4916834"/>
                <a:ext cx="2681066" cy="1180463"/>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r>
                  <a:rPr kumimoji="1" lang="ja-JP" altLang="en-US" sz="1400" dirty="0">
                    <a:solidFill>
                      <a:schemeClr val="tx1"/>
                    </a:solidFill>
                    <a:latin typeface="+mn-ea"/>
                  </a:rPr>
                  <a:t>・</a:t>
                </a:r>
                <a:r>
                  <a:rPr kumimoji="1" lang="ja-JP" altLang="en-US" sz="1400">
                    <a:solidFill>
                      <a:schemeClr val="tx1"/>
                    </a:solidFill>
                    <a:latin typeface="+mn-ea"/>
                  </a:rPr>
                  <a:t>ミックスジューサー（</a:t>
                </a:r>
                <a:r>
                  <a:rPr lang="ja-JP" altLang="en-US" sz="1400">
                    <a:solidFill>
                      <a:schemeClr val="tx1"/>
                    </a:solidFill>
                    <a:latin typeface="+mn-ea"/>
                  </a:rPr>
                  <a:t>消耗品</a:t>
                </a:r>
                <a:r>
                  <a:rPr kumimoji="1" lang="ja-JP" altLang="en-US" sz="1400">
                    <a:solidFill>
                      <a:schemeClr val="tx1"/>
                    </a:solidFill>
                    <a:latin typeface="+mn-ea"/>
                  </a:rPr>
                  <a:t>）</a:t>
                </a:r>
                <a:endParaRPr kumimoji="1" lang="ja-JP" altLang="en-US" sz="1400" dirty="0">
                  <a:solidFill>
                    <a:schemeClr val="tx1"/>
                  </a:solidFill>
                  <a:latin typeface="+mn-ea"/>
                </a:endParaRPr>
              </a:p>
              <a:p>
                <a:r>
                  <a:rPr kumimoji="1" lang="ja-JP" altLang="en-US" sz="1400">
                    <a:solidFill>
                      <a:schemeClr val="tx1"/>
                    </a:solidFill>
                    <a:latin typeface="+mn-ea"/>
                  </a:rPr>
                  <a:t>・アルバイト店員（</a:t>
                </a:r>
                <a:r>
                  <a:rPr kumimoji="1" lang="ja-JP" altLang="en-US" sz="1400" dirty="0">
                    <a:solidFill>
                      <a:schemeClr val="tx1"/>
                    </a:solidFill>
                    <a:latin typeface="+mn-ea"/>
                  </a:rPr>
                  <a:t>人件費）</a:t>
                </a:r>
              </a:p>
              <a:p>
                <a:r>
                  <a:rPr kumimoji="1" lang="ja-JP" altLang="en-US" sz="1400">
                    <a:solidFill>
                      <a:schemeClr val="tx1"/>
                    </a:solidFill>
                    <a:latin typeface="+mn-ea"/>
                  </a:rPr>
                  <a:t>・</a:t>
                </a:r>
                <a:r>
                  <a:rPr kumimoji="1" lang="ja-JP" altLang="en-US" sz="1400" dirty="0">
                    <a:solidFill>
                      <a:schemeClr val="tx1"/>
                    </a:solidFill>
                    <a:latin typeface="+mn-ea"/>
                  </a:rPr>
                  <a:t>容器</a:t>
                </a:r>
                <a:r>
                  <a:rPr kumimoji="1" lang="en-US" altLang="ja-JP" sz="1400" dirty="0">
                    <a:solidFill>
                      <a:schemeClr val="tx1"/>
                    </a:solidFill>
                    <a:latin typeface="+mn-ea"/>
                  </a:rPr>
                  <a:t>/</a:t>
                </a:r>
                <a:r>
                  <a:rPr kumimoji="1" lang="ja-JP" altLang="en-US" sz="1400" dirty="0">
                    <a:solidFill>
                      <a:schemeClr val="tx1"/>
                    </a:solidFill>
                    <a:latin typeface="+mn-ea"/>
                  </a:rPr>
                  <a:t>ラベル（容器・包装資材）</a:t>
                </a:r>
                <a:br>
                  <a:rPr kumimoji="1" lang="ja-JP" altLang="en-US" sz="1400" dirty="0">
                    <a:solidFill>
                      <a:schemeClr val="tx1"/>
                    </a:solidFill>
                    <a:latin typeface="+mn-ea"/>
                  </a:rPr>
                </a:br>
                <a:r>
                  <a:rPr kumimoji="1" lang="ja-JP" altLang="en-US" sz="1400" dirty="0">
                    <a:solidFill>
                      <a:schemeClr val="tx1"/>
                    </a:solidFill>
                    <a:latin typeface="+mn-ea"/>
                  </a:rPr>
                  <a:t>・</a:t>
                </a:r>
                <a:r>
                  <a:rPr kumimoji="1" lang="en-US" altLang="ja-JP" sz="1400" dirty="0">
                    <a:solidFill>
                      <a:schemeClr val="tx1"/>
                    </a:solidFill>
                    <a:latin typeface="+mn-ea"/>
                  </a:rPr>
                  <a:t>WEB</a:t>
                </a:r>
                <a:r>
                  <a:rPr kumimoji="1" lang="ja-JP" altLang="en-US" sz="1400" dirty="0">
                    <a:solidFill>
                      <a:schemeClr val="tx1"/>
                    </a:solidFill>
                    <a:latin typeface="+mn-ea"/>
                  </a:rPr>
                  <a:t>作成（宣伝広告）　など</a:t>
                </a:r>
              </a:p>
            </p:txBody>
          </p:sp>
          <p:sp>
            <p:nvSpPr>
              <p:cNvPr id="52" name="二等辺三角形 51">
                <a:extLst>
                  <a:ext uri="{FF2B5EF4-FFF2-40B4-BE49-F238E27FC236}">
                    <a16:creationId xmlns:a16="http://schemas.microsoft.com/office/drawing/2014/main" id="{AD02FC1A-1D15-9255-EB14-312D566EC967}"/>
                  </a:ext>
                </a:extLst>
              </p:cNvPr>
              <p:cNvSpPr/>
              <p:nvPr/>
            </p:nvSpPr>
            <p:spPr>
              <a:xfrm rot="15671973">
                <a:off x="8674978" y="5365774"/>
                <a:ext cx="294817" cy="479070"/>
              </a:xfrm>
              <a:prstGeom prst="triangle">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a:extLst>
                <a:ext uri="{FF2B5EF4-FFF2-40B4-BE49-F238E27FC236}">
                  <a16:creationId xmlns:a16="http://schemas.microsoft.com/office/drawing/2014/main" id="{0272E9BA-101E-0DC0-7615-71EA0DA4FDF7}"/>
                </a:ext>
              </a:extLst>
            </p:cNvPr>
            <p:cNvSpPr txBox="1"/>
            <p:nvPr/>
          </p:nvSpPr>
          <p:spPr>
            <a:xfrm>
              <a:off x="5871792" y="2010920"/>
              <a:ext cx="1892816" cy="830997"/>
            </a:xfrm>
            <a:prstGeom prst="rect">
              <a:avLst/>
            </a:prstGeom>
            <a:noFill/>
            <a:ln w="12700">
              <a:solidFill>
                <a:srgbClr val="E94520"/>
              </a:solidFill>
            </a:ln>
          </p:spPr>
          <p:txBody>
            <a:bodyPr wrap="square" rtlCol="0">
              <a:spAutoFit/>
            </a:bodyPr>
            <a:lstStyle/>
            <a:p>
              <a:r>
                <a:rPr lang="en-US" altLang="ja-JP" sz="1600" b="1" dirty="0">
                  <a:solidFill>
                    <a:srgbClr val="E94520"/>
                  </a:solidFill>
                  <a:latin typeface="MS PGothic" panose="020B0600070205080204" pitchFamily="34" charset="-128"/>
                  <a:ea typeface="MS PGothic" panose="020B0600070205080204" pitchFamily="34" charset="-128"/>
                </a:rPr>
                <a:t>[</a:t>
              </a:r>
              <a:r>
                <a:rPr lang="ja-JP" altLang="en-US" sz="1600" b="1" dirty="0">
                  <a:solidFill>
                    <a:srgbClr val="E94520"/>
                  </a:solidFill>
                  <a:latin typeface="MS PGothic" panose="020B0600070205080204" pitchFamily="34" charset="-128"/>
                  <a:ea typeface="MS PGothic" panose="020B0600070205080204" pitchFamily="34" charset="-128"/>
                </a:rPr>
                <a:t>利益</a:t>
              </a:r>
              <a:r>
                <a:rPr lang="en-US" altLang="ja-JP" sz="1600" b="1" dirty="0">
                  <a:solidFill>
                    <a:srgbClr val="E94520"/>
                  </a:solidFill>
                  <a:latin typeface="MS PGothic" panose="020B0600070205080204" pitchFamily="34" charset="-128"/>
                  <a:ea typeface="MS PGothic" panose="020B0600070205080204" pitchFamily="34" charset="-128"/>
                </a:rPr>
                <a:t>]</a:t>
              </a:r>
              <a:br>
                <a:rPr kumimoji="1" lang="en-US" altLang="ja-JP" sz="1600" b="1" dirty="0">
                  <a:latin typeface="MS PGothic" panose="020B0600070205080204" pitchFamily="34" charset="-128"/>
                  <a:ea typeface="MS PGothic" panose="020B0600070205080204" pitchFamily="34" charset="-128"/>
                </a:rPr>
              </a:br>
              <a:r>
                <a:rPr kumimoji="1" lang="ja-JP" altLang="en-US" sz="1600" b="1" dirty="0">
                  <a:latin typeface="MS PGothic" panose="020B0600070205080204" pitchFamily="34" charset="-128"/>
                  <a:ea typeface="MS PGothic" panose="020B0600070205080204" pitchFamily="34" charset="-128"/>
                </a:rPr>
                <a:t>最後に残ったお金。</a:t>
              </a:r>
              <a:br>
                <a:rPr kumimoji="1" lang="ja-JP" altLang="en-US" sz="1600" b="1" dirty="0">
                  <a:latin typeface="MS PGothic" panose="020B0600070205080204" pitchFamily="34" charset="-128"/>
                  <a:ea typeface="MS PGothic" panose="020B0600070205080204" pitchFamily="34" charset="-128"/>
                </a:rPr>
              </a:br>
              <a:r>
                <a:rPr kumimoji="1" lang="ja-JP" altLang="en-US" sz="1600" b="1" dirty="0">
                  <a:latin typeface="MS PGothic" panose="020B0600070205080204" pitchFamily="34" charset="-128"/>
                  <a:ea typeface="MS PGothic" panose="020B0600070205080204" pitchFamily="34" charset="-128"/>
                </a:rPr>
                <a:t>残金 </a:t>
              </a:r>
              <a:r>
                <a:rPr kumimoji="1" lang="en-US" altLang="ja-JP" sz="1600" b="1" dirty="0">
                  <a:latin typeface="MS PGothic" panose="020B0600070205080204" pitchFamily="34" charset="-128"/>
                  <a:ea typeface="MS PGothic" panose="020B0600070205080204" pitchFamily="34" charset="-128"/>
                </a:rPr>
                <a:t>= 20</a:t>
              </a:r>
              <a:r>
                <a:rPr kumimoji="1" lang="ja-JP" altLang="en-US" sz="1600" b="1" dirty="0">
                  <a:latin typeface="MS PGothic" panose="020B0600070205080204" pitchFamily="34" charset="-128"/>
                  <a:ea typeface="MS PGothic" panose="020B0600070205080204" pitchFamily="34" charset="-128"/>
                </a:rPr>
                <a:t>万円 </a:t>
              </a:r>
              <a:r>
                <a:rPr kumimoji="1" lang="en-US" altLang="ja-JP" sz="1600" b="1" dirty="0">
                  <a:latin typeface="MS PGothic" panose="020B0600070205080204" pitchFamily="34" charset="-128"/>
                  <a:ea typeface="MS PGothic" panose="020B0600070205080204" pitchFamily="34" charset="-128"/>
                </a:rPr>
                <a:t>/</a:t>
              </a:r>
              <a:r>
                <a:rPr kumimoji="1" lang="ja-JP" altLang="en-US" sz="1600" b="1" dirty="0">
                  <a:latin typeface="MS PGothic" panose="020B0600070205080204" pitchFamily="34" charset="-128"/>
                  <a:ea typeface="MS PGothic" panose="020B0600070205080204" pitchFamily="34" charset="-128"/>
                </a:rPr>
                <a:t>月</a:t>
              </a:r>
              <a:endParaRPr kumimoji="1" lang="en-US" altLang="ja-JP" sz="1600" b="1" dirty="0">
                <a:latin typeface="MS PGothic" panose="020B0600070205080204" pitchFamily="34" charset="-128"/>
                <a:ea typeface="MS PGothic" panose="020B0600070205080204" pitchFamily="34" charset="-128"/>
              </a:endParaRPr>
            </a:p>
          </p:txBody>
        </p:sp>
        <p:sp>
          <p:nvSpPr>
            <p:cNvPr id="57" name="テキスト ボックス 56">
              <a:extLst>
                <a:ext uri="{FF2B5EF4-FFF2-40B4-BE49-F238E27FC236}">
                  <a16:creationId xmlns:a16="http://schemas.microsoft.com/office/drawing/2014/main" id="{4246DC76-8479-8672-C405-7C57C2CC578D}"/>
                </a:ext>
              </a:extLst>
            </p:cNvPr>
            <p:cNvSpPr txBox="1"/>
            <p:nvPr/>
          </p:nvSpPr>
          <p:spPr>
            <a:xfrm>
              <a:off x="8822386" y="2010920"/>
              <a:ext cx="2794155" cy="830997"/>
            </a:xfrm>
            <a:prstGeom prst="rect">
              <a:avLst/>
            </a:prstGeom>
            <a:noFill/>
            <a:ln w="12700">
              <a:solidFill>
                <a:srgbClr val="E94520"/>
              </a:solidFill>
            </a:ln>
          </p:spPr>
          <p:txBody>
            <a:bodyPr wrap="square" rtlCol="0">
              <a:spAutoFit/>
            </a:bodyPr>
            <a:lstStyle/>
            <a:p>
              <a:r>
                <a:rPr lang="en-US" altLang="ja-JP" sz="1600" b="1" dirty="0">
                  <a:solidFill>
                    <a:srgbClr val="E94520"/>
                  </a:solidFill>
                  <a:latin typeface="MS PGothic" panose="020B0600070205080204" pitchFamily="34" charset="-128"/>
                  <a:ea typeface="MS PGothic" panose="020B0600070205080204" pitchFamily="34" charset="-128"/>
                </a:rPr>
                <a:t>[</a:t>
              </a:r>
              <a:r>
                <a:rPr lang="ja-JP" altLang="en-US" sz="1600" b="1" dirty="0">
                  <a:solidFill>
                    <a:srgbClr val="E94520"/>
                  </a:solidFill>
                  <a:latin typeface="MS PGothic" panose="020B0600070205080204" pitchFamily="34" charset="-128"/>
                  <a:ea typeface="MS PGothic" panose="020B0600070205080204" pitchFamily="34" charset="-128"/>
                </a:rPr>
                <a:t>売上高</a:t>
              </a:r>
              <a:r>
                <a:rPr lang="en-US" altLang="ja-JP" sz="1600" b="1" dirty="0">
                  <a:solidFill>
                    <a:srgbClr val="E94520"/>
                  </a:solidFill>
                  <a:latin typeface="MS PGothic" panose="020B0600070205080204" pitchFamily="34" charset="-128"/>
                  <a:ea typeface="MS PGothic" panose="020B0600070205080204" pitchFamily="34" charset="-128"/>
                </a:rPr>
                <a:t>]</a:t>
              </a:r>
              <a:br>
                <a:rPr kumimoji="1" lang="en-US" altLang="ja-JP" sz="1600" b="1" dirty="0">
                  <a:latin typeface="MS PGothic" panose="020B0600070205080204" pitchFamily="34" charset="-128"/>
                  <a:ea typeface="MS PGothic" panose="020B0600070205080204" pitchFamily="34" charset="-128"/>
                </a:rPr>
              </a:br>
              <a:r>
                <a:rPr kumimoji="1" lang="ja-JP" altLang="en-US" sz="1600" b="1" dirty="0">
                  <a:latin typeface="MS PGothic" panose="020B0600070205080204" pitchFamily="34" charset="-128"/>
                  <a:ea typeface="MS PGothic" panose="020B0600070205080204" pitchFamily="34" charset="-128"/>
                </a:rPr>
                <a:t>商品販売の総額。</a:t>
              </a:r>
              <a:br>
                <a:rPr kumimoji="1" lang="ja-JP" altLang="en-US" sz="1600" b="1">
                  <a:latin typeface="MS PGothic" panose="020B0600070205080204" pitchFamily="34" charset="-128"/>
                  <a:ea typeface="MS PGothic" panose="020B0600070205080204" pitchFamily="34" charset="-128"/>
                </a:rPr>
              </a:br>
              <a:r>
                <a:rPr kumimoji="1" lang="ja-JP" altLang="en-US" sz="1600" b="1">
                  <a:latin typeface="MS PGothic" panose="020B0600070205080204" pitchFamily="34" charset="-128"/>
                  <a:ea typeface="MS PGothic" panose="020B0600070205080204" pitchFamily="34" charset="-128"/>
                </a:rPr>
                <a:t>商品販売額</a:t>
              </a:r>
              <a:r>
                <a:rPr kumimoji="1" lang="en-US" altLang="ja-JP" sz="1600" b="1" dirty="0">
                  <a:latin typeface="MS PGothic" panose="020B0600070205080204" pitchFamily="34" charset="-128"/>
                  <a:ea typeface="MS PGothic" panose="020B0600070205080204" pitchFamily="34" charset="-128"/>
                </a:rPr>
                <a:t> = 80</a:t>
              </a:r>
              <a:r>
                <a:rPr kumimoji="1" lang="ja-JP" altLang="en-US" sz="1600" b="1">
                  <a:latin typeface="MS PGothic" panose="020B0600070205080204" pitchFamily="34" charset="-128"/>
                  <a:ea typeface="MS PGothic" panose="020B0600070205080204" pitchFamily="34" charset="-128"/>
                </a:rPr>
                <a:t>万円</a:t>
              </a:r>
              <a:r>
                <a:rPr kumimoji="1" lang="en-US" altLang="ja-JP" sz="1600" b="1" dirty="0">
                  <a:latin typeface="MS PGothic" panose="020B0600070205080204" pitchFamily="34" charset="-128"/>
                  <a:ea typeface="MS PGothic" panose="020B0600070205080204" pitchFamily="34" charset="-128"/>
                </a:rPr>
                <a:t> /</a:t>
              </a:r>
              <a:r>
                <a:rPr kumimoji="1" lang="ja-JP" altLang="en-US" sz="1600" b="1">
                  <a:latin typeface="MS PGothic" panose="020B0600070205080204" pitchFamily="34" charset="-128"/>
                  <a:ea typeface="MS PGothic" panose="020B0600070205080204" pitchFamily="34" charset="-128"/>
                </a:rPr>
                <a:t>月</a:t>
              </a:r>
              <a:endParaRPr kumimoji="1" lang="en-US" altLang="ja-JP" sz="1600" b="1" dirty="0">
                <a:latin typeface="MS PGothic" panose="020B0600070205080204" pitchFamily="34" charset="-128"/>
                <a:ea typeface="MS PGothic" panose="020B0600070205080204" pitchFamily="34" charset="-128"/>
              </a:endParaRPr>
            </a:p>
          </p:txBody>
        </p:sp>
        <p:cxnSp>
          <p:nvCxnSpPr>
            <p:cNvPr id="58" name="直線コネクタ 57">
              <a:extLst>
                <a:ext uri="{FF2B5EF4-FFF2-40B4-BE49-F238E27FC236}">
                  <a16:creationId xmlns:a16="http://schemas.microsoft.com/office/drawing/2014/main" id="{F04BDCEF-5ED7-4D2E-786D-B073FD305054}"/>
                </a:ext>
              </a:extLst>
            </p:cNvPr>
            <p:cNvCxnSpPr>
              <a:cxnSpLocks/>
              <a:endCxn id="56" idx="3"/>
            </p:cNvCxnSpPr>
            <p:nvPr/>
          </p:nvCxnSpPr>
          <p:spPr>
            <a:xfrm flipH="1" flipV="1">
              <a:off x="7764608" y="2426419"/>
              <a:ext cx="241472" cy="365889"/>
            </a:xfrm>
            <a:prstGeom prst="line">
              <a:avLst/>
            </a:prstGeom>
            <a:ln w="25400">
              <a:solidFill>
                <a:srgbClr val="E94520"/>
              </a:solidFill>
              <a:tailEnd type="oval"/>
            </a:ln>
          </p:spPr>
          <p:style>
            <a:lnRef idx="2">
              <a:schemeClr val="accent1"/>
            </a:lnRef>
            <a:fillRef idx="0">
              <a:schemeClr val="accent1"/>
            </a:fillRef>
            <a:effectRef idx="1">
              <a:schemeClr val="accent1"/>
            </a:effectRef>
            <a:fontRef idx="minor">
              <a:schemeClr val="tx1"/>
            </a:fontRef>
          </p:style>
        </p:cxnSp>
        <p:cxnSp>
          <p:nvCxnSpPr>
            <p:cNvPr id="61" name="直線コネクタ 60">
              <a:extLst>
                <a:ext uri="{FF2B5EF4-FFF2-40B4-BE49-F238E27FC236}">
                  <a16:creationId xmlns:a16="http://schemas.microsoft.com/office/drawing/2014/main" id="{4AF1982A-5519-AFB5-CC06-2C0B83081381}"/>
                </a:ext>
              </a:extLst>
            </p:cNvPr>
            <p:cNvCxnSpPr>
              <a:cxnSpLocks/>
              <a:endCxn id="57" idx="2"/>
            </p:cNvCxnSpPr>
            <p:nvPr/>
          </p:nvCxnSpPr>
          <p:spPr>
            <a:xfrm flipV="1">
              <a:off x="9379538" y="2841917"/>
              <a:ext cx="839926" cy="887302"/>
            </a:xfrm>
            <a:prstGeom prst="line">
              <a:avLst/>
            </a:prstGeom>
            <a:ln w="25400">
              <a:solidFill>
                <a:srgbClr val="E94520"/>
              </a:solidFill>
              <a:tailEnd type="oval"/>
            </a:ln>
          </p:spPr>
          <p:style>
            <a:lnRef idx="2">
              <a:schemeClr val="accent1"/>
            </a:lnRef>
            <a:fillRef idx="0">
              <a:schemeClr val="accent1"/>
            </a:fillRef>
            <a:effectRef idx="1">
              <a:schemeClr val="accent1"/>
            </a:effectRef>
            <a:fontRef idx="minor">
              <a:schemeClr val="tx1"/>
            </a:fontRef>
          </p:style>
        </p:cxnSp>
        <p:cxnSp>
          <p:nvCxnSpPr>
            <p:cNvPr id="64" name="直線コネクタ 63">
              <a:extLst>
                <a:ext uri="{FF2B5EF4-FFF2-40B4-BE49-F238E27FC236}">
                  <a16:creationId xmlns:a16="http://schemas.microsoft.com/office/drawing/2014/main" id="{FEC5A310-F8FE-CFD8-F01C-BD2BB75433B4}"/>
                </a:ext>
              </a:extLst>
            </p:cNvPr>
            <p:cNvCxnSpPr>
              <a:cxnSpLocks/>
              <a:endCxn id="43" idx="0"/>
            </p:cNvCxnSpPr>
            <p:nvPr/>
          </p:nvCxnSpPr>
          <p:spPr>
            <a:xfrm>
              <a:off x="7179839" y="5002923"/>
              <a:ext cx="0" cy="312571"/>
            </a:xfrm>
            <a:prstGeom prst="line">
              <a:avLst/>
            </a:prstGeom>
            <a:ln w="25400">
              <a:solidFill>
                <a:srgbClr val="E94520"/>
              </a:solidFill>
              <a:tailEnd type="oval"/>
            </a:ln>
          </p:spPr>
          <p:style>
            <a:lnRef idx="2">
              <a:schemeClr val="accent1"/>
            </a:lnRef>
            <a:fillRef idx="0">
              <a:schemeClr val="accent1"/>
            </a:fillRef>
            <a:effectRef idx="1">
              <a:schemeClr val="accent1"/>
            </a:effectRef>
            <a:fontRef idx="minor">
              <a:schemeClr val="tx1"/>
            </a:fontRef>
          </p:style>
        </p:cxnSp>
        <p:cxnSp>
          <p:nvCxnSpPr>
            <p:cNvPr id="66" name="直線コネクタ 65">
              <a:extLst>
                <a:ext uri="{FF2B5EF4-FFF2-40B4-BE49-F238E27FC236}">
                  <a16:creationId xmlns:a16="http://schemas.microsoft.com/office/drawing/2014/main" id="{222DC912-720F-DA44-90E6-20F3AF048264}"/>
                </a:ext>
              </a:extLst>
            </p:cNvPr>
            <p:cNvCxnSpPr>
              <a:cxnSpLocks/>
              <a:stCxn id="38" idx="2"/>
              <a:endCxn id="44" idx="0"/>
            </p:cNvCxnSpPr>
            <p:nvPr/>
          </p:nvCxnSpPr>
          <p:spPr>
            <a:xfrm>
              <a:off x="3663925" y="5002923"/>
              <a:ext cx="6231" cy="312571"/>
            </a:xfrm>
            <a:prstGeom prst="line">
              <a:avLst/>
            </a:prstGeom>
            <a:ln w="25400">
              <a:solidFill>
                <a:srgbClr val="E94520"/>
              </a:solidFill>
              <a:tailEnd type="ova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764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9F0E-7F8E-AE16-2E3D-8101081460D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2DA75EB1-8496-C520-9C87-F8513FE92C44}"/>
              </a:ext>
            </a:extLst>
          </p:cNvPr>
          <p:cNvSpPr/>
          <p:nvPr/>
        </p:nvSpPr>
        <p:spPr>
          <a:xfrm>
            <a:off x="550983" y="607240"/>
            <a:ext cx="11078310" cy="565590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売上高</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売上原価</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仕入原価</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経費</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利益の</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計算方</a:t>
            </a:r>
            <a:r>
              <a:rPr lang="ja-JP" altLang="en-US" sz="4000" b="1" dirty="0">
                <a:solidFill>
                  <a:prstClr val="black"/>
                </a:solidFill>
                <a:latin typeface="MS PGothic" panose="020B0600070205080204" pitchFamily="34" charset="-128"/>
                <a:ea typeface="MS PGothic" panose="020B0600070205080204" pitchFamily="34" charset="-128"/>
                <a:cs typeface="+mj-cs"/>
              </a:rPr>
              <a:t>法（概算）</a:t>
            </a:r>
          </a:p>
        </p:txBody>
      </p:sp>
    </p:spTree>
    <p:extLst>
      <p:ext uri="{BB962C8B-B14F-4D97-AF65-F5344CB8AC3E}">
        <p14:creationId xmlns:p14="http://schemas.microsoft.com/office/powerpoint/2010/main" val="415294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0C442-04ED-FA14-A4B3-7AA0FCB263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C76037-C7CE-713A-FED1-F38DEEB7C02B}"/>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売上高の簡単な計算方法</a:t>
            </a:r>
            <a:endParaRPr kumimoji="1" lang="ja-JP" altLang="en-US" dirty="0"/>
          </a:p>
        </p:txBody>
      </p:sp>
      <p:sp>
        <p:nvSpPr>
          <p:cNvPr id="7" name="テキスト ボックス 6">
            <a:extLst>
              <a:ext uri="{FF2B5EF4-FFF2-40B4-BE49-F238E27FC236}">
                <a16:creationId xmlns:a16="http://schemas.microsoft.com/office/drawing/2014/main" id="{5EA1DC28-D640-FD84-BB12-AC85191CEF96}"/>
              </a:ext>
            </a:extLst>
          </p:cNvPr>
          <p:cNvSpPr txBox="1"/>
          <p:nvPr/>
        </p:nvSpPr>
        <p:spPr>
          <a:xfrm>
            <a:off x="839788" y="1143664"/>
            <a:ext cx="7391852" cy="954107"/>
          </a:xfrm>
          <a:prstGeom prst="rect">
            <a:avLst/>
          </a:prstGeom>
          <a:noFill/>
        </p:spPr>
        <p:txBody>
          <a:bodyPr wrap="square" rtlCol="0">
            <a:spAutoFit/>
          </a:bodyPr>
          <a:lstStyle/>
          <a:p>
            <a:r>
              <a:rPr lang="ja-JP" altLang="en-US" sz="2800" b="1" dirty="0">
                <a:latin typeface="MS PGothic" panose="020B0600070205080204" pitchFamily="34" charset="-128"/>
                <a:ea typeface="MS PGothic" panose="020B0600070205080204" pitchFamily="34" charset="-128"/>
              </a:rPr>
              <a:t>売上高は、</a:t>
            </a:r>
            <a:r>
              <a:rPr lang="en-US" altLang="ja-JP" sz="2800" b="1" dirty="0">
                <a:latin typeface="MS PGothic" panose="020B0600070205080204" pitchFamily="34" charset="-128"/>
                <a:ea typeface="MS PGothic" panose="020B0600070205080204" pitchFamily="34" charset="-128"/>
              </a:rPr>
              <a:t>[ </a:t>
            </a:r>
            <a:r>
              <a:rPr lang="ja-JP" altLang="en-US" sz="2800" b="1" dirty="0">
                <a:latin typeface="MS PGothic" panose="020B0600070205080204" pitchFamily="34" charset="-128"/>
                <a:ea typeface="MS PGothic" panose="020B0600070205080204" pitchFamily="34" charset="-128"/>
              </a:rPr>
              <a:t>商品の販売価格 </a:t>
            </a:r>
            <a:r>
              <a:rPr lang="en-US" altLang="ja-JP" sz="2800" b="1" dirty="0">
                <a:latin typeface="MS PGothic" panose="020B0600070205080204" pitchFamily="34" charset="-128"/>
                <a:ea typeface="MS PGothic" panose="020B0600070205080204" pitchFamily="34" charset="-128"/>
              </a:rPr>
              <a:t>] × [ </a:t>
            </a:r>
            <a:r>
              <a:rPr lang="ja-JP" altLang="en-US" sz="2800" b="1" dirty="0">
                <a:latin typeface="MS PGothic" panose="020B0600070205080204" pitchFamily="34" charset="-128"/>
                <a:ea typeface="MS PGothic" panose="020B0600070205080204" pitchFamily="34" charset="-128"/>
              </a:rPr>
              <a:t>販売数 </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　</a:t>
            </a:r>
            <a:endParaRPr lang="en-US" altLang="ja-JP" sz="2800" b="1" dirty="0">
              <a:latin typeface="MS PGothic" panose="020B0600070205080204" pitchFamily="34" charset="-128"/>
              <a:ea typeface="MS PGothic" panose="020B0600070205080204" pitchFamily="34" charset="-128"/>
            </a:endParaRPr>
          </a:p>
          <a:p>
            <a:r>
              <a:rPr lang="ja-JP" altLang="en-US" sz="2800" b="1" dirty="0">
                <a:latin typeface="MS PGothic" panose="020B0600070205080204" pitchFamily="34" charset="-128"/>
                <a:ea typeface="MS PGothic" panose="020B0600070205080204" pitchFamily="34" charset="-128"/>
              </a:rPr>
              <a:t>で計算されます。</a:t>
            </a:r>
          </a:p>
        </p:txBody>
      </p:sp>
      <p:sp>
        <p:nvSpPr>
          <p:cNvPr id="8" name="テキスト ボックス 7">
            <a:extLst>
              <a:ext uri="{FF2B5EF4-FFF2-40B4-BE49-F238E27FC236}">
                <a16:creationId xmlns:a16="http://schemas.microsoft.com/office/drawing/2014/main" id="{47DF5B19-FF7B-CB89-AC75-08EA03501A0F}"/>
              </a:ext>
            </a:extLst>
          </p:cNvPr>
          <p:cNvSpPr txBox="1"/>
          <p:nvPr/>
        </p:nvSpPr>
        <p:spPr>
          <a:xfrm>
            <a:off x="779515" y="3111169"/>
            <a:ext cx="7904558" cy="442878"/>
          </a:xfrm>
          <a:prstGeom prst="rect">
            <a:avLst/>
          </a:prstGeom>
          <a:noFill/>
        </p:spPr>
        <p:txBody>
          <a:bodyPr wrap="square">
            <a:spAutoFit/>
          </a:bodyPr>
          <a:lstStyle/>
          <a:p>
            <a:pPr>
              <a:lnSpc>
                <a:spcPct val="150000"/>
              </a:lnSpc>
            </a:pP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例</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月間</a:t>
            </a:r>
            <a:r>
              <a:rPr lang="en-US" altLang="ja-JP" dirty="0">
                <a:latin typeface="MS PGothic" panose="020B0600070205080204" pitchFamily="34" charset="-128"/>
                <a:ea typeface="MS PGothic" panose="020B0600070205080204" pitchFamily="34" charset="-128"/>
              </a:rPr>
              <a:t>50</a:t>
            </a:r>
            <a:r>
              <a:rPr lang="ja-JP" altLang="en-US">
                <a:latin typeface="MS PGothic" panose="020B0600070205080204" pitchFamily="34" charset="-128"/>
                <a:ea typeface="MS PGothic" panose="020B0600070205080204" pitchFamily="34" charset="-128"/>
              </a:rPr>
              <a:t>枚のオリジナル</a:t>
            </a:r>
            <a:r>
              <a:rPr lang="pt-PT" altLang="ja-JP" dirty="0">
                <a:latin typeface="MS PGothic" panose="020B0600070205080204" pitchFamily="34" charset="-128"/>
                <a:ea typeface="MS PGothic" panose="020B0600070205080204" pitchFamily="34" charset="-128"/>
              </a:rPr>
              <a:t>T</a:t>
            </a:r>
            <a:r>
              <a:rPr lang="ja-JP" altLang="en-US">
                <a:latin typeface="MS PGothic" panose="020B0600070205080204" pitchFamily="34" charset="-128"/>
                <a:ea typeface="MS PGothic" panose="020B0600070205080204" pitchFamily="34" charset="-128"/>
              </a:rPr>
              <a:t>シャツを販売する場合の売上高</a:t>
            </a:r>
          </a:p>
        </p:txBody>
      </p:sp>
      <p:grpSp>
        <p:nvGrpSpPr>
          <p:cNvPr id="23" name="グループ化 22">
            <a:extLst>
              <a:ext uri="{FF2B5EF4-FFF2-40B4-BE49-F238E27FC236}">
                <a16:creationId xmlns:a16="http://schemas.microsoft.com/office/drawing/2014/main" id="{8AD92892-0A73-73BC-FC4A-31F1493CE98B}"/>
              </a:ext>
            </a:extLst>
          </p:cNvPr>
          <p:cNvGrpSpPr/>
          <p:nvPr/>
        </p:nvGrpSpPr>
        <p:grpSpPr>
          <a:xfrm>
            <a:off x="8500533" y="1198365"/>
            <a:ext cx="3032439" cy="2148425"/>
            <a:chOff x="8500533" y="1198365"/>
            <a:chExt cx="3032439" cy="2148425"/>
          </a:xfrm>
        </p:grpSpPr>
        <p:pic>
          <p:nvPicPr>
            <p:cNvPr id="9" name="図 8">
              <a:extLst>
                <a:ext uri="{FF2B5EF4-FFF2-40B4-BE49-F238E27FC236}">
                  <a16:creationId xmlns:a16="http://schemas.microsoft.com/office/drawing/2014/main" id="{325F4DF3-7F22-EC66-F9D1-0AB8EDA5A4FB}"/>
                </a:ext>
              </a:extLst>
            </p:cNvPr>
            <p:cNvPicPr>
              <a:picLocks noChangeAspect="1"/>
            </p:cNvPicPr>
            <p:nvPr/>
          </p:nvPicPr>
          <p:blipFill>
            <a:blip r:embed="rId2"/>
            <a:srcRect/>
            <a:stretch/>
          </p:blipFill>
          <p:spPr>
            <a:xfrm>
              <a:off x="8500533" y="1198365"/>
              <a:ext cx="2889254" cy="1625205"/>
            </a:xfrm>
            <a:prstGeom prst="rect">
              <a:avLst/>
            </a:prstGeom>
            <a:ln>
              <a:solidFill>
                <a:schemeClr val="bg1">
                  <a:lumMod val="75000"/>
                </a:schemeClr>
              </a:solidFill>
            </a:ln>
          </p:spPr>
        </p:pic>
        <p:sp>
          <p:nvSpPr>
            <p:cNvPr id="10" name="テキスト ボックス 9">
              <a:extLst>
                <a:ext uri="{FF2B5EF4-FFF2-40B4-BE49-F238E27FC236}">
                  <a16:creationId xmlns:a16="http://schemas.microsoft.com/office/drawing/2014/main" id="{F28F08F9-A3EF-0AFA-F00B-E57EF2F6EA84}"/>
                </a:ext>
              </a:extLst>
            </p:cNvPr>
            <p:cNvSpPr txBox="1"/>
            <p:nvPr/>
          </p:nvSpPr>
          <p:spPr>
            <a:xfrm>
              <a:off x="8500533" y="2823570"/>
              <a:ext cx="3032439" cy="523220"/>
            </a:xfrm>
            <a:prstGeom prst="rect">
              <a:avLst/>
            </a:prstGeom>
            <a:noFill/>
          </p:spPr>
          <p:txBody>
            <a:bodyPr wrap="square" rtlCol="0">
              <a:spAutoFit/>
            </a:bodyPr>
            <a:lstStyle/>
            <a:p>
              <a:r>
                <a:rPr lang="ja-JP" altLang="en-US" sz="1400" dirty="0">
                  <a:latin typeface="MS PGothic" panose="020B0600070205080204" pitchFamily="34" charset="-128"/>
                  <a:ea typeface="MS PGothic" panose="020B0600070205080204" pitchFamily="34" charset="-128"/>
                </a:rPr>
                <a:t>ビジネスプランシート</a:t>
              </a:r>
              <a:r>
                <a:rPr lang="en-US" altLang="ja-JP" sz="1400" dirty="0">
                  <a:latin typeface="MS PGothic" panose="020B0600070205080204" pitchFamily="34" charset="-128"/>
                  <a:ea typeface="MS PGothic" panose="020B0600070205080204" pitchFamily="34" charset="-128"/>
                </a:rPr>
                <a:t>⑦</a:t>
              </a:r>
              <a:r>
                <a:rPr lang="ja-JP" altLang="en-US" sz="1400" dirty="0">
                  <a:latin typeface="MS PGothic" panose="020B0600070205080204" pitchFamily="34" charset="-128"/>
                  <a:ea typeface="MS PGothic" panose="020B0600070205080204" pitchFamily="34" charset="-128"/>
                </a:rPr>
                <a:t>の販売価格を参考に検討・計算します。</a:t>
              </a:r>
            </a:p>
          </p:txBody>
        </p:sp>
      </p:grpSp>
      <p:grpSp>
        <p:nvGrpSpPr>
          <p:cNvPr id="25" name="グループ化 24">
            <a:extLst>
              <a:ext uri="{FF2B5EF4-FFF2-40B4-BE49-F238E27FC236}">
                <a16:creationId xmlns:a16="http://schemas.microsoft.com/office/drawing/2014/main" id="{8EE2C39C-4346-BA43-7137-37D3B5FC5683}"/>
              </a:ext>
            </a:extLst>
          </p:cNvPr>
          <p:cNvGrpSpPr/>
          <p:nvPr/>
        </p:nvGrpSpPr>
        <p:grpSpPr>
          <a:xfrm>
            <a:off x="839788" y="3647090"/>
            <a:ext cx="10514012" cy="2320798"/>
            <a:chOff x="839788" y="3647090"/>
            <a:chExt cx="10514012" cy="2320798"/>
          </a:xfrm>
        </p:grpSpPr>
        <p:sp>
          <p:nvSpPr>
            <p:cNvPr id="4" name="正方形/長方形 3">
              <a:extLst>
                <a:ext uri="{FF2B5EF4-FFF2-40B4-BE49-F238E27FC236}">
                  <a16:creationId xmlns:a16="http://schemas.microsoft.com/office/drawing/2014/main" id="{53D301D1-777A-0F79-030A-47B4C1264142}"/>
                </a:ext>
              </a:extLst>
            </p:cNvPr>
            <p:cNvSpPr/>
            <p:nvPr/>
          </p:nvSpPr>
          <p:spPr>
            <a:xfrm>
              <a:off x="839788" y="3647090"/>
              <a:ext cx="10514012" cy="2320798"/>
            </a:xfrm>
            <a:prstGeom prst="rect">
              <a:avLst/>
            </a:prstGeom>
            <a:solidFill>
              <a:srgbClr val="FCE8E8"/>
            </a:solidFill>
            <a:ln>
              <a:solidFill>
                <a:srgbClr val="FC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販売価格： 1枚</a:t>
              </a:r>
              <a:r>
                <a:rPr kumimoji="1" lang="en-US" altLang="ja-JP"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1万円</a:t>
              </a:r>
              <a:endParaRPr kumimoji="1" lang="en-US" altLang="ja-JP" sz="32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452438" marR="0" lvl="0" indent="-18415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2438" marR="0" lvl="0" indent="-184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販売数： </a:t>
              </a:r>
              <a:r>
                <a:rPr kumimoji="1" lang="ja-JP" altLang="en-US" sz="28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50枚</a:t>
              </a:r>
              <a:endParaRPr kumimoji="1" lang="en-US" altLang="ja-JP" sz="10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445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販売単価（</a:t>
              </a:r>
              <a:r>
                <a:rPr kumimoji="1" lang="ja-JP" altLang="en-US" sz="2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1万円</a:t>
              </a: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販売数（</a:t>
              </a:r>
              <a:r>
                <a:rPr kumimoji="1" lang="ja-JP" altLang="en-US" sz="2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50枚</a:t>
              </a: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売上高</a:t>
              </a:r>
              <a:r>
                <a:rPr kumimoji="1" lang="en-US" altLang="ja-JP"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4800" b="0" i="0"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50万円</a:t>
              </a:r>
              <a:r>
                <a:rPr kumimoji="1" lang="en-US" altLang="ja-JP"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8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endParaRPr kumimoji="1" lang="ja-JP" altLang="en-US" sz="3200" b="0"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24" name="図 23">
              <a:extLst>
                <a:ext uri="{FF2B5EF4-FFF2-40B4-BE49-F238E27FC236}">
                  <a16:creationId xmlns:a16="http://schemas.microsoft.com/office/drawing/2014/main" id="{21DFA315-6E59-0E9B-A233-14911294761F}"/>
                </a:ext>
              </a:extLst>
            </p:cNvPr>
            <p:cNvPicPr>
              <a:picLocks noChangeAspect="1"/>
            </p:cNvPicPr>
            <p:nvPr/>
          </p:nvPicPr>
          <p:blipFill>
            <a:blip r:embed="rId3"/>
            <a:srcRect/>
            <a:stretch/>
          </p:blipFill>
          <p:spPr>
            <a:xfrm>
              <a:off x="4990230" y="3854347"/>
              <a:ext cx="1311249" cy="1161633"/>
            </a:xfrm>
            <a:prstGeom prst="rect">
              <a:avLst/>
            </a:prstGeom>
          </p:spPr>
        </p:pic>
      </p:grpSp>
    </p:spTree>
    <p:extLst>
      <p:ext uri="{BB962C8B-B14F-4D97-AF65-F5344CB8AC3E}">
        <p14:creationId xmlns:p14="http://schemas.microsoft.com/office/powerpoint/2010/main" val="11753852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8550</TotalTime>
  <Words>4881</Words>
  <Application>Microsoft Macintosh PowerPoint</Application>
  <PresentationFormat>ワイド画面</PresentationFormat>
  <Paragraphs>562</Paragraphs>
  <Slides>40</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ＭＳ Ｐゴシック</vt:lpstr>
      <vt:lpstr>ＭＳ Ｐゴシック</vt:lpstr>
      <vt:lpstr>NotoSansJP</vt:lpstr>
      <vt:lpstr>游ゴシック</vt:lpstr>
      <vt:lpstr>Arial</vt:lpstr>
      <vt:lpstr>Calibri</vt:lpstr>
      <vt:lpstr>Helvetica Neue</vt:lpstr>
      <vt:lpstr>Office テーマ</vt:lpstr>
      <vt:lpstr>収支計画／資金調達を検討する - 収支計画の作成方法 -</vt:lpstr>
      <vt:lpstr>本日実施すること</vt:lpstr>
      <vt:lpstr>PowerPoint プレゼンテーション</vt:lpstr>
      <vt:lpstr>収支計画とは、得られるお金と支払うお金の計画のこと</vt:lpstr>
      <vt:lpstr>収支計画に必要な考え方と目的</vt:lpstr>
      <vt:lpstr>売上高/売上原価(仕入原価)/経費/利益の流れ （1）</vt:lpstr>
      <vt:lpstr>売上高/売上原価(仕入原価)/経費/利益の流れ （2）</vt:lpstr>
      <vt:lpstr>PowerPoint プレゼンテーション</vt:lpstr>
      <vt:lpstr>売上高の簡単な計算方法</vt:lpstr>
      <vt:lpstr>どうやってモノの値段を決めるかの３つの方法</vt:lpstr>
      <vt:lpstr>売上原価(仕入原価)の簡単な計算方法</vt:lpstr>
      <vt:lpstr>経費の簡単な計算方法</vt:lpstr>
      <vt:lpstr>利益の簡単な計算方法</vt:lpstr>
      <vt:lpstr>収支計画の全体構造を理解し、利益の確保を目指す</vt:lpstr>
      <vt:lpstr>PowerPoint プレゼンテーション</vt:lpstr>
      <vt:lpstr>ワーク [1] 簡易的な収支計画を立てる (15分）</vt:lpstr>
      <vt:lpstr>ワーク [1] 簡易的な収支計画を立てる (15分）</vt:lpstr>
      <vt:lpstr>ワーク [1] 簡易的な収支計画を立てる (15分）</vt:lpstr>
      <vt:lpstr>PowerPoint プレゼンテーション</vt:lpstr>
      <vt:lpstr>中長期の収支計画の作成イメージ</vt:lpstr>
      <vt:lpstr>収支計画の作成イメージ</vt:lpstr>
      <vt:lpstr>収支計画の作成イメージ</vt:lpstr>
      <vt:lpstr>PowerPoint プレゼンテーション</vt:lpstr>
      <vt:lpstr>ワーク [1] 簡易的な収支計画を立てる (15分）</vt:lpstr>
      <vt:lpstr>ワーク [2] 1年目と3年目の収支計画を立てる (15分)</vt:lpstr>
      <vt:lpstr>ワーク [2] 1年目と3年目の収支計画を立てる (15分)</vt:lpstr>
      <vt:lpstr>PowerPoint プレゼンテーション</vt:lpstr>
      <vt:lpstr>ワーク [3] ビジネスプランを改善する</vt:lpstr>
      <vt:lpstr>PowerPoint プレゼンテーション</vt:lpstr>
      <vt:lpstr>授業のまとめ</vt:lpstr>
      <vt:lpstr>PowerPoint プレゼンテーション</vt:lpstr>
      <vt:lpstr>なぜ資金を調達するのか？</vt:lpstr>
      <vt:lpstr>会社の成長のためにお金を活用する</vt:lpstr>
      <vt:lpstr>様々な資金調達の例</vt:lpstr>
      <vt:lpstr>① 自己資金での資金調達</vt:lpstr>
      <vt:lpstr>② 融資による資金調達</vt:lpstr>
      <vt:lpstr>③ 出資による資金調達</vt:lpstr>
      <vt:lpstr>➃ クラウドファンディングによる資金調達</vt:lpstr>
      <vt:lpstr>➄ 補助金・助成金による資金調達</vt:lpstr>
      <vt:lpstr>資金調達を学ぶにあたって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470</cp:revision>
  <dcterms:created xsi:type="dcterms:W3CDTF">2024-08-24T05:28:24Z</dcterms:created>
  <dcterms:modified xsi:type="dcterms:W3CDTF">2025-03-28T01:30:40Z</dcterms:modified>
</cp:coreProperties>
</file>