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68" r:id="rId2"/>
    <p:sldId id="371" r:id="rId3"/>
    <p:sldId id="389" r:id="rId4"/>
    <p:sldId id="503" r:id="rId5"/>
    <p:sldId id="504" r:id="rId6"/>
    <p:sldId id="505" r:id="rId7"/>
    <p:sldId id="506" r:id="rId8"/>
    <p:sldId id="491" r:id="rId9"/>
    <p:sldId id="412" r:id="rId10"/>
    <p:sldId id="507" r:id="rId11"/>
    <p:sldId id="508" r:id="rId12"/>
    <p:sldId id="467" r:id="rId13"/>
    <p:sldId id="468" r:id="rId14"/>
    <p:sldId id="571" r:id="rId15"/>
    <p:sldId id="570" r:id="rId16"/>
    <p:sldId id="495" r:id="rId17"/>
    <p:sldId id="496" r:id="rId18"/>
    <p:sldId id="497" r:id="rId19"/>
    <p:sldId id="498" r:id="rId20"/>
    <p:sldId id="509" r:id="rId21"/>
    <p:sldId id="500" r:id="rId22"/>
    <p:sldId id="501" r:id="rId23"/>
    <p:sldId id="502" r:id="rId24"/>
    <p:sldId id="511" r:id="rId25"/>
    <p:sldId id="408" r:id="rId26"/>
    <p:sldId id="409"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4158" userDrawn="1">
          <p15:clr>
            <a:srgbClr val="A4A3A4"/>
          </p15:clr>
        </p15:guide>
        <p15:guide id="3" pos="529" userDrawn="1">
          <p15:clr>
            <a:srgbClr val="A4A3A4"/>
          </p15:clr>
        </p15:guide>
        <p15:guide id="4" pos="712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66A17-E655-EEEC-55F6-6E1F138D4495}" name="-" initials="MSOffice" userId="-" providerId="None"/>
  <p188:author id="{FAAD496F-00FE-CBB1-ECCA-3B0B3566904E}" name="慶太 竹内" initials="慶竹" userId="f614eac48cb1f8a4" providerId="Windows Live"/>
  <p188:author id="{BBB842A5-1FB0-2167-4C47-C217B3B5581A}" name="Windows ユーザー" initials="W" userId="Windows ユーザー"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520"/>
    <a:srgbClr val="FCE8E8"/>
    <a:srgbClr val="156082"/>
    <a:srgbClr val="E6E6E6"/>
    <a:srgbClr val="FADCE9"/>
    <a:srgbClr val="CCE198"/>
    <a:srgbClr val="FFF1B3"/>
    <a:srgbClr val="FFFF99"/>
    <a:srgbClr val="C7E8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3" autoAdjust="0"/>
    <p:restoredTop sz="95089" autoAdjust="0"/>
  </p:normalViewPr>
  <p:slideViewPr>
    <p:cSldViewPr snapToGrid="0">
      <p:cViewPr varScale="1">
        <p:scale>
          <a:sx n="97" d="100"/>
          <a:sy n="97" d="100"/>
        </p:scale>
        <p:origin x="1424" y="480"/>
      </p:cViewPr>
      <p:guideLst>
        <p:guide orient="horz" pos="595"/>
        <p:guide pos="4158"/>
        <p:guide pos="529"/>
        <p:guide pos="7129"/>
      </p:guideLst>
    </p:cSldViewPr>
  </p:slideViewPr>
  <p:notesTextViewPr>
    <p:cViewPr>
      <p:scale>
        <a:sx n="40" d="100"/>
        <a:sy n="4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spPr>
            <a:ln>
              <a:solidFill>
                <a:schemeClr val="bg1">
                  <a:lumMod val="75000"/>
                </a:schemeClr>
              </a:solidFill>
            </a:ln>
          </c:spPr>
          <c:dPt>
            <c:idx val="0"/>
            <c:bubble3D val="0"/>
            <c:spPr>
              <a:solidFill>
                <a:srgbClr val="E94520"/>
              </a:solidFill>
              <a:ln>
                <a:solidFill>
                  <a:schemeClr val="bg1">
                    <a:lumMod val="75000"/>
                  </a:schemeClr>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DD9-4D71-ADFB-DD6BE2074029}"/>
              </c:ext>
            </c:extLst>
          </c:dPt>
          <c:dPt>
            <c:idx val="1"/>
            <c:bubble3D val="0"/>
            <c:spPr>
              <a:solidFill>
                <a:schemeClr val="bg2"/>
              </a:solidFill>
              <a:ln>
                <a:solidFill>
                  <a:schemeClr val="bg1">
                    <a:lumMod val="75000"/>
                  </a:schemeClr>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DD9-4D71-ADFB-DD6BE2074029}"/>
              </c:ext>
            </c:extLst>
          </c:dPt>
          <c:dLbls>
            <c:dLbl>
              <c:idx val="0"/>
              <c:layout>
                <c:manualLayout>
                  <c:x val="-0.12789776437348407"/>
                  <c:y val="-6.9454679742316686E-2"/>
                </c:manualLayout>
              </c:layout>
              <c:tx>
                <c:rich>
                  <a:bodyPr rot="0" spcFirstLastPara="1" vertOverflow="ellipsis" vert="horz" wrap="square" lIns="38100" tIns="19050" rIns="38100" bIns="19050" anchor="ctr" anchorCtr="1">
                    <a:noAutofit/>
                  </a:bodyPr>
                  <a:lstStyle/>
                  <a:p>
                    <a:pPr>
                      <a:defRPr sz="4400" b="1" i="0" u="none" strike="noStrike" kern="1200" baseline="0">
                        <a:solidFill>
                          <a:schemeClr val="bg1"/>
                        </a:solidFill>
                        <a:latin typeface="MS PGothic" panose="020B0600070205080204" pitchFamily="34" charset="-128"/>
                        <a:ea typeface="MS PGothic" panose="020B0600070205080204" pitchFamily="34" charset="-128"/>
                        <a:cs typeface="+mn-cs"/>
                      </a:defRPr>
                    </a:pPr>
                    <a:fld id="{69C36249-0D51-3B4F-98E8-AAE820DD1ABF}" type="PERCENTAGE">
                      <a:rPr lang="en-US" altLang="ja-JP">
                        <a:solidFill>
                          <a:schemeClr val="bg1"/>
                        </a:solidFill>
                      </a:rPr>
                      <a:pPr>
                        <a:defRPr sz="4400" b="1">
                          <a:solidFill>
                            <a:schemeClr val="bg1"/>
                          </a:solidFill>
                          <a:latin typeface="MS PGothic" panose="020B0600070205080204" pitchFamily="34" charset="-128"/>
                          <a:ea typeface="MS PGothic" panose="020B0600070205080204" pitchFamily="34" charset="-128"/>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4400" b="1" i="0" u="none" strike="noStrike" kern="1200" baseline="0">
                      <a:solidFill>
                        <a:schemeClr val="bg1"/>
                      </a:solidFill>
                      <a:latin typeface="MS PGothic" panose="020B0600070205080204" pitchFamily="34" charset="-128"/>
                      <a:ea typeface="MS PGothic" panose="020B0600070205080204" pitchFamily="34" charset="-128"/>
                      <a:cs typeface="+mn-cs"/>
                    </a:defRPr>
                  </a:pPr>
                  <a:endParaRPr lang="ja-JP" alt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5361121917403521"/>
                      <c:h val="0.27763088920246232"/>
                    </c:manualLayout>
                  </c15:layout>
                  <c15:dlblFieldTable/>
                  <c15:showDataLabelsRange val="0"/>
                </c:ext>
                <c:ext xmlns:c16="http://schemas.microsoft.com/office/drawing/2014/chart" uri="{C3380CC4-5D6E-409C-BE32-E72D297353CC}">
                  <c16:uniqueId val="{00000001-3DD9-4D71-ADFB-DD6BE2074029}"/>
                </c:ext>
              </c:extLst>
            </c:dLbl>
            <c:dLbl>
              <c:idx val="1"/>
              <c:tx>
                <c:rich>
                  <a:bodyPr/>
                  <a:lstStyle/>
                  <a:p>
                    <a:fld id="{06CB96E9-6CAB-B349-AFA3-B7E91CE53DC4}" type="PERCENTAGE">
                      <a:rPr lang="en-US" altLang="ja-JP">
                        <a:solidFill>
                          <a:schemeClr val="tx1"/>
                        </a:solidFill>
                      </a:rPr>
                      <a:pPr/>
                      <a:t>[パーセンテージ]</a:t>
                    </a:fld>
                    <a:endParaRPr lang="ja-JP" altLang="en-US"/>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D9-4D71-ADFB-DD6BE20740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Sheet1!$C$4:$C$5</c:f>
              <c:strCache>
                <c:ptCount val="2"/>
                <c:pt idx="0">
                  <c:v>勉強に集中できなかった経験がある</c:v>
                </c:pt>
                <c:pt idx="1">
                  <c:v>勉強に集中できなかった経験はない</c:v>
                </c:pt>
              </c:strCache>
            </c:strRef>
          </c:cat>
          <c:val>
            <c:numRef>
              <c:f>Sheet1!$D$4:$D$5</c:f>
              <c:numCache>
                <c:formatCode>0%</c:formatCode>
                <c:ptCount val="2"/>
                <c:pt idx="0">
                  <c:v>0.95</c:v>
                </c:pt>
                <c:pt idx="1">
                  <c:v>0.05</c:v>
                </c:pt>
              </c:numCache>
            </c:numRef>
          </c:val>
          <c:extLst>
            <c:ext xmlns:c16="http://schemas.microsoft.com/office/drawing/2014/chart" uri="{C3380CC4-5D6E-409C-BE32-E72D297353CC}">
              <c16:uniqueId val="{00000004-3DD9-4D71-ADFB-DD6BE2074029}"/>
            </c:ext>
          </c:extLst>
        </c:ser>
        <c:ser>
          <c:idx val="1"/>
          <c:order val="1"/>
          <c:dPt>
            <c:idx val="0"/>
            <c:bubble3D val="0"/>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3DD9-4D71-ADFB-DD6BE2074029}"/>
              </c:ext>
            </c:extLst>
          </c:dPt>
          <c:dPt>
            <c:idx val="1"/>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3DD9-4D71-ADFB-DD6BE207402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Sheet1!$C$4:$C$5</c:f>
              <c:strCache>
                <c:ptCount val="2"/>
                <c:pt idx="0">
                  <c:v>勉強に集中できなかった経験がある</c:v>
                </c:pt>
                <c:pt idx="1">
                  <c:v>勉強に集中できなかった経験はない</c:v>
                </c:pt>
              </c:strCache>
            </c:strRef>
          </c:cat>
          <c:val>
            <c:numRef>
              <c:f>Sheet1!$D$4:$D$5</c:f>
              <c:numCache>
                <c:formatCode>0%</c:formatCode>
                <c:ptCount val="2"/>
                <c:pt idx="0">
                  <c:v>0.95</c:v>
                </c:pt>
                <c:pt idx="1">
                  <c:v>0.05</c:v>
                </c:pt>
              </c:numCache>
            </c:numRef>
          </c:val>
          <c:extLst>
            <c:ext xmlns:c16="http://schemas.microsoft.com/office/drawing/2014/chart" uri="{C3380CC4-5D6E-409C-BE32-E72D297353CC}">
              <c16:uniqueId val="{00000009-3DD9-4D71-ADFB-DD6BE207402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67FAF-3898-ED42-B937-F1FDB3C880F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2C51F-1DAC-8A47-898F-A3FAE3262DBB}" type="slidenum">
              <a:rPr kumimoji="1" lang="ja-JP" altLang="en-US" smtClean="0"/>
              <a:t>‹#›</a:t>
            </a:fld>
            <a:endParaRPr kumimoji="1" lang="ja-JP" altLang="en-US"/>
          </a:p>
        </p:txBody>
      </p:sp>
    </p:spTree>
    <p:extLst>
      <p:ext uri="{BB962C8B-B14F-4D97-AF65-F5344CB8AC3E}">
        <p14:creationId xmlns:p14="http://schemas.microsoft.com/office/powerpoint/2010/main" val="27867565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10</a:t>
            </a:fld>
            <a:endParaRPr kumimoji="1" lang="ja-JP" altLang="en-US"/>
          </a:p>
        </p:txBody>
      </p:sp>
    </p:spTree>
    <p:extLst>
      <p:ext uri="{BB962C8B-B14F-4D97-AF65-F5344CB8AC3E}">
        <p14:creationId xmlns:p14="http://schemas.microsoft.com/office/powerpoint/2010/main" val="323130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82FA-610A-4446-A451-16020D18E6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A7DB65-503E-AC0A-3C7A-477A2C617E4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3152CEF-7FA2-23D9-C67A-BDF525A6809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1FE567-3E08-4DB6-7381-324AA31FDFC8}"/>
              </a:ext>
            </a:extLst>
          </p:cNvPr>
          <p:cNvSpPr>
            <a:spLocks noGrp="1"/>
          </p:cNvSpPr>
          <p:nvPr>
            <p:ph type="sldNum" sz="quarter" idx="5"/>
          </p:nvPr>
        </p:nvSpPr>
        <p:spPr/>
        <p:txBody>
          <a:bodyPr/>
          <a:lstStyle/>
          <a:p>
            <a:fld id="{7802C51F-1DAC-8A47-898F-A3FAE3262DBB}" type="slidenum">
              <a:rPr kumimoji="1" lang="ja-JP" altLang="en-US" smtClean="0"/>
              <a:t>14</a:t>
            </a:fld>
            <a:endParaRPr kumimoji="1" lang="ja-JP" altLang="en-US"/>
          </a:p>
        </p:txBody>
      </p:sp>
    </p:spTree>
    <p:extLst>
      <p:ext uri="{BB962C8B-B14F-4D97-AF65-F5344CB8AC3E}">
        <p14:creationId xmlns:p14="http://schemas.microsoft.com/office/powerpoint/2010/main" val="47467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12FC-9CDB-EAFA-A99D-9DAD31818D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B7E51A-402F-3A4F-14DF-76C1CCA5AF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18B6D2-029E-94D8-2754-1D1677EE2EB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A235B20-9A51-5296-7772-100508B9CB27}"/>
              </a:ext>
            </a:extLst>
          </p:cNvPr>
          <p:cNvSpPr>
            <a:spLocks noGrp="1"/>
          </p:cNvSpPr>
          <p:nvPr>
            <p:ph type="sldNum" sz="quarter" idx="5"/>
          </p:nvPr>
        </p:nvSpPr>
        <p:spPr/>
        <p:txBody>
          <a:bodyPr/>
          <a:lstStyle/>
          <a:p>
            <a:fld id="{7802C51F-1DAC-8A47-898F-A3FAE3262DBB}" type="slidenum">
              <a:rPr kumimoji="1" lang="ja-JP" altLang="en-US" smtClean="0"/>
              <a:t>15</a:t>
            </a:fld>
            <a:endParaRPr kumimoji="1" lang="ja-JP" altLang="en-US"/>
          </a:p>
        </p:txBody>
      </p:sp>
    </p:spTree>
    <p:extLst>
      <p:ext uri="{BB962C8B-B14F-4D97-AF65-F5344CB8AC3E}">
        <p14:creationId xmlns:p14="http://schemas.microsoft.com/office/powerpoint/2010/main" val="247770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22</a:t>
            </a:fld>
            <a:endParaRPr kumimoji="1" lang="ja-JP" altLang="en-US"/>
          </a:p>
        </p:txBody>
      </p:sp>
    </p:spTree>
    <p:extLst>
      <p:ext uri="{BB962C8B-B14F-4D97-AF65-F5344CB8AC3E}">
        <p14:creationId xmlns:p14="http://schemas.microsoft.com/office/powerpoint/2010/main" val="3193218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8F7762A-8C38-1766-D1DD-1497C3758CC4}"/>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E31ACCC-A390-D110-D497-E5F5609769BA}"/>
              </a:ext>
            </a:extLst>
          </p:cNvPr>
          <p:cNvSpPr>
            <a:spLocks noGrp="1"/>
          </p:cNvSpPr>
          <p:nvPr>
            <p:ph type="ctrTitle"/>
          </p:nvPr>
        </p:nvSpPr>
        <p:spPr>
          <a:xfrm>
            <a:off x="646670" y="4274577"/>
            <a:ext cx="6631459" cy="1250134"/>
          </a:xfrm>
        </p:spPr>
        <p:txBody>
          <a:bodyPr anchor="t">
            <a:noAutofit/>
          </a:bodyPr>
          <a:lstStyle>
            <a:lvl1pPr algn="l">
              <a:lnSpc>
                <a:spcPct val="100000"/>
              </a:lnSpc>
              <a:defRPr sz="3800" b="1">
                <a:latin typeface="+mn-ea"/>
                <a:ea typeface="+mn-ea"/>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3470D59-942E-C320-4614-5F9EF36EB74E}"/>
              </a:ext>
            </a:extLst>
          </p:cNvPr>
          <p:cNvSpPr>
            <a:spLocks noGrp="1"/>
          </p:cNvSpPr>
          <p:nvPr>
            <p:ph type="subTitle" idx="1"/>
          </p:nvPr>
        </p:nvSpPr>
        <p:spPr>
          <a:xfrm>
            <a:off x="2447636" y="3599821"/>
            <a:ext cx="4830493" cy="475692"/>
          </a:xfrm>
          <a:prstGeom prst="rect">
            <a:avLst/>
          </a:prstGeom>
        </p:spPr>
        <p:txBody>
          <a:bodyPr>
            <a:noAutofit/>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2184673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77F6B-9C03-57C6-FA9D-4E856710C8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EA2E92-9421-2B1B-D3E9-C05C44BE95CE}"/>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080DD6-F581-ECBE-6DE7-7ACA53886328}"/>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4E1B8F1-E709-6419-EC85-E9E9F72D75FE}"/>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8597E7CA-B522-8358-0F0A-0A5B08E809C7}"/>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202520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4031FFE-B684-54F7-6C17-7D95A90733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38BC2E-EFC4-8611-6F04-C4AAC079DDE0}"/>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A5BA00-8367-5064-C9FF-C34D1C6DE2A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C204730-04DD-AC08-2B72-662AD5C8E983}"/>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BA0B8A3F-A388-7553-BEE4-12606D45852F}"/>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230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図 7" descr="図形&#10;&#10;低い精度で自動的に生成された説明">
            <a:extLst>
              <a:ext uri="{FF2B5EF4-FFF2-40B4-BE49-F238E27FC236}">
                <a16:creationId xmlns:a16="http://schemas.microsoft.com/office/drawing/2014/main" id="{CDB122ED-3F7E-07F5-8377-DEF86DF3B27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0206F95-C0A8-B7B3-DA80-A610E5A9376F}"/>
              </a:ext>
            </a:extLst>
          </p:cNvPr>
          <p:cNvSpPr>
            <a:spLocks noGrp="1"/>
          </p:cNvSpPr>
          <p:nvPr>
            <p:ph type="title"/>
          </p:nvPr>
        </p:nvSpPr>
        <p:spPr>
          <a:xfrm>
            <a:off x="838200" y="353962"/>
            <a:ext cx="10515600" cy="588227"/>
          </a:xfrm>
        </p:spPr>
        <p:txBody>
          <a:bodyPr tIns="36000" bIns="36000" anchor="ctr">
            <a:noAutofit/>
          </a:bodyPr>
          <a:lstStyle>
            <a:lvl1pPr algn="ctr">
              <a:lnSpc>
                <a:spcPct val="100000"/>
              </a:lnSpc>
              <a:defRPr sz="2800" b="1">
                <a:solidFill>
                  <a:schemeClr val="bg1"/>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112BAD48-109A-54AD-429F-594E98959794}"/>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CFD0C381-B8B0-B8D8-33CF-078714A46294}"/>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4" name="Slide Number Placeholder 5">
            <a:extLst>
              <a:ext uri="{FF2B5EF4-FFF2-40B4-BE49-F238E27FC236}">
                <a16:creationId xmlns:a16="http://schemas.microsoft.com/office/drawing/2014/main" id="{AE67D621-8782-382F-7908-94272158DB93}"/>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pic>
        <p:nvPicPr>
          <p:cNvPr id="7" name="図 6" descr="背景パターン&#10;&#10;自動的に生成された説明">
            <a:extLst>
              <a:ext uri="{FF2B5EF4-FFF2-40B4-BE49-F238E27FC236}">
                <a16:creationId xmlns:a16="http://schemas.microsoft.com/office/drawing/2014/main" id="{F1490AFC-467F-287A-BF69-6C3CE3DE8015}"/>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10" name="正方形/長方形 9">
            <a:extLst>
              <a:ext uri="{FF2B5EF4-FFF2-40B4-BE49-F238E27FC236}">
                <a16:creationId xmlns:a16="http://schemas.microsoft.com/office/drawing/2014/main" id="{A0216A82-4078-1666-B43C-AAAF34C0DEB3}"/>
              </a:ext>
            </a:extLst>
          </p:cNvPr>
          <p:cNvSpPr/>
          <p:nvPr userDrawn="1"/>
        </p:nvSpPr>
        <p:spPr>
          <a:xfrm>
            <a:off x="2927389" y="6349189"/>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1085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背景パターン&#10;&#10;低い精度で自動的に生成された説明">
            <a:extLst>
              <a:ext uri="{FF2B5EF4-FFF2-40B4-BE49-F238E27FC236}">
                <a16:creationId xmlns:a16="http://schemas.microsoft.com/office/drawing/2014/main" id="{F165A4B6-1F9F-82E0-BD85-D3A57C7EC75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5" name="フッター プレースホルダー 4">
            <a:extLst>
              <a:ext uri="{FF2B5EF4-FFF2-40B4-BE49-F238E27FC236}">
                <a16:creationId xmlns:a16="http://schemas.microsoft.com/office/drawing/2014/main" id="{5A56E053-6F84-9434-EA6D-9F8D1A4802B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5">
            <a:extLst>
              <a:ext uri="{FF2B5EF4-FFF2-40B4-BE49-F238E27FC236}">
                <a16:creationId xmlns:a16="http://schemas.microsoft.com/office/drawing/2014/main" id="{3C279E77-CB18-DA0A-E427-D300ADA2D0F6}"/>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10" name="コンテンツ プレースホルダー 2">
            <a:extLst>
              <a:ext uri="{FF2B5EF4-FFF2-40B4-BE49-F238E27FC236}">
                <a16:creationId xmlns:a16="http://schemas.microsoft.com/office/drawing/2014/main" id="{8F7DCA1A-0EA4-3290-3E0E-79F3A76F85FA}"/>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2" name="図 1" descr="背景パターン&#10;&#10;自動的に生成された説明">
            <a:extLst>
              <a:ext uri="{FF2B5EF4-FFF2-40B4-BE49-F238E27FC236}">
                <a16:creationId xmlns:a16="http://schemas.microsoft.com/office/drawing/2014/main" id="{9AAFEEC5-5E8F-586D-89EF-687D73E7FBCD}"/>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3" name="Slide Number Placeholder 5">
            <a:extLst>
              <a:ext uri="{FF2B5EF4-FFF2-40B4-BE49-F238E27FC236}">
                <a16:creationId xmlns:a16="http://schemas.microsoft.com/office/drawing/2014/main" id="{A1555073-C6A4-8D31-09A3-C183F0138A3C}"/>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spTree>
    <p:extLst>
      <p:ext uri="{BB962C8B-B14F-4D97-AF65-F5344CB8AC3E}">
        <p14:creationId xmlns:p14="http://schemas.microsoft.com/office/powerpoint/2010/main" val="1928295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A5994AD-9276-5B62-BA56-EB9D3D882CCF}"/>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126341B0-4BC5-68A2-70A9-E7B6B7FF1A32}"/>
              </a:ext>
            </a:extLst>
          </p:cNvPr>
          <p:cNvSpPr>
            <a:spLocks noGrp="1"/>
          </p:cNvSpPr>
          <p:nvPr>
            <p:ph type="title"/>
          </p:nvPr>
        </p:nvSpPr>
        <p:spPr>
          <a:xfrm>
            <a:off x="838200" y="2766218"/>
            <a:ext cx="10515600" cy="1325563"/>
          </a:xfrm>
        </p:spPr>
        <p:txBody>
          <a:bodyPr/>
          <a:lstStyle>
            <a:lvl1pPr>
              <a:defRPr b="1"/>
            </a:lvl1pPr>
          </a:lstStyle>
          <a:p>
            <a:r>
              <a:rPr kumimoji="1" lang="ja-JP" altLang="en-US"/>
              <a:t>マスター タイトルの書式設定</a:t>
            </a:r>
          </a:p>
        </p:txBody>
      </p:sp>
      <p:sp>
        <p:nvSpPr>
          <p:cNvPr id="7" name="スライド番号プレースホルダー 6">
            <a:extLst>
              <a:ext uri="{FF2B5EF4-FFF2-40B4-BE49-F238E27FC236}">
                <a16:creationId xmlns:a16="http://schemas.microsoft.com/office/drawing/2014/main" id="{21FA8F4C-9DB6-9516-CF1B-455233F6AED3}"/>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135658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2A73C-294B-1D6C-7230-BD95466302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8BF769-D51E-7DAA-58B1-F5AC042DF1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3D525BE-FAB9-4A15-8FC2-39CCB29413B1}"/>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6CC803-3F38-B5AE-CF87-9F28638DFE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2E98295-DA32-2C6C-35DF-BD6093535502}"/>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708A27E-0C8F-5EF0-DB9A-F13D4F0CD930}"/>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9C39BF0-DB92-305E-A915-19D8F0397C79}"/>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8">
            <a:extLst>
              <a:ext uri="{FF2B5EF4-FFF2-40B4-BE49-F238E27FC236}">
                <a16:creationId xmlns:a16="http://schemas.microsoft.com/office/drawing/2014/main" id="{5669B7CF-23FC-7023-0FD1-D155E992976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0621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FD7CC-17D6-28A4-09A3-D755DE269BF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F69212-39AD-8E67-6BE0-42D096B5E2F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E83DB15-99D3-257C-7F48-ECE76E056C12}"/>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5" name="スライド番号プレースホルダー 4">
            <a:extLst>
              <a:ext uri="{FF2B5EF4-FFF2-40B4-BE49-F238E27FC236}">
                <a16:creationId xmlns:a16="http://schemas.microsoft.com/office/drawing/2014/main" id="{8377EFF4-BE50-8BC6-5AA4-B66F8C40112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31539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7269A5-2F3A-BD50-1D6E-3057B5B7AA8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59B760-C4A3-30D5-245D-DE1994B52570}"/>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pic>
        <p:nvPicPr>
          <p:cNvPr id="5" name="図 4" descr="背景パターン&#10;&#10;AI によって生成されたコンテンツは間違っている可能性があります。">
            <a:extLst>
              <a:ext uri="{FF2B5EF4-FFF2-40B4-BE49-F238E27FC236}">
                <a16:creationId xmlns:a16="http://schemas.microsoft.com/office/drawing/2014/main" id="{3F9460F8-50FA-4A51-2FC8-404774F6A9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E396C61B-0D32-04FC-14CE-14D714D1889B}"/>
              </a:ext>
            </a:extLst>
          </p:cNvPr>
          <p:cNvSpPr/>
          <p:nvPr userDrawn="1"/>
        </p:nvSpPr>
        <p:spPr>
          <a:xfrm>
            <a:off x="2927389" y="6349189"/>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462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80E43-1959-C6C2-8C3B-6BD73E2B621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29004B-CAC7-FD0A-7FB5-5A6FC30911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5B54AB-7B19-8B92-E7C5-07DC5BB25E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6C26AF-2244-CFFA-A7BB-2E8C12BCBAEB}"/>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219B78E-252C-97A2-00D2-02CA0870F35B}"/>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ABDFD4C4-5478-8AEC-5AD8-52686C2DEA7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38841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EB946-8DC6-D905-D6C8-6F4343DA1E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CC37553-AB2B-4918-BD34-9CF2A3BCF2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985E038-A141-39EA-94BD-C432D60CC1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548547-4312-4E8D-81D4-CB069C99EF2A}"/>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B92DAC3-96AC-6D8E-652B-6EAF9D4EF56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3AB8132E-414A-666E-7500-F8FA746B248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993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4272049-3BC2-372A-0097-7EB682083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B9B689-FA39-1F8D-10D8-DE7514D32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75AE8E3B-D533-1F8A-0FAD-C9A05F86A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85C9E03-8FA4-E0DA-5F3D-81F588DB0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52566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F61003C-3AF6-D696-5EC0-7CEC7E586AD5}"/>
              </a:ext>
            </a:extLst>
          </p:cNvPr>
          <p:cNvSpPr>
            <a:spLocks noGrp="1"/>
          </p:cNvSpPr>
          <p:nvPr>
            <p:ph type="ctrTitle"/>
          </p:nvPr>
        </p:nvSpPr>
        <p:spPr>
          <a:xfrm>
            <a:off x="646670" y="4274577"/>
            <a:ext cx="7530378" cy="1250134"/>
          </a:xfrm>
        </p:spPr>
        <p:txBody>
          <a:bodyPr/>
          <a:lstStyle/>
          <a:p>
            <a:pPr>
              <a:lnSpc>
                <a:spcPct val="100000"/>
              </a:lnSpc>
            </a:pPr>
            <a:r>
              <a:rPr lang="ja-JP" altLang="en-US" dirty="0"/>
              <a:t>プレゼンテーションを実施する</a:t>
            </a:r>
            <a:br>
              <a:rPr lang="ja-JP" altLang="en-US" dirty="0"/>
            </a:br>
            <a:r>
              <a:rPr lang="en-US" altLang="ja-JP" sz="3600" dirty="0"/>
              <a:t>- </a:t>
            </a:r>
            <a:r>
              <a:rPr lang="ja-JP" altLang="en-US" sz="3600" dirty="0"/>
              <a:t>プレゼンテーションとその構成 </a:t>
            </a:r>
            <a:r>
              <a:rPr lang="en-US" altLang="ja-JP" sz="3600" dirty="0"/>
              <a:t>-</a:t>
            </a:r>
            <a:endParaRPr lang="en-US" altLang="ja-JP" dirty="0"/>
          </a:p>
        </p:txBody>
      </p:sp>
      <p:sp>
        <p:nvSpPr>
          <p:cNvPr id="5" name="字幕 4">
            <a:extLst>
              <a:ext uri="{FF2B5EF4-FFF2-40B4-BE49-F238E27FC236}">
                <a16:creationId xmlns:a16="http://schemas.microsoft.com/office/drawing/2014/main" id="{2D4DC3AF-FA81-73EB-3AB3-5B7521E544C7}"/>
              </a:ext>
            </a:extLst>
          </p:cNvPr>
          <p:cNvSpPr>
            <a:spLocks noGrp="1"/>
          </p:cNvSpPr>
          <p:nvPr>
            <p:ph type="subTitle" idx="1"/>
          </p:nvPr>
        </p:nvSpPr>
        <p:spPr>
          <a:xfrm>
            <a:off x="2447636" y="3599821"/>
            <a:ext cx="4830493" cy="475692"/>
          </a:xfrm>
        </p:spPr>
        <p:txBody>
          <a:bodyPr/>
          <a:lstStyle/>
          <a:p>
            <a:r>
              <a:rPr kumimoji="1" lang="ja-JP" altLang="en-US" sz="2400" dirty="0">
                <a:latin typeface="MS PGothic" panose="020B0600070205080204" pitchFamily="34" charset="-128"/>
                <a:ea typeface="MS PGothic" panose="020B0600070205080204" pitchFamily="34" charset="-128"/>
              </a:rPr>
              <a:t>授業スライド</a:t>
            </a:r>
            <a:r>
              <a:rPr kumimoji="1" lang="en-US" altLang="ja-JP" sz="2400" dirty="0">
                <a:latin typeface="MS PGothic" panose="020B0600070205080204" pitchFamily="34" charset="-128"/>
                <a:ea typeface="MS PGothic" panose="020B0600070205080204" pitchFamily="34" charset="-128"/>
              </a:rPr>
              <a:t>OP 08-①</a:t>
            </a:r>
          </a:p>
        </p:txBody>
      </p:sp>
      <p:grpSp>
        <p:nvGrpSpPr>
          <p:cNvPr id="2" name="グループ化 1">
            <a:extLst>
              <a:ext uri="{FF2B5EF4-FFF2-40B4-BE49-F238E27FC236}">
                <a16:creationId xmlns:a16="http://schemas.microsoft.com/office/drawing/2014/main" id="{A48D4A8F-857C-7539-2001-6D56784E5041}"/>
              </a:ext>
            </a:extLst>
          </p:cNvPr>
          <p:cNvGrpSpPr/>
          <p:nvPr/>
        </p:nvGrpSpPr>
        <p:grpSpPr>
          <a:xfrm>
            <a:off x="743376" y="3600068"/>
            <a:ext cx="1704260" cy="475199"/>
            <a:chOff x="1017346" y="-391775"/>
            <a:chExt cx="1704260" cy="475199"/>
          </a:xfrm>
        </p:grpSpPr>
        <p:grpSp>
          <p:nvGrpSpPr>
            <p:cNvPr id="3" name="グループ化 2">
              <a:extLst>
                <a:ext uri="{FF2B5EF4-FFF2-40B4-BE49-F238E27FC236}">
                  <a16:creationId xmlns:a16="http://schemas.microsoft.com/office/drawing/2014/main" id="{46CCE3B5-2FE4-4B1A-3F80-9B7A66DDA3CD}"/>
                </a:ext>
              </a:extLst>
            </p:cNvPr>
            <p:cNvGrpSpPr/>
            <p:nvPr/>
          </p:nvGrpSpPr>
          <p:grpSpPr>
            <a:xfrm>
              <a:off x="1017346" y="-391775"/>
              <a:ext cx="1578509" cy="475199"/>
              <a:chOff x="-851918" y="1088727"/>
              <a:chExt cx="1264863" cy="380778"/>
            </a:xfrm>
          </p:grpSpPr>
          <p:sp>
            <p:nvSpPr>
              <p:cNvPr id="8" name="正方形/長方形 7">
                <a:extLst>
                  <a:ext uri="{FF2B5EF4-FFF2-40B4-BE49-F238E27FC236}">
                    <a16:creationId xmlns:a16="http://schemas.microsoft.com/office/drawing/2014/main" id="{9D09A647-4AD4-8939-C05D-8F36A65F36D3}"/>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オプション</a:t>
                </a:r>
                <a:endParaRPr kumimoji="1" lang="ja-JP" altLang="en-US" sz="2000" dirty="0">
                  <a:solidFill>
                    <a:schemeClr val="tx1">
                      <a:lumMod val="75000"/>
                      <a:lumOff val="25000"/>
                    </a:schemeClr>
                  </a:solidFill>
                  <a:latin typeface="+mn-ea"/>
                </a:endParaRPr>
              </a:p>
            </p:txBody>
          </p:sp>
          <p:sp>
            <p:nvSpPr>
              <p:cNvPr id="9" name="二等辺三角形 8">
                <a:extLst>
                  <a:ext uri="{FF2B5EF4-FFF2-40B4-BE49-F238E27FC236}">
                    <a16:creationId xmlns:a16="http://schemas.microsoft.com/office/drawing/2014/main" id="{6BF2A156-28AE-6CDE-F117-BA4DAD2BEA25}"/>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6" name="二等辺三角形 5">
              <a:extLst>
                <a:ext uri="{FF2B5EF4-FFF2-40B4-BE49-F238E27FC236}">
                  <a16:creationId xmlns:a16="http://schemas.microsoft.com/office/drawing/2014/main" id="{B5954356-3339-BF34-B08E-295360E09EF1}"/>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Tree>
    <p:extLst>
      <p:ext uri="{BB962C8B-B14F-4D97-AF65-F5344CB8AC3E}">
        <p14:creationId xmlns:p14="http://schemas.microsoft.com/office/powerpoint/2010/main" val="95657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56059-B81F-01F1-D6B9-B2A4B2D4F6D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025E6FA-6BF2-8E6C-4238-69368C04827B}"/>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プレゼンテーションの構成と流れ</a:t>
            </a:r>
            <a:endParaRPr kumimoji="1" lang="ja-JP" altLang="en-US" dirty="0"/>
          </a:p>
        </p:txBody>
      </p:sp>
      <p:sp>
        <p:nvSpPr>
          <p:cNvPr id="25" name="テキスト ボックス 24">
            <a:extLst>
              <a:ext uri="{FF2B5EF4-FFF2-40B4-BE49-F238E27FC236}">
                <a16:creationId xmlns:a16="http://schemas.microsoft.com/office/drawing/2014/main" id="{1C690D73-15D5-AA81-E594-CBED5441D908}"/>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プレゼンテーションの構成を組み立てて流れを作るポイントは以下です。</a:t>
            </a:r>
          </a:p>
        </p:txBody>
      </p:sp>
      <p:graphicFrame>
        <p:nvGraphicFramePr>
          <p:cNvPr id="6" name="表 5">
            <a:extLst>
              <a:ext uri="{FF2B5EF4-FFF2-40B4-BE49-F238E27FC236}">
                <a16:creationId xmlns:a16="http://schemas.microsoft.com/office/drawing/2014/main" id="{C193E559-6B04-BBEA-3F9B-7DFEB54E4D7F}"/>
              </a:ext>
            </a:extLst>
          </p:cNvPr>
          <p:cNvGraphicFramePr>
            <a:graphicFrameLocks noGrp="1"/>
          </p:cNvGraphicFramePr>
          <p:nvPr>
            <p:extLst>
              <p:ext uri="{D42A27DB-BD31-4B8C-83A1-F6EECF244321}">
                <p14:modId xmlns:p14="http://schemas.microsoft.com/office/powerpoint/2010/main" val="3850069830"/>
              </p:ext>
            </p:extLst>
          </p:nvPr>
        </p:nvGraphicFramePr>
        <p:xfrm>
          <a:off x="831147" y="1868359"/>
          <a:ext cx="7791358" cy="4153680"/>
        </p:xfrm>
        <a:graphic>
          <a:graphicData uri="http://schemas.openxmlformats.org/drawingml/2006/table">
            <a:tbl>
              <a:tblPr/>
              <a:tblGrid>
                <a:gridCol w="473677">
                  <a:extLst>
                    <a:ext uri="{9D8B030D-6E8A-4147-A177-3AD203B41FA5}">
                      <a16:colId xmlns:a16="http://schemas.microsoft.com/office/drawing/2014/main" val="2354513017"/>
                    </a:ext>
                  </a:extLst>
                </a:gridCol>
                <a:gridCol w="2166967">
                  <a:extLst>
                    <a:ext uri="{9D8B030D-6E8A-4147-A177-3AD203B41FA5}">
                      <a16:colId xmlns:a16="http://schemas.microsoft.com/office/drawing/2014/main" val="3739722322"/>
                    </a:ext>
                  </a:extLst>
                </a:gridCol>
                <a:gridCol w="5150714">
                  <a:extLst>
                    <a:ext uri="{9D8B030D-6E8A-4147-A177-3AD203B41FA5}">
                      <a16:colId xmlns:a16="http://schemas.microsoft.com/office/drawing/2014/main" val="3851829140"/>
                    </a:ext>
                  </a:extLst>
                </a:gridCol>
              </a:tblGrid>
              <a:tr h="322750">
                <a:tc>
                  <a:txBody>
                    <a:bodyPr/>
                    <a:lstStyle/>
                    <a:p>
                      <a:pPr algn="ctr" rtl="0" fontAlgn="ctr"/>
                      <a:r>
                        <a:rPr lang="pt-PT" sz="1400" b="0" i="0" u="none" strike="noStrike" dirty="0">
                          <a:solidFill>
                            <a:schemeClr val="tx1"/>
                          </a:solidFill>
                          <a:effectLst/>
                          <a:latin typeface="MS PGothic" panose="020B0600070205080204" pitchFamily="34" charset="-128"/>
                          <a:ea typeface="MS PGothic" panose="020B0600070205080204" pitchFamily="34" charset="-128"/>
                        </a:rPr>
                        <a:t>No.</a:t>
                      </a:r>
                    </a:p>
                  </a:txBody>
                  <a:tcPr marL="5507" marR="5507"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algn="ctr" rtl="0" fontAlgn="ctr"/>
                      <a:r>
                        <a:rPr lang="ja-JP" altLang="en-US" sz="1400" b="0" i="0" u="none" strike="noStrike">
                          <a:solidFill>
                            <a:schemeClr val="tx1"/>
                          </a:solidFill>
                          <a:effectLst/>
                          <a:latin typeface="MS PGothic" panose="020B0600070205080204" pitchFamily="34" charset="-128"/>
                          <a:ea typeface="MS PGothic" panose="020B0600070205080204" pitchFamily="34" charset="-128"/>
                        </a:rPr>
                        <a:t>項目</a:t>
                      </a:r>
                    </a:p>
                  </a:txBody>
                  <a:tcPr marL="5507" marR="5507"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algn="ctr" rtl="0" fontAlgn="ctr"/>
                      <a:r>
                        <a:rPr lang="ja-JP" altLang="en-US" sz="1400" b="0">
                          <a:latin typeface="MS PGothic" panose="020B0600070205080204" pitchFamily="34" charset="-128"/>
                          <a:ea typeface="MS PGothic" panose="020B0600070205080204" pitchFamily="34" charset="-128"/>
                        </a:rPr>
                        <a:t>説明する</a:t>
                      </a:r>
                      <a:r>
                        <a:rPr lang="ja-JP" altLang="en-US" sz="1400" b="0" i="0" u="none" strike="noStrike">
                          <a:solidFill>
                            <a:schemeClr val="tx1"/>
                          </a:solidFill>
                          <a:effectLst/>
                          <a:latin typeface="MS PGothic" panose="020B0600070205080204" pitchFamily="34" charset="-128"/>
                          <a:ea typeface="MS PGothic" panose="020B0600070205080204" pitchFamily="34" charset="-128"/>
                        </a:rPr>
                        <a:t>ポイント</a:t>
                      </a:r>
                    </a:p>
                  </a:txBody>
                  <a:tcPr marL="5507" marR="5507"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extLst>
                  <a:ext uri="{0D108BD9-81ED-4DB2-BD59-A6C34878D82A}">
                    <a16:rowId xmlns:a16="http://schemas.microsoft.com/office/drawing/2014/main" val="1131325008"/>
                  </a:ext>
                </a:extLst>
              </a:tr>
              <a:tr h="383093">
                <a:tc>
                  <a:txBody>
                    <a:bodyPr/>
                    <a:lstStyle/>
                    <a:p>
                      <a:pPr algn="ctr" rtl="0" fontAlgn="ctr"/>
                      <a:r>
                        <a:rPr lang="en-US" altLang="ja-JP" sz="1400" b="0" i="0" u="none" strike="noStrike" dirty="0">
                          <a:solidFill>
                            <a:schemeClr val="tx1"/>
                          </a:solidFill>
                          <a:effectLst/>
                          <a:latin typeface="MS PGothic" panose="020B0600070205080204" pitchFamily="34" charset="-128"/>
                          <a:ea typeface="MS PGothic" panose="020B0600070205080204" pitchFamily="34" charset="-128"/>
                        </a:rPr>
                        <a:t>1</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algn="l" fontAlgn="t"/>
                      <a:r>
                        <a:rPr lang="en-US" altLang="ja-JP" sz="1500" b="0" i="0" u="none" strike="noStrike" dirty="0">
                          <a:solidFill>
                            <a:schemeClr val="tx1"/>
                          </a:solidFill>
                          <a:effectLst/>
                          <a:latin typeface="MS PGothic" panose="020B0600070205080204" pitchFamily="34" charset="-128"/>
                          <a:ea typeface="MS PGothic" panose="020B0600070205080204" pitchFamily="34" charset="-128"/>
                        </a:rPr>
                        <a:t> </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表紙・タイトル </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シンプルでわかりやすいタイトルをつける。</a:t>
                      </a:r>
                    </a:p>
                  </a:txBody>
                  <a:tcPr marL="72000"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690359"/>
                  </a:ext>
                </a:extLst>
              </a:tr>
              <a:tr h="383093">
                <a:tc>
                  <a:txBody>
                    <a:bodyPr/>
                    <a:lstStyle/>
                    <a:p>
                      <a:pPr algn="ctr" rtl="0" fontAlgn="ctr"/>
                      <a:r>
                        <a:rPr lang="en-US" altLang="ja-JP" sz="1400" b="0" i="0" u="none" strike="noStrike" dirty="0">
                          <a:solidFill>
                            <a:schemeClr val="tx1"/>
                          </a:solidFill>
                          <a:effectLst/>
                          <a:latin typeface="MS PGothic" panose="020B0600070205080204" pitchFamily="34" charset="-128"/>
                          <a:ea typeface="MS PGothic" panose="020B0600070205080204" pitchFamily="34" charset="-128"/>
                        </a:rPr>
                        <a:t>2</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algn="l" fontAlgn="t"/>
                      <a:r>
                        <a:rPr lang="en-US" altLang="ja-JP" sz="1500" b="0" i="0" u="none" strike="noStrike" dirty="0">
                          <a:solidFill>
                            <a:schemeClr val="tx1"/>
                          </a:solidFill>
                          <a:effectLst/>
                          <a:latin typeface="MS PGothic" panose="020B0600070205080204" pitchFamily="34" charset="-128"/>
                          <a:ea typeface="MS PGothic" panose="020B0600070205080204" pitchFamily="34" charset="-128"/>
                        </a:rPr>
                        <a:t> </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目的・概要</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主目的と概要を簡潔</a:t>
                      </a:r>
                      <a:r>
                        <a:rPr lang="ja-JP" altLang="en-US" sz="1500" b="0" i="0" u="none" strike="noStrike">
                          <a:solidFill>
                            <a:schemeClr val="tx1"/>
                          </a:solidFill>
                          <a:effectLst/>
                          <a:latin typeface="MS PGothic" panose="020B0600070205080204" pitchFamily="34" charset="-128"/>
                          <a:ea typeface="MS PGothic" panose="020B0600070205080204" pitchFamily="34" charset="-128"/>
                        </a:rPr>
                        <a:t>に紹介。プラン全体を</a:t>
                      </a:r>
                      <a:r>
                        <a:rPr lang="ja-JP" altLang="en-US" sz="1500" dirty="0">
                          <a:solidFill>
                            <a:schemeClr val="tx1"/>
                          </a:solidFill>
                          <a:latin typeface="MS PGothic" panose="020B0600070205080204" pitchFamily="34" charset="-128"/>
                          <a:ea typeface="MS PGothic" panose="020B0600070205080204" pitchFamily="34" charset="-128"/>
                        </a:rPr>
                        <a:t>説明する</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a:t>
                      </a:r>
                    </a:p>
                  </a:txBody>
                  <a:tcPr marL="72000"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5203325"/>
                  </a:ext>
                </a:extLst>
              </a:tr>
              <a:tr h="383093">
                <a:tc>
                  <a:txBody>
                    <a:bodyPr/>
                    <a:lstStyle/>
                    <a:p>
                      <a:pPr algn="ctr" rtl="0" fontAlgn="ctr"/>
                      <a:r>
                        <a:rPr lang="en-US" altLang="ja-JP" sz="1400" b="0" i="0" u="none" strike="noStrike" dirty="0">
                          <a:solidFill>
                            <a:schemeClr val="tx1"/>
                          </a:solidFill>
                          <a:effectLst/>
                          <a:latin typeface="MS PGothic" panose="020B0600070205080204" pitchFamily="34" charset="-128"/>
                          <a:ea typeface="MS PGothic" panose="020B0600070205080204" pitchFamily="34" charset="-128"/>
                        </a:rPr>
                        <a:t>3</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algn="l" fontAlgn="t"/>
                      <a:r>
                        <a:rPr lang="en-US" altLang="ja-JP" sz="1500" b="0" i="0" u="none" strike="noStrike" dirty="0">
                          <a:solidFill>
                            <a:schemeClr val="tx1"/>
                          </a:solidFill>
                          <a:effectLst/>
                          <a:latin typeface="MS PGothic" panose="020B0600070205080204" pitchFamily="34" charset="-128"/>
                          <a:ea typeface="MS PGothic" panose="020B0600070205080204" pitchFamily="34" charset="-128"/>
                        </a:rPr>
                        <a:t> </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きっかけ</a:t>
                      </a:r>
                      <a:r>
                        <a:rPr lang="ja-JP" altLang="en-US" sz="1500" b="0" i="0" u="none" strike="noStrike">
                          <a:solidFill>
                            <a:schemeClr val="tx1"/>
                          </a:solidFill>
                          <a:effectLst/>
                          <a:latin typeface="MS PGothic" panose="020B0600070205080204" pitchFamily="34" charset="-128"/>
                          <a:ea typeface="MS PGothic" panose="020B0600070205080204" pitchFamily="34" charset="-128"/>
                        </a:rPr>
                        <a:t>・背景</a:t>
                      </a:r>
                      <a:endParaRPr lang="en-US" altLang="ja-JP" sz="1500" b="0" i="0" u="none" strike="noStrike" dirty="0">
                        <a:solidFill>
                          <a:schemeClr val="tx1"/>
                        </a:solidFill>
                        <a:effectLst/>
                        <a:latin typeface="MS PGothic" panose="020B0600070205080204" pitchFamily="34" charset="-128"/>
                        <a:ea typeface="MS PGothic" panose="020B0600070205080204" pitchFamily="34" charset="-128"/>
                      </a:endParaRP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1500" b="0" i="0" u="none" strike="noStrike">
                          <a:solidFill>
                            <a:schemeClr val="tx1"/>
                          </a:solidFill>
                          <a:effectLst/>
                          <a:latin typeface="MS PGothic" panose="020B0600070205080204" pitchFamily="34" charset="-128"/>
                          <a:ea typeface="MS PGothic" panose="020B0600070205080204" pitchFamily="34" charset="-128"/>
                        </a:rPr>
                        <a:t>きっかけ</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や背景を</a:t>
                      </a:r>
                      <a:r>
                        <a:rPr lang="ja-JP" altLang="en-US" sz="1500" b="0" i="0" u="none" strike="noStrike">
                          <a:solidFill>
                            <a:schemeClr val="tx1"/>
                          </a:solidFill>
                          <a:effectLst/>
                          <a:latin typeface="MS PGothic" panose="020B0600070205080204" pitchFamily="34" charset="-128"/>
                          <a:ea typeface="MS PGothic" panose="020B0600070205080204" pitchFamily="34" charset="-128"/>
                        </a:rPr>
                        <a:t>話す。解決したい課題に触れる</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a:t>
                      </a:r>
                    </a:p>
                  </a:txBody>
                  <a:tcPr marL="72000"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5707678"/>
                  </a:ext>
                </a:extLst>
              </a:tr>
              <a:tr h="383093">
                <a:tc>
                  <a:txBody>
                    <a:bodyPr/>
                    <a:lstStyle/>
                    <a:p>
                      <a:pPr algn="ctr" rtl="0" fontAlgn="ctr"/>
                      <a:r>
                        <a:rPr lang="en-US" altLang="ja-JP" sz="1400" b="0" i="0" u="none" strike="noStrike" dirty="0">
                          <a:solidFill>
                            <a:schemeClr val="tx1"/>
                          </a:solidFill>
                          <a:effectLst/>
                          <a:latin typeface="MS PGothic" panose="020B0600070205080204" pitchFamily="34" charset="-128"/>
                          <a:ea typeface="MS PGothic" panose="020B0600070205080204" pitchFamily="34" charset="-128"/>
                        </a:rPr>
                        <a:t>4</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algn="l" fontAlgn="t"/>
                      <a:r>
                        <a:rPr lang="en-US" altLang="ja-JP" sz="1500" b="0" i="0" u="none" strike="noStrike" dirty="0">
                          <a:solidFill>
                            <a:schemeClr val="tx1"/>
                          </a:solidFill>
                          <a:effectLst/>
                          <a:latin typeface="MS PGothic" panose="020B0600070205080204" pitchFamily="34" charset="-128"/>
                          <a:ea typeface="MS PGothic" panose="020B0600070205080204" pitchFamily="34" charset="-128"/>
                        </a:rPr>
                        <a:t> </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商品・サービスの内容</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提供する商品・サービスの具体的な内容を説明する。</a:t>
                      </a:r>
                    </a:p>
                  </a:txBody>
                  <a:tcPr marL="72000"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6804112"/>
                  </a:ext>
                </a:extLst>
              </a:tr>
              <a:tr h="383093">
                <a:tc>
                  <a:txBody>
                    <a:bodyPr/>
                    <a:lstStyle/>
                    <a:p>
                      <a:pPr algn="ctr" rtl="0" fontAlgn="ctr"/>
                      <a:r>
                        <a:rPr lang="en-US" altLang="ja-JP" sz="1400" b="0" i="0" u="none" strike="noStrike" dirty="0">
                          <a:solidFill>
                            <a:schemeClr val="tx1"/>
                          </a:solidFill>
                          <a:effectLst/>
                          <a:latin typeface="MS PGothic" panose="020B0600070205080204" pitchFamily="34" charset="-128"/>
                          <a:ea typeface="MS PGothic" panose="020B0600070205080204" pitchFamily="34" charset="-128"/>
                        </a:rPr>
                        <a:t>5</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500" b="0" i="0" u="none" strike="noStrike" dirty="0">
                          <a:solidFill>
                            <a:schemeClr val="tx1"/>
                          </a:solidFill>
                          <a:effectLst/>
                          <a:latin typeface="MS PGothic" panose="020B0600070205080204" pitchFamily="34" charset="-128"/>
                          <a:ea typeface="MS PGothic" panose="020B0600070205080204" pitchFamily="34" charset="-128"/>
                        </a:rPr>
                        <a:t> </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顧客（ターゲット） </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どんな顧客が対象か明確にする。</a:t>
                      </a:r>
                    </a:p>
                  </a:txBody>
                  <a:tcPr marL="72000"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1081199"/>
                  </a:ext>
                </a:extLst>
              </a:tr>
              <a:tr h="383093">
                <a:tc>
                  <a:txBody>
                    <a:bodyPr/>
                    <a:lstStyle/>
                    <a:p>
                      <a:pPr algn="ctr" rtl="0" fontAlgn="ctr"/>
                      <a:r>
                        <a:rPr lang="en-US" altLang="ja-JP" sz="1400" b="0" i="0" u="none" strike="noStrike" dirty="0">
                          <a:solidFill>
                            <a:schemeClr val="tx1"/>
                          </a:solidFill>
                          <a:effectLst/>
                          <a:latin typeface="MS PGothic" panose="020B0600070205080204" pitchFamily="34" charset="-128"/>
                          <a:ea typeface="MS PGothic" panose="020B0600070205080204" pitchFamily="34" charset="-128"/>
                        </a:rPr>
                        <a:t>6</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500" b="0" i="0" u="none" strike="noStrike" dirty="0">
                          <a:solidFill>
                            <a:schemeClr val="tx1"/>
                          </a:solidFill>
                          <a:effectLst/>
                          <a:latin typeface="MS PGothic" panose="020B0600070205080204" pitchFamily="34" charset="-128"/>
                          <a:ea typeface="MS PGothic" panose="020B0600070205080204" pitchFamily="34" charset="-128"/>
                        </a:rPr>
                        <a:t> </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違いや差別化要素</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他社</a:t>
                      </a:r>
                      <a:r>
                        <a:rPr lang="ja-JP" altLang="en-US" sz="1500" b="0" i="0" u="none" strike="noStrike">
                          <a:solidFill>
                            <a:schemeClr val="tx1"/>
                          </a:solidFill>
                          <a:effectLst/>
                          <a:latin typeface="MS PGothic" panose="020B0600070205080204" pitchFamily="34" charset="-128"/>
                          <a:ea typeface="MS PGothic" panose="020B0600070205080204" pitchFamily="34" charset="-128"/>
                        </a:rPr>
                        <a:t>や既存と</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の違いを明確</a:t>
                      </a:r>
                      <a:r>
                        <a:rPr lang="ja-JP" altLang="en-US" sz="1500" b="0" i="0" u="none" strike="noStrike">
                          <a:solidFill>
                            <a:schemeClr val="tx1"/>
                          </a:solidFill>
                          <a:effectLst/>
                          <a:latin typeface="MS PGothic" panose="020B0600070205080204" pitchFamily="34" charset="-128"/>
                          <a:ea typeface="MS PGothic" panose="020B0600070205080204" pitchFamily="34" charset="-128"/>
                        </a:rPr>
                        <a:t>にして強み</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を</a:t>
                      </a:r>
                      <a:r>
                        <a:rPr lang="ja-JP" altLang="en-US" sz="1500" dirty="0">
                          <a:latin typeface="MS PGothic" panose="020B0600070205080204" pitchFamily="34" charset="-128"/>
                          <a:ea typeface="MS PGothic" panose="020B0600070205080204" pitchFamily="34" charset="-128"/>
                        </a:rPr>
                        <a:t>説明する</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a:t>
                      </a:r>
                    </a:p>
                  </a:txBody>
                  <a:tcPr marL="72000"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0390114"/>
                  </a:ext>
                </a:extLst>
              </a:tr>
              <a:tr h="383093">
                <a:tc>
                  <a:txBody>
                    <a:bodyPr/>
                    <a:lstStyle/>
                    <a:p>
                      <a:pPr algn="ctr" rtl="0" fontAlgn="ctr"/>
                      <a:r>
                        <a:rPr lang="en-US" altLang="ja-JP" sz="1400" b="0" i="0" u="none" strike="noStrike" dirty="0">
                          <a:solidFill>
                            <a:schemeClr val="tx1"/>
                          </a:solidFill>
                          <a:effectLst/>
                          <a:latin typeface="MS PGothic" panose="020B0600070205080204" pitchFamily="34" charset="-128"/>
                          <a:ea typeface="MS PGothic" panose="020B0600070205080204" pitchFamily="34" charset="-128"/>
                        </a:rPr>
                        <a:t>7</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algn="l" fontAlgn="t"/>
                      <a:r>
                        <a:rPr lang="en-US" altLang="ja-JP" sz="1500" b="0" i="0" u="none" strike="noStrike" dirty="0">
                          <a:solidFill>
                            <a:schemeClr val="tx1"/>
                          </a:solidFill>
                          <a:effectLst/>
                          <a:latin typeface="MS PGothic" panose="020B0600070205080204" pitchFamily="34" charset="-128"/>
                          <a:ea typeface="MS PGothic" panose="020B0600070205080204" pitchFamily="34" charset="-128"/>
                        </a:rPr>
                        <a:t> </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販売や販促について</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500" b="0" i="0" u="none" strike="noStrike">
                          <a:solidFill>
                            <a:schemeClr val="tx1"/>
                          </a:solidFill>
                          <a:effectLst/>
                          <a:latin typeface="MS PGothic" panose="020B0600070205080204" pitchFamily="34" charset="-128"/>
                          <a:ea typeface="MS PGothic" panose="020B0600070205080204" pitchFamily="34" charset="-128"/>
                        </a:rPr>
                        <a:t>認知や販売をどのようにしていく</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かを説明する。</a:t>
                      </a:r>
                    </a:p>
                  </a:txBody>
                  <a:tcPr marL="72000"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8721312"/>
                  </a:ext>
                </a:extLst>
              </a:tr>
              <a:tr h="383093">
                <a:tc>
                  <a:txBody>
                    <a:bodyPr/>
                    <a:lstStyle/>
                    <a:p>
                      <a:pPr algn="ctr" rtl="0" fontAlgn="ctr"/>
                      <a:r>
                        <a:rPr lang="en-US" altLang="ja-JP" sz="1400" b="0" i="0" u="none" strike="noStrike" dirty="0">
                          <a:solidFill>
                            <a:schemeClr val="tx1"/>
                          </a:solidFill>
                          <a:effectLst/>
                          <a:latin typeface="MS PGothic" panose="020B0600070205080204" pitchFamily="34" charset="-128"/>
                          <a:ea typeface="MS PGothic" panose="020B0600070205080204" pitchFamily="34" charset="-128"/>
                        </a:rPr>
                        <a:t>8</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algn="l" fontAlgn="t"/>
                      <a:r>
                        <a:rPr lang="en-US" altLang="ja-JP" sz="1500" b="0" i="0" u="none" strike="noStrike" dirty="0">
                          <a:solidFill>
                            <a:schemeClr val="tx1"/>
                          </a:solidFill>
                          <a:effectLst/>
                          <a:latin typeface="MS PGothic" panose="020B0600070205080204" pitchFamily="34" charset="-128"/>
                          <a:ea typeface="MS PGothic" panose="020B0600070205080204" pitchFamily="34" charset="-128"/>
                        </a:rPr>
                        <a:t> </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収支計画</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どれくらいの売上、利益が見込めるかを説明する。</a:t>
                      </a:r>
                    </a:p>
                  </a:txBody>
                  <a:tcPr marL="72000"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1913060"/>
                  </a:ext>
                </a:extLst>
              </a:tr>
              <a:tr h="383093">
                <a:tc>
                  <a:txBody>
                    <a:bodyPr/>
                    <a:lstStyle/>
                    <a:p>
                      <a:pPr algn="ctr" rtl="0" fontAlgn="ctr"/>
                      <a:r>
                        <a:rPr lang="en-US" altLang="ja-JP" sz="1400" b="0" i="0" u="none" strike="noStrike" dirty="0">
                          <a:solidFill>
                            <a:schemeClr val="tx1"/>
                          </a:solidFill>
                          <a:effectLst/>
                          <a:latin typeface="MS PGothic" panose="020B0600070205080204" pitchFamily="34" charset="-128"/>
                          <a:ea typeface="MS PGothic" panose="020B0600070205080204" pitchFamily="34" charset="-128"/>
                        </a:rPr>
                        <a:t>9</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algn="l" fontAlgn="t"/>
                      <a:r>
                        <a:rPr lang="en-US" altLang="ja-JP" sz="1500" b="0" i="0" u="none" strike="noStrike" dirty="0">
                          <a:solidFill>
                            <a:schemeClr val="tx1"/>
                          </a:solidFill>
                          <a:effectLst/>
                          <a:latin typeface="MS PGothic" panose="020B0600070205080204" pitchFamily="34" charset="-128"/>
                          <a:ea typeface="MS PGothic" panose="020B0600070205080204" pitchFamily="34" charset="-128"/>
                        </a:rPr>
                        <a:t> </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実現に向けたアクション</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実現</a:t>
                      </a:r>
                      <a:r>
                        <a:rPr lang="ja-JP" altLang="en-US" sz="1500" b="0" i="0" u="none" strike="noStrike">
                          <a:solidFill>
                            <a:schemeClr val="tx1"/>
                          </a:solidFill>
                          <a:effectLst/>
                          <a:latin typeface="MS PGothic" panose="020B0600070205080204" pitchFamily="34" charset="-128"/>
                          <a:ea typeface="MS PGothic" panose="020B0600070205080204" pitchFamily="34" charset="-128"/>
                        </a:rPr>
                        <a:t>に向けてアクションを示す</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a:t>
                      </a:r>
                    </a:p>
                  </a:txBody>
                  <a:tcPr marL="72000"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9212854"/>
                  </a:ext>
                </a:extLst>
              </a:tr>
              <a:tr h="383093">
                <a:tc>
                  <a:txBody>
                    <a:bodyPr/>
                    <a:lstStyle/>
                    <a:p>
                      <a:pPr algn="ctr" rtl="0" fontAlgn="ctr"/>
                      <a:r>
                        <a:rPr lang="en-US" altLang="ja-JP" sz="1400" b="0" i="0" u="none" strike="noStrike" dirty="0">
                          <a:solidFill>
                            <a:schemeClr val="tx1"/>
                          </a:solidFill>
                          <a:effectLst/>
                          <a:latin typeface="MS PGothic" panose="020B0600070205080204" pitchFamily="34" charset="-128"/>
                          <a:ea typeface="MS PGothic" panose="020B0600070205080204" pitchFamily="34" charset="-128"/>
                        </a:rPr>
                        <a:t>10</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8"/>
                    </a:solidFill>
                  </a:tcPr>
                </a:tc>
                <a:tc>
                  <a:txBody>
                    <a:bodyPr/>
                    <a:lstStyle/>
                    <a:p>
                      <a:pPr algn="l" fontAlgn="t"/>
                      <a:r>
                        <a:rPr lang="en-US" altLang="ja-JP" sz="1500" b="0" i="0" u="none" strike="noStrike" dirty="0">
                          <a:solidFill>
                            <a:schemeClr val="tx1"/>
                          </a:solidFill>
                          <a:effectLst/>
                          <a:latin typeface="MS PGothic" panose="020B0600070205080204" pitchFamily="34" charset="-128"/>
                          <a:ea typeface="MS PGothic" panose="020B0600070205080204" pitchFamily="34" charset="-128"/>
                        </a:rPr>
                        <a:t> </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クロージングとお礼</a:t>
                      </a:r>
                    </a:p>
                  </a:txBody>
                  <a:tcPr marL="5507"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ja-JP" altLang="en-US" sz="1500" b="0" i="0" u="none" strike="noStrike">
                          <a:solidFill>
                            <a:schemeClr val="tx1"/>
                          </a:solidFill>
                          <a:effectLst/>
                          <a:latin typeface="MS PGothic" panose="020B0600070205080204" pitchFamily="34" charset="-128"/>
                          <a:ea typeface="MS PGothic" panose="020B0600070205080204" pitchFamily="34" charset="-128"/>
                        </a:rPr>
                        <a:t>プレゼンテーションを</a:t>
                      </a:r>
                      <a:r>
                        <a:rPr lang="ja-JP" altLang="en-US" sz="1500" b="0" i="0" u="none" strike="noStrike" dirty="0">
                          <a:solidFill>
                            <a:schemeClr val="tx1"/>
                          </a:solidFill>
                          <a:effectLst/>
                          <a:latin typeface="MS PGothic" panose="020B0600070205080204" pitchFamily="34" charset="-128"/>
                          <a:ea typeface="MS PGothic" panose="020B0600070205080204" pitchFamily="34" charset="-128"/>
                        </a:rPr>
                        <a:t>終了する。</a:t>
                      </a:r>
                    </a:p>
                  </a:txBody>
                  <a:tcPr marL="72000" marR="5507" marT="72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1500045"/>
                  </a:ext>
                </a:extLst>
              </a:tr>
            </a:tbl>
          </a:graphicData>
        </a:graphic>
      </p:graphicFrame>
      <p:sp>
        <p:nvSpPr>
          <p:cNvPr id="8" name="右中かっこ 7">
            <a:extLst>
              <a:ext uri="{FF2B5EF4-FFF2-40B4-BE49-F238E27FC236}">
                <a16:creationId xmlns:a16="http://schemas.microsoft.com/office/drawing/2014/main" id="{D10571F6-77A1-E239-D360-36C4B7ADB7AC}"/>
              </a:ext>
            </a:extLst>
          </p:cNvPr>
          <p:cNvSpPr/>
          <p:nvPr/>
        </p:nvSpPr>
        <p:spPr>
          <a:xfrm>
            <a:off x="8675543" y="2231879"/>
            <a:ext cx="401001" cy="1858858"/>
          </a:xfrm>
          <a:prstGeom prst="rightBrace">
            <a:avLst>
              <a:gd name="adj1" fmla="val 19372"/>
              <a:gd name="adj2" fmla="val 45923"/>
            </a:avLst>
          </a:prstGeom>
          <a:ln w="19050">
            <a:solidFill>
              <a:srgbClr val="E9452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05D2E99-0119-886F-F022-37C8E7273EED}"/>
              </a:ext>
            </a:extLst>
          </p:cNvPr>
          <p:cNvSpPr txBox="1"/>
          <p:nvPr/>
        </p:nvSpPr>
        <p:spPr>
          <a:xfrm>
            <a:off x="9076544" y="2723977"/>
            <a:ext cx="2544321" cy="707886"/>
          </a:xfrm>
          <a:prstGeom prst="rect">
            <a:avLst/>
          </a:prstGeom>
          <a:noFill/>
        </p:spPr>
        <p:txBody>
          <a:bodyPr wrap="square" rtlCol="0">
            <a:spAutoFit/>
          </a:bodyPr>
          <a:lstStyle/>
          <a:p>
            <a:r>
              <a:rPr lang="ja-JP" altLang="en-US" sz="2000" b="1" dirty="0">
                <a:solidFill>
                  <a:srgbClr val="E94520"/>
                </a:solidFill>
                <a:latin typeface="MS PGothic" panose="020B0600070205080204" pitchFamily="34" charset="-128"/>
                <a:ea typeface="MS PGothic" panose="020B0600070205080204" pitchFamily="34" charset="-128"/>
              </a:rPr>
              <a:t>できれば変更せずに中身を説明する。</a:t>
            </a:r>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0" name="右中かっこ 9">
            <a:extLst>
              <a:ext uri="{FF2B5EF4-FFF2-40B4-BE49-F238E27FC236}">
                <a16:creationId xmlns:a16="http://schemas.microsoft.com/office/drawing/2014/main" id="{49AEA156-2D9C-34CE-D6BB-FC8746B54A99}"/>
              </a:ext>
            </a:extLst>
          </p:cNvPr>
          <p:cNvSpPr/>
          <p:nvPr/>
        </p:nvSpPr>
        <p:spPr>
          <a:xfrm>
            <a:off x="8675543" y="4151095"/>
            <a:ext cx="401001" cy="1858858"/>
          </a:xfrm>
          <a:prstGeom prst="rightBrace">
            <a:avLst>
              <a:gd name="adj1" fmla="val 27330"/>
              <a:gd name="adj2" fmla="val 23213"/>
            </a:avLst>
          </a:prstGeom>
          <a:ln w="19050">
            <a:solidFill>
              <a:srgbClr val="E9452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263659A-1E5D-3BA8-320E-94A983A50E4D}"/>
              </a:ext>
            </a:extLst>
          </p:cNvPr>
          <p:cNvSpPr txBox="1"/>
          <p:nvPr/>
        </p:nvSpPr>
        <p:spPr>
          <a:xfrm>
            <a:off x="9122529" y="4218811"/>
            <a:ext cx="2544321" cy="707886"/>
          </a:xfrm>
          <a:prstGeom prst="rect">
            <a:avLst/>
          </a:prstGeom>
          <a:noFill/>
        </p:spPr>
        <p:txBody>
          <a:bodyPr wrap="square" rtlCol="0">
            <a:spAutoFit/>
          </a:bodyPr>
          <a:lstStyle>
            <a:defPPr>
              <a:defRPr lang="ja-JP"/>
            </a:defPPr>
            <a:lvl1pPr>
              <a:defRPr sz="2000" b="1">
                <a:solidFill>
                  <a:srgbClr val="E94520"/>
                </a:solidFill>
                <a:latin typeface="MS PGothic" panose="020B0600070205080204" pitchFamily="34" charset="-128"/>
                <a:ea typeface="MS PGothic" panose="020B0600070205080204" pitchFamily="34" charset="-128"/>
              </a:defRPr>
            </a:lvl1pPr>
          </a:lstStyle>
          <a:p>
            <a:r>
              <a:rPr lang="ja-JP" altLang="en-US" dirty="0"/>
              <a:t>自由に順番を</a:t>
            </a:r>
            <a:endParaRPr lang="en-US" altLang="ja-JP" dirty="0"/>
          </a:p>
          <a:p>
            <a:r>
              <a:rPr lang="ja-JP" altLang="en-US" dirty="0"/>
              <a:t>変更して検討する。</a:t>
            </a:r>
            <a:endParaRPr lang="en-US" altLang="ja-JP" dirty="0"/>
          </a:p>
        </p:txBody>
      </p:sp>
      <p:sp>
        <p:nvSpPr>
          <p:cNvPr id="12" name="テキスト ボックス 11">
            <a:extLst>
              <a:ext uri="{FF2B5EF4-FFF2-40B4-BE49-F238E27FC236}">
                <a16:creationId xmlns:a16="http://schemas.microsoft.com/office/drawing/2014/main" id="{81685482-DA8C-C23B-EEAB-FF2A362799A0}"/>
              </a:ext>
            </a:extLst>
          </p:cNvPr>
          <p:cNvSpPr txBox="1"/>
          <p:nvPr/>
        </p:nvSpPr>
        <p:spPr>
          <a:xfrm>
            <a:off x="9129582" y="5273988"/>
            <a:ext cx="2224217" cy="646331"/>
          </a:xfrm>
          <a:prstGeom prst="rect">
            <a:avLst/>
          </a:prstGeom>
          <a:solidFill>
            <a:srgbClr val="E6E6E6"/>
          </a:solidFill>
        </p:spPr>
        <p:txBody>
          <a:bodyPr wrap="square">
            <a:spAutoFit/>
          </a:bodyPr>
          <a:lstStyle/>
          <a:p>
            <a:pPr marL="193675" indent="-193675"/>
            <a:r>
              <a:rPr lang="en-US" altLang="ja-JP" sz="1200" dirty="0">
                <a:latin typeface="MS PGothic" panose="020B0600070205080204" pitchFamily="34" charset="-128"/>
                <a:ea typeface="MS PGothic" panose="020B0600070205080204" pitchFamily="34" charset="-128"/>
              </a:rPr>
              <a:t>※ </a:t>
            </a:r>
            <a:r>
              <a:rPr lang="ja-JP" altLang="en-US" sz="1200" dirty="0">
                <a:latin typeface="MS PGothic" panose="020B0600070205080204" pitchFamily="34" charset="-128"/>
                <a:ea typeface="MS PGothic" panose="020B0600070205080204" pitchFamily="34" charset="-128"/>
              </a:rPr>
              <a:t>授業で実施していない部分の項目の作成が難しいため、</a:t>
            </a:r>
            <a:br>
              <a:rPr lang="en-US" altLang="ja-JP" sz="1200" dirty="0">
                <a:latin typeface="MS PGothic" panose="020B0600070205080204" pitchFamily="34" charset="-128"/>
                <a:ea typeface="MS PGothic" panose="020B0600070205080204" pitchFamily="34" charset="-128"/>
              </a:rPr>
            </a:br>
            <a:r>
              <a:rPr lang="ja-JP" altLang="en-US" sz="1200" dirty="0">
                <a:latin typeface="MS PGothic" panose="020B0600070205080204" pitchFamily="34" charset="-128"/>
                <a:ea typeface="MS PGothic" panose="020B0600070205080204" pitchFamily="34" charset="-128"/>
              </a:rPr>
              <a:t>項目により割愛も検討します。</a:t>
            </a:r>
            <a:endParaRPr lang="en-US" altLang="ja-JP" sz="12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95061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B6E33-80E5-EE2C-4468-C4E72CA2FE02}"/>
            </a:ext>
          </a:extLst>
        </p:cNvPr>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937B2962-C444-C58F-8B91-E4BB656C5F64}"/>
              </a:ext>
            </a:extLst>
          </p:cNvPr>
          <p:cNvGrpSpPr/>
          <p:nvPr/>
        </p:nvGrpSpPr>
        <p:grpSpPr>
          <a:xfrm>
            <a:off x="839788" y="2545236"/>
            <a:ext cx="5761037" cy="2700000"/>
            <a:chOff x="839788" y="2545236"/>
            <a:chExt cx="5761037" cy="2700000"/>
          </a:xfrm>
        </p:grpSpPr>
        <p:sp>
          <p:nvSpPr>
            <p:cNvPr id="6" name="正方形/長方形 5">
              <a:extLst>
                <a:ext uri="{FF2B5EF4-FFF2-40B4-BE49-F238E27FC236}">
                  <a16:creationId xmlns:a16="http://schemas.microsoft.com/office/drawing/2014/main" id="{F7442EA6-65BA-DB05-D62F-1DC9A4F0CF62}"/>
                </a:ext>
              </a:extLst>
            </p:cNvPr>
            <p:cNvSpPr/>
            <p:nvPr/>
          </p:nvSpPr>
          <p:spPr>
            <a:xfrm>
              <a:off x="839788" y="2545236"/>
              <a:ext cx="5761037" cy="2700000"/>
            </a:xfrm>
            <a:prstGeom prst="rect">
              <a:avLst/>
            </a:prstGeom>
            <a:no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2A07A36A-152C-48D5-E3A8-4D0C747EF4D0}"/>
                </a:ext>
              </a:extLst>
            </p:cNvPr>
            <p:cNvPicPr>
              <a:picLocks noChangeAspect="1"/>
            </p:cNvPicPr>
            <p:nvPr/>
          </p:nvPicPr>
          <p:blipFill>
            <a:blip r:embed="rId2"/>
            <a:stretch>
              <a:fillRect/>
            </a:stretch>
          </p:blipFill>
          <p:spPr>
            <a:xfrm>
              <a:off x="964946" y="2559545"/>
              <a:ext cx="5506042" cy="2595885"/>
            </a:xfrm>
            <a:prstGeom prst="rect">
              <a:avLst/>
            </a:prstGeom>
          </p:spPr>
        </p:pic>
      </p:grpSp>
      <p:sp>
        <p:nvSpPr>
          <p:cNvPr id="2" name="タイトル 1">
            <a:extLst>
              <a:ext uri="{FF2B5EF4-FFF2-40B4-BE49-F238E27FC236}">
                <a16:creationId xmlns:a16="http://schemas.microsoft.com/office/drawing/2014/main" id="{A44898C7-A689-7323-7CF9-A8D60E653EB5}"/>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プレゼンテーションの流れを考える</a:t>
            </a:r>
            <a:endParaRPr kumimoji="1" lang="ja-JP" altLang="en-US" dirty="0"/>
          </a:p>
        </p:txBody>
      </p:sp>
      <p:sp>
        <p:nvSpPr>
          <p:cNvPr id="25" name="テキスト ボックス 24">
            <a:extLst>
              <a:ext uri="{FF2B5EF4-FFF2-40B4-BE49-F238E27FC236}">
                <a16:creationId xmlns:a16="http://schemas.microsoft.com/office/drawing/2014/main" id="{74378EDF-5794-A51B-298C-F5895B5F1EEB}"/>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プレゼンテーション全体の構成を決める設計図</a:t>
            </a:r>
            <a:r>
              <a:rPr lang="ja-JP" altLang="en-US" sz="2800" b="1">
                <a:latin typeface="MS PGothic" panose="020B0600070205080204" pitchFamily="34" charset="-128"/>
                <a:ea typeface="MS PGothic" panose="020B0600070205080204" pitchFamily="34" charset="-128"/>
              </a:rPr>
              <a:t>を作ることで</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話す</a:t>
            </a:r>
            <a:r>
              <a:rPr lang="ja-JP" altLang="en-US" sz="2800" b="1" dirty="0">
                <a:latin typeface="MS PGothic" panose="020B0600070205080204" pitchFamily="34" charset="-128"/>
                <a:ea typeface="MS PGothic" panose="020B0600070205080204" pitchFamily="34" charset="-128"/>
              </a:rPr>
              <a:t>順序と伝えたいポイントを効果的に配置できます。</a:t>
            </a:r>
          </a:p>
        </p:txBody>
      </p:sp>
      <p:sp>
        <p:nvSpPr>
          <p:cNvPr id="5" name="テキスト ボックス 4">
            <a:extLst>
              <a:ext uri="{FF2B5EF4-FFF2-40B4-BE49-F238E27FC236}">
                <a16:creationId xmlns:a16="http://schemas.microsoft.com/office/drawing/2014/main" id="{32AAC818-5D75-0C64-4968-CACCA0E8BE6F}"/>
              </a:ext>
            </a:extLst>
          </p:cNvPr>
          <p:cNvSpPr txBox="1"/>
          <p:nvPr/>
        </p:nvSpPr>
        <p:spPr>
          <a:xfrm>
            <a:off x="327083" y="5273746"/>
            <a:ext cx="11542643" cy="830997"/>
          </a:xfrm>
          <a:prstGeom prst="rect">
            <a:avLst/>
          </a:prstGeom>
          <a:noFill/>
        </p:spPr>
        <p:txBody>
          <a:bodyPr wrap="square" rtlCol="0">
            <a:spAutoFit/>
          </a:bodyPr>
          <a:lstStyle/>
          <a:p>
            <a:pPr algn="ctr"/>
            <a:r>
              <a:rPr lang="ja-JP" altLang="en-US" sz="2400" b="1" dirty="0">
                <a:solidFill>
                  <a:srgbClr val="E94520"/>
                </a:solidFill>
                <a:latin typeface="MS PGothic" panose="020B0600070205080204" pitchFamily="34" charset="-128"/>
                <a:ea typeface="MS PGothic" panose="020B0600070205080204" pitchFamily="34" charset="-128"/>
              </a:rPr>
              <a:t>完璧に書く必要はありません。「詳細をあとで書く」や「可能なら追加」としつつ</a:t>
            </a:r>
            <a:br>
              <a:rPr lang="en-US" altLang="ja-JP" sz="2400" b="1" dirty="0">
                <a:solidFill>
                  <a:srgbClr val="E94520"/>
                </a:solidFill>
                <a:latin typeface="MS PGothic" panose="020B0600070205080204" pitchFamily="34" charset="-128"/>
                <a:ea typeface="MS PGothic" panose="020B0600070205080204" pitchFamily="34" charset="-128"/>
              </a:rPr>
            </a:br>
            <a:r>
              <a:rPr lang="ja-JP" altLang="en-US" sz="2400" b="1" dirty="0">
                <a:solidFill>
                  <a:srgbClr val="E94520"/>
                </a:solidFill>
                <a:latin typeface="MS PGothic" panose="020B0600070205080204" pitchFamily="34" charset="-128"/>
                <a:ea typeface="MS PGothic" panose="020B0600070205080204" pitchFamily="34" charset="-128"/>
              </a:rPr>
              <a:t>全体像を把握します。必要に応じて何度も修正しながら進めます。</a:t>
            </a:r>
          </a:p>
        </p:txBody>
      </p:sp>
      <p:sp>
        <p:nvSpPr>
          <p:cNvPr id="13" name="テキスト ボックス 12">
            <a:extLst>
              <a:ext uri="{FF2B5EF4-FFF2-40B4-BE49-F238E27FC236}">
                <a16:creationId xmlns:a16="http://schemas.microsoft.com/office/drawing/2014/main" id="{807EF147-9720-7D3A-66DE-072AC753814C}"/>
              </a:ext>
            </a:extLst>
          </p:cNvPr>
          <p:cNvSpPr txBox="1"/>
          <p:nvPr/>
        </p:nvSpPr>
        <p:spPr>
          <a:xfrm>
            <a:off x="737240" y="2200494"/>
            <a:ext cx="6236566" cy="307777"/>
          </a:xfrm>
          <a:prstGeom prst="rect">
            <a:avLst/>
          </a:prstGeom>
          <a:noFill/>
        </p:spPr>
        <p:txBody>
          <a:bodyPr wrap="square" rtlCol="0">
            <a:spAutoFit/>
          </a:bodyPr>
          <a:lstStyle/>
          <a:p>
            <a:r>
              <a:rPr lang="ja-JP" altLang="en-US" sz="1400" spc="-60" dirty="0">
                <a:latin typeface="MS PGothic" panose="020B0600070205080204" pitchFamily="34" charset="-128"/>
                <a:ea typeface="MS PGothic" panose="020B0600070205080204" pitchFamily="34" charset="-128"/>
              </a:rPr>
              <a:t>■ プレゼンテーションの構成例</a:t>
            </a:r>
            <a:endParaRPr lang="en-US" altLang="ja-JP" sz="1400" spc="-60" dirty="0">
              <a:latin typeface="MS PGothic" panose="020B0600070205080204" pitchFamily="34" charset="-128"/>
              <a:ea typeface="MS PGothic" panose="020B0600070205080204" pitchFamily="34" charset="-128"/>
            </a:endParaRPr>
          </a:p>
        </p:txBody>
      </p:sp>
      <p:grpSp>
        <p:nvGrpSpPr>
          <p:cNvPr id="16" name="グループ化 15">
            <a:extLst>
              <a:ext uri="{FF2B5EF4-FFF2-40B4-BE49-F238E27FC236}">
                <a16:creationId xmlns:a16="http://schemas.microsoft.com/office/drawing/2014/main" id="{688E96C7-FAB8-75EA-8C6E-FD19B3694A0F}"/>
              </a:ext>
            </a:extLst>
          </p:cNvPr>
          <p:cNvGrpSpPr/>
          <p:nvPr/>
        </p:nvGrpSpPr>
        <p:grpSpPr>
          <a:xfrm>
            <a:off x="6453433" y="2488730"/>
            <a:ext cx="4863855" cy="1553978"/>
            <a:chOff x="6685906" y="3117929"/>
            <a:chExt cx="4863855" cy="1553978"/>
          </a:xfrm>
        </p:grpSpPr>
        <p:sp>
          <p:nvSpPr>
            <p:cNvPr id="14" name="角丸四角形 6">
              <a:extLst>
                <a:ext uri="{FF2B5EF4-FFF2-40B4-BE49-F238E27FC236}">
                  <a16:creationId xmlns:a16="http://schemas.microsoft.com/office/drawing/2014/main" id="{5C7BFEBC-E98B-6D40-A344-A31F1E8B2003}"/>
                </a:ext>
              </a:extLst>
            </p:cNvPr>
            <p:cNvSpPr/>
            <p:nvPr/>
          </p:nvSpPr>
          <p:spPr>
            <a:xfrm>
              <a:off x="7082724" y="3117929"/>
              <a:ext cx="4467037" cy="1553978"/>
            </a:xfrm>
            <a:prstGeom prst="roundRect">
              <a:avLst>
                <a:gd name="adj" fmla="val 11885"/>
              </a:avLst>
            </a:prstGeom>
            <a:solidFill>
              <a:srgbClr val="FCE8E8"/>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144000" tIns="36000" bIns="36000" rtlCol="0" anchor="ctr"/>
            <a:lstStyle/>
            <a:p>
              <a:pPr>
                <a:lnSpc>
                  <a:spcPct val="110000"/>
                </a:lnSpc>
              </a:pPr>
              <a:r>
                <a:rPr kumimoji="1" lang="ja-JP" altLang="en-US" sz="2000" b="1">
                  <a:solidFill>
                    <a:schemeClr val="tx1"/>
                  </a:solidFill>
                  <a:latin typeface="+mn-ea"/>
                </a:rPr>
                <a:t>スライド</a:t>
              </a:r>
              <a:r>
                <a:rPr lang="ja-JP" altLang="en-US" sz="2000" b="1">
                  <a:solidFill>
                    <a:schemeClr val="tx1"/>
                  </a:solidFill>
                  <a:latin typeface="+mn-ea"/>
                </a:rPr>
                <a:t>を作成する際は</a:t>
              </a:r>
              <a:r>
                <a:rPr kumimoji="1" lang="ja-JP" altLang="en-US" sz="2000" b="1">
                  <a:solidFill>
                    <a:schemeClr val="tx1"/>
                  </a:solidFill>
                  <a:latin typeface="+mn-ea"/>
                </a:rPr>
                <a:t>「何を書くか」</a:t>
              </a:r>
              <a:br>
                <a:rPr kumimoji="1" lang="en-US" altLang="ja-JP" sz="2000" b="1" dirty="0">
                  <a:solidFill>
                    <a:schemeClr val="tx1"/>
                  </a:solidFill>
                  <a:latin typeface="+mn-ea"/>
                </a:rPr>
              </a:br>
              <a:r>
                <a:rPr kumimoji="1" lang="ja-JP" altLang="en-US" sz="2000" b="1">
                  <a:solidFill>
                    <a:schemeClr val="tx1"/>
                  </a:solidFill>
                  <a:latin typeface="+mn-ea"/>
                </a:rPr>
                <a:t>を先に整理し、書き込んで全体の流れを作ると効果的です。</a:t>
              </a:r>
              <a:endParaRPr kumimoji="1" lang="ja-JP" altLang="en-US" sz="2000" b="1" dirty="0">
                <a:solidFill>
                  <a:schemeClr val="tx1"/>
                </a:solidFill>
                <a:latin typeface="+mn-ea"/>
              </a:endParaRPr>
            </a:p>
          </p:txBody>
        </p:sp>
        <p:sp>
          <p:nvSpPr>
            <p:cNvPr id="15" name="二等辺三角形 14">
              <a:extLst>
                <a:ext uri="{FF2B5EF4-FFF2-40B4-BE49-F238E27FC236}">
                  <a16:creationId xmlns:a16="http://schemas.microsoft.com/office/drawing/2014/main" id="{D766FC64-2981-4DC3-AFC6-D85B51E21F4B}"/>
                </a:ext>
              </a:extLst>
            </p:cNvPr>
            <p:cNvSpPr/>
            <p:nvPr/>
          </p:nvSpPr>
          <p:spPr>
            <a:xfrm rot="14387622">
              <a:off x="6733707" y="4026129"/>
              <a:ext cx="442738" cy="538339"/>
            </a:xfrm>
            <a:prstGeom prst="triangle">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良いスライドとイマイチなスライド">
            <a:extLst>
              <a:ext uri="{FF2B5EF4-FFF2-40B4-BE49-F238E27FC236}">
                <a16:creationId xmlns:a16="http://schemas.microsoft.com/office/drawing/2014/main" id="{F40C2457-2EE5-48EA-02A4-F556B576C6F0}"/>
              </a:ext>
            </a:extLst>
          </p:cNvPr>
          <p:cNvSpPr txBox="1"/>
          <p:nvPr/>
        </p:nvSpPr>
        <p:spPr>
          <a:xfrm>
            <a:off x="7136318" y="4386254"/>
            <a:ext cx="4331334" cy="482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en-US" altLang="ja-JP" sz="1400" dirty="0">
                <a:latin typeface="MS PGothic" panose="020B0600070205080204" pitchFamily="34" charset="-128"/>
                <a:ea typeface="MS PGothic" panose="020B0600070205080204" pitchFamily="34" charset="-128"/>
              </a:rPr>
              <a:t>※ </a:t>
            </a:r>
            <a:r>
              <a:rPr lang="ja-JP" altLang="en-US" sz="1400" dirty="0">
                <a:latin typeface="MS PGothic" panose="020B0600070205080204" pitchFamily="34" charset="-128"/>
                <a:ea typeface="MS PGothic" panose="020B0600070205080204" pitchFamily="34" charset="-128"/>
              </a:rPr>
              <a:t>あくまで一例なので、すべての項目を入力しなければ</a:t>
            </a:r>
            <a:br>
              <a:rPr lang="en-US" altLang="ja-JP" sz="1400" dirty="0">
                <a:latin typeface="MS PGothic" panose="020B0600070205080204" pitchFamily="34" charset="-128"/>
                <a:ea typeface="MS PGothic" panose="020B0600070205080204" pitchFamily="34" charset="-128"/>
              </a:rPr>
            </a:br>
            <a:r>
              <a:rPr lang="ja-JP" altLang="en-US" sz="1400" dirty="0">
                <a:latin typeface="MS PGothic" panose="020B0600070205080204" pitchFamily="34" charset="-128"/>
                <a:ea typeface="MS PGothic" panose="020B0600070205080204" pitchFamily="34" charset="-128"/>
              </a:rPr>
              <a:t>　　ならないわけではありません。</a:t>
            </a:r>
            <a:endParaRPr sz="14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424074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C267-B2E6-B098-B031-2207CAF04CC1}"/>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EA8147B8-3868-0392-2E8F-57813892198E}"/>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B0D6A380-ED0E-B524-6D95-1AA7FAE821DB}"/>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25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3" name="グラフィックス 12" descr="砂時計: 終了 単色塗りつぶし">
              <a:extLst>
                <a:ext uri="{FF2B5EF4-FFF2-40B4-BE49-F238E27FC236}">
                  <a16:creationId xmlns:a16="http://schemas.microsoft.com/office/drawing/2014/main" id="{E97860D1-D65E-4B14-457C-CDB3D5F6F2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2AE64675-F22D-D317-53EE-221A89A8C400}"/>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プレゼンテーション</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の構成を</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考える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D6ADB0E2-306F-B170-F97E-68EBA2018F87}"/>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F08BD8ED-C214-1125-04A3-02A8D7F8ABEF}"/>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3" name="グラフィックス 2" descr="鉛筆 単色塗りつぶし">
              <a:extLst>
                <a:ext uri="{FF2B5EF4-FFF2-40B4-BE49-F238E27FC236}">
                  <a16:creationId xmlns:a16="http://schemas.microsoft.com/office/drawing/2014/main" id="{99F8CCCF-2CC6-9249-ACEA-623716043D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3985632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BD2B9-DA65-2E32-3B9C-2D7146BCCA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6768345-0040-B70D-C66D-53E9D9B49DD5}"/>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dirty="0">
                <a:latin typeface="MS PGothic" panose="020B0600070205080204" pitchFamily="34" charset="-128"/>
                <a:ea typeface="MS PGothic" panose="020B0600070205080204" pitchFamily="34" charset="-128"/>
              </a:rPr>
              <a:t>プレゼンテーション</a:t>
            </a:r>
            <a:r>
              <a:rPr lang="ja-JP" altLang="en-US">
                <a:latin typeface="MS PGothic" panose="020B0600070205080204" pitchFamily="34" charset="-128"/>
                <a:ea typeface="MS PGothic" panose="020B0600070205080204" pitchFamily="34" charset="-128"/>
              </a:rPr>
              <a:t>の構成を考える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4" name="角丸四角形 3">
            <a:extLst>
              <a:ext uri="{FF2B5EF4-FFF2-40B4-BE49-F238E27FC236}">
                <a16:creationId xmlns:a16="http://schemas.microsoft.com/office/drawing/2014/main" id="{E85A9DBE-9FFD-32F9-850A-6BE5FFA8E3C0}"/>
              </a:ext>
            </a:extLst>
          </p:cNvPr>
          <p:cNvSpPr/>
          <p:nvPr/>
        </p:nvSpPr>
        <p:spPr>
          <a:xfrm>
            <a:off x="1061545" y="1313794"/>
            <a:ext cx="10068910" cy="4614040"/>
          </a:xfrm>
          <a:prstGeom prst="roundRect">
            <a:avLst>
              <a:gd name="adj" fmla="val 10015"/>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スライド構成</a:t>
            </a: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と</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流れを</a:t>
            </a:r>
            <a:r>
              <a:rPr lang="ja-JP" altLang="en-US" sz="3600" b="1">
                <a:solidFill>
                  <a:prstClr val="black"/>
                </a:solidFill>
                <a:latin typeface="MS PGothic" panose="020B0600070205080204" pitchFamily="34" charset="-128"/>
                <a:ea typeface="MS PGothic" panose="020B0600070205080204" pitchFamily="34" charset="-128"/>
              </a:rPr>
              <a:t>考える</a:t>
            </a:r>
            <a:endPar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CAB8486C-E806-6F24-44E1-6E5612DE1BEA}"/>
              </a:ext>
            </a:extLst>
          </p:cNvPr>
          <p:cNvPicPr>
            <a:picLocks noChangeAspect="1"/>
          </p:cNvPicPr>
          <p:nvPr/>
        </p:nvPicPr>
        <p:blipFill>
          <a:blip r:embed="rId2"/>
          <a:srcRect l="30676" t="29565" r="30290" b="26184"/>
          <a:stretch/>
        </p:blipFill>
        <p:spPr>
          <a:xfrm>
            <a:off x="9537166" y="3513049"/>
            <a:ext cx="2457865" cy="2786390"/>
          </a:xfrm>
          <a:prstGeom prst="rect">
            <a:avLst/>
          </a:prstGeom>
        </p:spPr>
      </p:pic>
      <p:sp>
        <p:nvSpPr>
          <p:cNvPr id="6" name="テキスト ボックス 5">
            <a:extLst>
              <a:ext uri="{FF2B5EF4-FFF2-40B4-BE49-F238E27FC236}">
                <a16:creationId xmlns:a16="http://schemas.microsoft.com/office/drawing/2014/main" id="{8AD73869-797E-E4A5-26B8-4EC5E849284B}"/>
              </a:ext>
            </a:extLst>
          </p:cNvPr>
          <p:cNvSpPr txBox="1"/>
          <p:nvPr/>
        </p:nvSpPr>
        <p:spPr>
          <a:xfrm>
            <a:off x="1289271" y="2318464"/>
            <a:ext cx="8800662" cy="3339376"/>
          </a:xfrm>
          <a:prstGeom prst="rect">
            <a:avLst/>
          </a:prstGeom>
          <a:noFill/>
        </p:spPr>
        <p:txBody>
          <a:bodyPr wrap="square" rtlCol="0">
            <a:spAutoFit/>
          </a:bodyPr>
          <a:lstStyle/>
          <a:p>
            <a:pPr marL="457200" indent="-457200">
              <a:buAutoNum type="arabicPeriod"/>
            </a:pPr>
            <a:r>
              <a:rPr lang="ja-JP" altLang="en-US" sz="2800" b="1">
                <a:solidFill>
                  <a:srgbClr val="E94520"/>
                </a:solidFill>
                <a:latin typeface="MS PGothic" panose="020B0600070205080204" pitchFamily="34" charset="-128"/>
                <a:ea typeface="MS PGothic" panose="020B0600070205080204" pitchFamily="34" charset="-128"/>
              </a:rPr>
              <a:t>詳細に作り込む</a:t>
            </a:r>
            <a:r>
              <a:rPr lang="ja-JP" altLang="en-US" sz="2800" b="1" dirty="0">
                <a:solidFill>
                  <a:srgbClr val="E94520"/>
                </a:solidFill>
                <a:latin typeface="MS PGothic" panose="020B0600070205080204" pitchFamily="34" charset="-128"/>
                <a:ea typeface="MS PGothic" panose="020B0600070205080204" pitchFamily="34" charset="-128"/>
              </a:rPr>
              <a:t>と時間が</a:t>
            </a:r>
            <a:r>
              <a:rPr lang="ja-JP" altLang="en-US" sz="2800" b="1">
                <a:solidFill>
                  <a:srgbClr val="E94520"/>
                </a:solidFill>
                <a:latin typeface="MS PGothic" panose="020B0600070205080204" pitchFamily="34" charset="-128"/>
                <a:ea typeface="MS PGothic" panose="020B0600070205080204" pitchFamily="34" charset="-128"/>
              </a:rPr>
              <a:t>なくなります。</a:t>
            </a:r>
            <a:endParaRPr lang="en-US" altLang="ja-JP" sz="2800" b="1" dirty="0">
              <a:solidFill>
                <a:srgbClr val="E94520"/>
              </a:solidFill>
              <a:latin typeface="MS PGothic" panose="020B0600070205080204" pitchFamily="34" charset="-128"/>
              <a:ea typeface="MS PGothic" panose="020B0600070205080204" pitchFamily="34" charset="-128"/>
            </a:endParaRPr>
          </a:p>
          <a:p>
            <a:pPr marL="457200" indent="-457200">
              <a:buAutoNum type="arabicPeriod"/>
            </a:pPr>
            <a:endParaRPr lang="en-US" altLang="ja-JP" sz="500" b="1" dirty="0">
              <a:solidFill>
                <a:srgbClr val="E94520"/>
              </a:solidFill>
              <a:latin typeface="MS PGothic" panose="020B0600070205080204" pitchFamily="34" charset="-128"/>
              <a:ea typeface="MS PGothic" panose="020B0600070205080204" pitchFamily="34" charset="-128"/>
            </a:endParaRPr>
          </a:p>
          <a:p>
            <a:pPr marL="635000" lvl="1" indent="-274638">
              <a:buFont typeface="Arial" panose="020B0604020202020204" pitchFamily="34" charset="0"/>
              <a:buChar char="•"/>
            </a:pPr>
            <a:r>
              <a:rPr lang="ja-JP" altLang="en-US" sz="2000" dirty="0">
                <a:latin typeface="MS PGothic" panose="020B0600070205080204" pitchFamily="34" charset="-128"/>
                <a:ea typeface="MS PGothic" panose="020B0600070205080204" pitchFamily="34" charset="-128"/>
              </a:rPr>
              <a:t>何分で何枚のプレゼンテーション資料を使用するのか、どんな順番で話すのか、という大まかな流れと構成を考える時間としましょう。</a:t>
            </a:r>
            <a:endParaRPr lang="en-US" altLang="ja-JP" sz="2000" dirty="0">
              <a:latin typeface="MS PGothic" panose="020B0600070205080204" pitchFamily="34" charset="-128"/>
              <a:ea typeface="MS PGothic" panose="020B0600070205080204" pitchFamily="34" charset="-128"/>
            </a:endParaRPr>
          </a:p>
          <a:p>
            <a:pPr marL="635000" lvl="1" indent="-274638">
              <a:buFont typeface="Arial" panose="020B0604020202020204" pitchFamily="34" charset="0"/>
              <a:buChar char="•"/>
            </a:pPr>
            <a:endParaRPr lang="en-US" altLang="ja-JP" sz="500" dirty="0">
              <a:latin typeface="MS PGothic" panose="020B0600070205080204" pitchFamily="34" charset="-128"/>
              <a:ea typeface="MS PGothic" panose="020B0600070205080204" pitchFamily="34" charset="-128"/>
            </a:endParaRPr>
          </a:p>
          <a:p>
            <a:pPr marL="635000" lvl="1" indent="-274638">
              <a:buFont typeface="Arial" panose="020B0604020202020204" pitchFamily="34" charset="0"/>
              <a:buChar char="•"/>
            </a:pPr>
            <a:r>
              <a:rPr lang="ja-JP" altLang="en-US" sz="2000" dirty="0">
                <a:latin typeface="MS PGothic" panose="020B0600070205080204" pitchFamily="34" charset="-128"/>
                <a:ea typeface="MS PGothic" panose="020B0600070205080204" pitchFamily="34" charset="-128"/>
              </a:rPr>
              <a:t>タイトルだけ入れて「あとで考える」「余力があれば追加」などと</a:t>
            </a:r>
            <a:r>
              <a:rPr lang="ja-JP" altLang="en-US" sz="2000">
                <a:latin typeface="MS PGothic" panose="020B0600070205080204" pitchFamily="34" charset="-128"/>
                <a:ea typeface="MS PGothic" panose="020B0600070205080204" pitchFamily="34" charset="-128"/>
              </a:rPr>
              <a:t>してもよいです</a:t>
            </a:r>
            <a:r>
              <a:rPr lang="ja-JP" altLang="en-US" sz="2000" dirty="0">
                <a:latin typeface="MS PGothic" panose="020B0600070205080204" pitchFamily="34" charset="-128"/>
                <a:ea typeface="MS PGothic" panose="020B0600070205080204" pitchFamily="34" charset="-128"/>
              </a:rPr>
              <a:t>。絶対に伝えたいことを中心に流れを組みます。</a:t>
            </a:r>
            <a:endParaRPr lang="en-US" altLang="ja-JP" sz="2000" dirty="0">
              <a:latin typeface="MS PGothic" panose="020B0600070205080204" pitchFamily="34" charset="-128"/>
              <a:ea typeface="MS PGothic" panose="020B0600070205080204" pitchFamily="34" charset="-128"/>
            </a:endParaRPr>
          </a:p>
          <a:p>
            <a:pPr marL="635000" lvl="1" indent="-274638">
              <a:buFont typeface="Arial" panose="020B0604020202020204" pitchFamily="34" charset="0"/>
              <a:buChar char="•"/>
            </a:pPr>
            <a:endParaRPr lang="en-US" altLang="ja-JP" sz="2000" dirty="0">
              <a:latin typeface="MS PGothic" panose="020B0600070205080204" pitchFamily="34" charset="-128"/>
              <a:ea typeface="MS PGothic" panose="020B0600070205080204" pitchFamily="34" charset="-128"/>
            </a:endParaRPr>
          </a:p>
          <a:p>
            <a:pPr marL="457200" indent="-457200">
              <a:buFont typeface="Arial" panose="020B0604020202020204" pitchFamily="34" charset="0"/>
              <a:buAutoNum type="arabicPeriod"/>
            </a:pPr>
            <a:r>
              <a:rPr lang="ja-JP" altLang="en-US" sz="2800" b="1">
                <a:solidFill>
                  <a:srgbClr val="E94520"/>
                </a:solidFill>
                <a:latin typeface="MS PGothic" panose="020B0600070205080204" pitchFamily="34" charset="-128"/>
                <a:ea typeface="MS PGothic" panose="020B0600070205080204" pitchFamily="34" charset="-128"/>
              </a:rPr>
              <a:t>付箋を</a:t>
            </a:r>
            <a:r>
              <a:rPr lang="ja-JP" altLang="en-US" sz="2800" b="1" dirty="0">
                <a:solidFill>
                  <a:srgbClr val="E94520"/>
                </a:solidFill>
                <a:latin typeface="MS PGothic" panose="020B0600070205080204" pitchFamily="34" charset="-128"/>
                <a:ea typeface="MS PGothic" panose="020B0600070205080204" pitchFamily="34" charset="-128"/>
              </a:rPr>
              <a:t>使うことも効果的です。</a:t>
            </a:r>
            <a:endParaRPr lang="en-US" altLang="ja-JP" sz="2800" b="1" dirty="0">
              <a:solidFill>
                <a:srgbClr val="E94520"/>
              </a:solidFill>
              <a:latin typeface="MS PGothic" panose="020B0600070205080204" pitchFamily="34" charset="-128"/>
              <a:ea typeface="MS PGothic" panose="020B0600070205080204" pitchFamily="34" charset="-128"/>
            </a:endParaRPr>
          </a:p>
          <a:p>
            <a:pPr marL="457200" indent="-457200">
              <a:buFont typeface="Arial" panose="020B0604020202020204" pitchFamily="34" charset="0"/>
              <a:buAutoNum type="arabicPeriod"/>
            </a:pPr>
            <a:endParaRPr lang="en-US" altLang="ja-JP" sz="500" b="1" dirty="0">
              <a:solidFill>
                <a:srgbClr val="E94520"/>
              </a:solidFill>
              <a:latin typeface="MS PGothic" panose="020B0600070205080204" pitchFamily="34" charset="-128"/>
              <a:ea typeface="MS PGothic" panose="020B0600070205080204" pitchFamily="34" charset="-128"/>
            </a:endParaRPr>
          </a:p>
          <a:p>
            <a:pPr marL="635000" lvl="1" indent="-274638">
              <a:buFont typeface="Arial" panose="020B0604020202020204" pitchFamily="34" charset="0"/>
              <a:buChar char="•"/>
            </a:pPr>
            <a:r>
              <a:rPr lang="ja-JP" altLang="en-US" sz="2000" dirty="0">
                <a:latin typeface="MS PGothic" panose="020B0600070205080204" pitchFamily="34" charset="-128"/>
                <a:ea typeface="MS PGothic" panose="020B0600070205080204" pitchFamily="34" charset="-128"/>
              </a:rPr>
              <a:t>何度もスライドを入れ替えたり、順番を組み替えたり、削除したりするため、</a:t>
            </a:r>
            <a:endParaRPr lang="en-US" altLang="ja-JP" sz="2000" dirty="0">
              <a:latin typeface="MS PGothic" panose="020B0600070205080204" pitchFamily="34" charset="-128"/>
              <a:ea typeface="MS PGothic" panose="020B0600070205080204" pitchFamily="34" charset="-128"/>
            </a:endParaRPr>
          </a:p>
          <a:p>
            <a:pPr marL="360362" lvl="1"/>
            <a:r>
              <a:rPr lang="ja-JP" altLang="en-US" sz="2000">
                <a:latin typeface="MS PGothic" panose="020B0600070205080204" pitchFamily="34" charset="-128"/>
                <a:ea typeface="MS PGothic" panose="020B0600070205080204" pitchFamily="34" charset="-128"/>
              </a:rPr>
              <a:t>　</a:t>
            </a:r>
            <a:r>
              <a:rPr lang="en-US" altLang="ja-JP" sz="2000" dirty="0">
                <a:latin typeface="MS PGothic" panose="020B0600070205080204" pitchFamily="34" charset="-128"/>
                <a:ea typeface="MS PGothic" panose="020B0600070205080204" pitchFamily="34" charset="-128"/>
              </a:rPr>
              <a:t>  </a:t>
            </a:r>
            <a:r>
              <a:rPr lang="ja-JP" altLang="en-US" sz="2000">
                <a:latin typeface="MS PGothic" panose="020B0600070205080204" pitchFamily="34" charset="-128"/>
                <a:ea typeface="MS PGothic" panose="020B0600070205080204" pitchFamily="34" charset="-128"/>
              </a:rPr>
              <a:t>小さな付箋を</a:t>
            </a:r>
            <a:r>
              <a:rPr lang="ja-JP" altLang="en-US" sz="2000" dirty="0">
                <a:latin typeface="MS PGothic" panose="020B0600070205080204" pitchFamily="34" charset="-128"/>
                <a:ea typeface="MS PGothic" panose="020B0600070205080204" pitchFamily="34" charset="-128"/>
              </a:rPr>
              <a:t>活用して流れを検討することも効果的です。</a:t>
            </a:r>
            <a:endParaRPr lang="en-US" altLang="ja-JP" sz="20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502586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526C6-88D4-435D-8767-507852692C5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CD98BA58-6A08-1568-8C34-6B1DF632D12E}"/>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OP08-①-1</a:t>
            </a:r>
          </a:p>
        </p:txBody>
      </p:sp>
      <p:sp>
        <p:nvSpPr>
          <p:cNvPr id="9" name="テキスト ボックス 8">
            <a:extLst>
              <a:ext uri="{FF2B5EF4-FFF2-40B4-BE49-F238E27FC236}">
                <a16:creationId xmlns:a16="http://schemas.microsoft.com/office/drawing/2014/main" id="{295D0825-6864-1F75-0AA1-8B9688E3E03A}"/>
              </a:ext>
            </a:extLst>
          </p:cNvPr>
          <p:cNvSpPr txBox="1"/>
          <p:nvPr/>
        </p:nvSpPr>
        <p:spPr>
          <a:xfrm>
            <a:off x="6852621" y="5479591"/>
            <a:ext cx="4464667" cy="523220"/>
          </a:xfrm>
          <a:prstGeom prst="rect">
            <a:avLst/>
          </a:prstGeom>
          <a:noFill/>
        </p:spPr>
        <p:txBody>
          <a:bodyPr wrap="square" rtlCol="0">
            <a:spAutoFit/>
          </a:bodyPr>
          <a:lstStyle/>
          <a:p>
            <a:pPr marL="236538" indent="-236538"/>
            <a:r>
              <a:rPr kumimoji="1" lang="en-US" altLang="ja-JP" sz="1400" dirty="0">
                <a:latin typeface="MS PGothic" panose="020B0600070205080204" pitchFamily="34" charset="-128"/>
                <a:ea typeface="MS PGothic" panose="020B0600070205080204" pitchFamily="34" charset="-128"/>
              </a:rPr>
              <a:t>※ </a:t>
            </a:r>
            <a:r>
              <a:rPr kumimoji="1" lang="ja-JP" altLang="en-US" sz="1400" dirty="0">
                <a:latin typeface="MS PGothic" panose="020B0600070205080204" pitchFamily="34" charset="-128"/>
                <a:ea typeface="MS PGothic" panose="020B0600070205080204" pitchFamily="34" charset="-128"/>
              </a:rPr>
              <a:t>あくまで一例なので、すべての項目を入力しなければならないわけではありません。</a:t>
            </a:r>
            <a:endParaRPr kumimoji="1" lang="en-US" altLang="ja-JP" sz="1400" dirty="0">
              <a:latin typeface="MS PGothic" panose="020B0600070205080204" pitchFamily="34" charset="-128"/>
              <a:ea typeface="MS PGothic" panose="020B0600070205080204" pitchFamily="34" charset="-128"/>
            </a:endParaRPr>
          </a:p>
        </p:txBody>
      </p:sp>
      <p:grpSp>
        <p:nvGrpSpPr>
          <p:cNvPr id="29" name="グループ化 28">
            <a:extLst>
              <a:ext uri="{FF2B5EF4-FFF2-40B4-BE49-F238E27FC236}">
                <a16:creationId xmlns:a16="http://schemas.microsoft.com/office/drawing/2014/main" id="{3F5A9CF1-D43C-C6B7-B4DA-6B80DB4FFBCA}"/>
              </a:ext>
            </a:extLst>
          </p:cNvPr>
          <p:cNvGrpSpPr/>
          <p:nvPr/>
        </p:nvGrpSpPr>
        <p:grpSpPr>
          <a:xfrm>
            <a:off x="8966032" y="2786054"/>
            <a:ext cx="2383522" cy="1566415"/>
            <a:chOff x="9010538" y="2786054"/>
            <a:chExt cx="2383522" cy="1566415"/>
          </a:xfrm>
        </p:grpSpPr>
        <p:sp>
          <p:nvSpPr>
            <p:cNvPr id="86" name="四角形">
              <a:extLst>
                <a:ext uri="{FF2B5EF4-FFF2-40B4-BE49-F238E27FC236}">
                  <a16:creationId xmlns:a16="http://schemas.microsoft.com/office/drawing/2014/main" id="{4255B98F-30FE-293B-4F2B-0392C1A8A442}"/>
                </a:ext>
              </a:extLst>
            </p:cNvPr>
            <p:cNvSpPr/>
            <p:nvPr/>
          </p:nvSpPr>
          <p:spPr>
            <a:xfrm>
              <a:off x="9018060"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87" name="良いスライドとイマイチなスライド">
              <a:extLst>
                <a:ext uri="{FF2B5EF4-FFF2-40B4-BE49-F238E27FC236}">
                  <a16:creationId xmlns:a16="http://schemas.microsoft.com/office/drawing/2014/main" id="{FE277E3B-3A5C-5505-8D56-68E5B11AD883}"/>
                </a:ext>
              </a:extLst>
            </p:cNvPr>
            <p:cNvSpPr txBox="1"/>
            <p:nvPr/>
          </p:nvSpPr>
          <p:spPr>
            <a:xfrm>
              <a:off x="9010538" y="2786054"/>
              <a:ext cx="1019510"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⑧</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収支</a:t>
              </a:r>
              <a:r>
                <a:rPr lang="ja-JP" altLang="en-US" sz="1400" b="1" dirty="0">
                  <a:latin typeface="MS PGothic" panose="020B0600070205080204" pitchFamily="34" charset="-128"/>
                  <a:ea typeface="MS PGothic" panose="020B0600070205080204" pitchFamily="34" charset="-128"/>
                </a:rPr>
                <a:t>計画</a:t>
              </a:r>
            </a:p>
          </p:txBody>
        </p:sp>
      </p:grpSp>
      <p:sp>
        <p:nvSpPr>
          <p:cNvPr id="10" name="タイトル 1">
            <a:extLst>
              <a:ext uri="{FF2B5EF4-FFF2-40B4-BE49-F238E27FC236}">
                <a16:creationId xmlns:a16="http://schemas.microsoft.com/office/drawing/2014/main" id="{5E776B1D-E2EF-A4CB-498D-288F0B994720}"/>
              </a:ext>
            </a:extLst>
          </p:cNvPr>
          <p:cNvSpPr>
            <a:spLocks noGrp="1"/>
          </p:cNvSpPr>
          <p:nvPr>
            <p:ph type="title"/>
          </p:nvPr>
        </p:nvSpPr>
        <p:spPr>
          <a:xfrm>
            <a:off x="838200" y="353962"/>
            <a:ext cx="10515600" cy="588227"/>
          </a:xfrm>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dirty="0">
                <a:latin typeface="MS PGothic" panose="020B0600070205080204" pitchFamily="34" charset="-128"/>
                <a:ea typeface="MS PGothic" panose="020B0600070205080204" pitchFamily="34" charset="-128"/>
              </a:rPr>
              <a:t>プレゼンテーション</a:t>
            </a:r>
            <a:r>
              <a:rPr lang="ja-JP" altLang="en-US">
                <a:latin typeface="MS PGothic" panose="020B0600070205080204" pitchFamily="34" charset="-128"/>
                <a:ea typeface="MS PGothic" panose="020B0600070205080204" pitchFamily="34" charset="-128"/>
              </a:rPr>
              <a:t>の構成を考える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19" name="テキスト ボックス 18">
            <a:extLst>
              <a:ext uri="{FF2B5EF4-FFF2-40B4-BE49-F238E27FC236}">
                <a16:creationId xmlns:a16="http://schemas.microsoft.com/office/drawing/2014/main" id="{503A8BF4-69D1-EE7B-53F2-00AFCC810D55}"/>
              </a:ext>
            </a:extLst>
          </p:cNvPr>
          <p:cNvSpPr txBox="1"/>
          <p:nvPr/>
        </p:nvSpPr>
        <p:spPr>
          <a:xfrm>
            <a:off x="10411776" y="457575"/>
            <a:ext cx="1296000" cy="381000"/>
          </a:xfrm>
          <a:prstGeom prst="rect">
            <a:avLst/>
          </a:prstGeom>
          <a:solidFill>
            <a:schemeClr val="bg1"/>
          </a:solidFill>
          <a:ln w="28575">
            <a:noFill/>
          </a:ln>
        </p:spPr>
        <p:txBody>
          <a:bodyPr wrap="square" anchor="ctr" anchorCtr="0">
            <a:noAutofit/>
          </a:bodyPr>
          <a:lstStyle/>
          <a:p>
            <a:pPr algn="ctr">
              <a:lnSpc>
                <a:spcPct val="90000"/>
              </a:lnSpc>
            </a:pPr>
            <a:r>
              <a:rPr lang="ja-JP" altLang="en-US" sz="1600" b="1" dirty="0">
                <a:latin typeface="MS PGothic" panose="020B0600070205080204" pitchFamily="34" charset="-128"/>
                <a:ea typeface="MS PGothic" panose="020B0600070205080204" pitchFamily="34" charset="-128"/>
              </a:rPr>
              <a:t>記入例</a:t>
            </a:r>
            <a:endParaRPr kumimoji="1" lang="ja-JP" altLang="en-US" sz="1400" b="1" dirty="0">
              <a:solidFill>
                <a:schemeClr val="tx1"/>
              </a:solidFill>
              <a:latin typeface="MS PGothic" panose="020B0600070205080204" pitchFamily="34" charset="-128"/>
              <a:ea typeface="MS PGothic" panose="020B0600070205080204" pitchFamily="34" charset="-128"/>
            </a:endParaRPr>
          </a:p>
        </p:txBody>
      </p:sp>
      <p:grpSp>
        <p:nvGrpSpPr>
          <p:cNvPr id="30" name="グループ化 29">
            <a:extLst>
              <a:ext uri="{FF2B5EF4-FFF2-40B4-BE49-F238E27FC236}">
                <a16:creationId xmlns:a16="http://schemas.microsoft.com/office/drawing/2014/main" id="{FEDFA149-87CE-E6FC-01DF-5A93278ED611}"/>
              </a:ext>
            </a:extLst>
          </p:cNvPr>
          <p:cNvGrpSpPr/>
          <p:nvPr/>
        </p:nvGrpSpPr>
        <p:grpSpPr>
          <a:xfrm>
            <a:off x="832266" y="1103781"/>
            <a:ext cx="2391042" cy="1566415"/>
            <a:chOff x="832266" y="1103781"/>
            <a:chExt cx="2391042" cy="1566415"/>
          </a:xfrm>
        </p:grpSpPr>
        <p:grpSp>
          <p:nvGrpSpPr>
            <p:cNvPr id="28" name="グループ化 27">
              <a:extLst>
                <a:ext uri="{FF2B5EF4-FFF2-40B4-BE49-F238E27FC236}">
                  <a16:creationId xmlns:a16="http://schemas.microsoft.com/office/drawing/2014/main" id="{68EE8AFD-4D8D-EB3E-96A5-C7BA50B31DAC}"/>
                </a:ext>
              </a:extLst>
            </p:cNvPr>
            <p:cNvGrpSpPr/>
            <p:nvPr/>
          </p:nvGrpSpPr>
          <p:grpSpPr>
            <a:xfrm>
              <a:off x="832266" y="1103781"/>
              <a:ext cx="2383522" cy="1566415"/>
              <a:chOff x="832266" y="1103781"/>
              <a:chExt cx="2383522" cy="1566415"/>
            </a:xfrm>
          </p:grpSpPr>
          <p:grpSp>
            <p:nvGrpSpPr>
              <p:cNvPr id="27" name="グループ化 26">
                <a:extLst>
                  <a:ext uri="{FF2B5EF4-FFF2-40B4-BE49-F238E27FC236}">
                    <a16:creationId xmlns:a16="http://schemas.microsoft.com/office/drawing/2014/main" id="{863CDBAB-4841-FED1-EADF-75938219D9F4}"/>
                  </a:ext>
                </a:extLst>
              </p:cNvPr>
              <p:cNvGrpSpPr/>
              <p:nvPr/>
            </p:nvGrpSpPr>
            <p:grpSpPr>
              <a:xfrm>
                <a:off x="832266" y="1103781"/>
                <a:ext cx="2383522" cy="1566415"/>
                <a:chOff x="832266" y="1103781"/>
                <a:chExt cx="2383522" cy="1566415"/>
              </a:xfrm>
            </p:grpSpPr>
            <p:sp>
              <p:nvSpPr>
                <p:cNvPr id="4" name="四角形">
                  <a:extLst>
                    <a:ext uri="{FF2B5EF4-FFF2-40B4-BE49-F238E27FC236}">
                      <a16:creationId xmlns:a16="http://schemas.microsoft.com/office/drawing/2014/main" id="{D226EDAF-7162-64BB-BCE2-346A970F72D0}"/>
                    </a:ext>
                  </a:extLst>
                </p:cNvPr>
                <p:cNvSpPr/>
                <p:nvPr/>
              </p:nvSpPr>
              <p:spPr>
                <a:xfrm>
                  <a:off x="839788"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5" name="良いスライドとイマイチなスライド">
                  <a:extLst>
                    <a:ext uri="{FF2B5EF4-FFF2-40B4-BE49-F238E27FC236}">
                      <a16:creationId xmlns:a16="http://schemas.microsoft.com/office/drawing/2014/main" id="{B4F01AC8-398D-0495-C955-57A17BBB4A98}"/>
                    </a:ext>
                  </a:extLst>
                </p:cNvPr>
                <p:cNvSpPr txBox="1"/>
                <p:nvPr/>
              </p:nvSpPr>
              <p:spPr>
                <a:xfrm>
                  <a:off x="832266" y="1103781"/>
                  <a:ext cx="1343316"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en-US" altLang="ja-JP" sz="1400" b="1" dirty="0">
                      <a:latin typeface="MS PGothic" panose="020B0600070205080204" pitchFamily="34" charset="-128"/>
                      <a:ea typeface="MS PGothic" panose="020B0600070205080204" pitchFamily="34" charset="-128"/>
                    </a:rPr>
                    <a:t>① </a:t>
                  </a:r>
                  <a:r>
                    <a:rPr lang="ja-JP" altLang="en-US" sz="1400" b="1">
                      <a:latin typeface="MS PGothic" panose="020B0600070205080204" pitchFamily="34" charset="-128"/>
                      <a:ea typeface="MS PGothic" panose="020B0600070205080204" pitchFamily="34" charset="-128"/>
                    </a:rPr>
                    <a:t>表紙</a:t>
                  </a:r>
                  <a:r>
                    <a:rPr lang="ja-JP" altLang="en-US" sz="1400" b="1" dirty="0">
                      <a:latin typeface="MS PGothic" panose="020B0600070205080204" pitchFamily="34" charset="-128"/>
                      <a:ea typeface="MS PGothic" panose="020B0600070205080204" pitchFamily="34" charset="-128"/>
                    </a:rPr>
                    <a:t>・タイトル</a:t>
                  </a:r>
                  <a:endParaRPr sz="1400" b="1" dirty="0">
                    <a:latin typeface="MS PGothic" panose="020B0600070205080204" pitchFamily="34" charset="-128"/>
                    <a:ea typeface="MS PGothic" panose="020B0600070205080204" pitchFamily="34" charset="-128"/>
                  </a:endParaRPr>
                </a:p>
              </p:txBody>
            </p:sp>
          </p:grpSp>
          <p:sp>
            <p:nvSpPr>
              <p:cNvPr id="103" name="テキスト ボックス 102">
                <a:extLst>
                  <a:ext uri="{FF2B5EF4-FFF2-40B4-BE49-F238E27FC236}">
                    <a16:creationId xmlns:a16="http://schemas.microsoft.com/office/drawing/2014/main" id="{051D53F7-6EE3-B942-41FB-CF195E74D7AF}"/>
                  </a:ext>
                </a:extLst>
              </p:cNvPr>
              <p:cNvSpPr txBox="1"/>
              <p:nvPr/>
            </p:nvSpPr>
            <p:spPr>
              <a:xfrm>
                <a:off x="847310" y="1777060"/>
                <a:ext cx="2280456" cy="184666"/>
              </a:xfrm>
              <a:prstGeom prst="rect">
                <a:avLst/>
              </a:prstGeom>
              <a:noFill/>
            </p:spPr>
            <p:txBody>
              <a:bodyPr wrap="square">
                <a:spAutoFit/>
              </a:bodyPr>
              <a:lstStyle/>
              <a:p>
                <a:pPr algn="ctr"/>
                <a:endParaRPr lang="en-US" altLang="ja-JP" sz="600" dirty="0">
                  <a:latin typeface="Yu Gothic UI" panose="020B0500000000000000" pitchFamily="34" charset="-128"/>
                  <a:ea typeface="Yu Gothic UI" panose="020B0500000000000000" pitchFamily="34" charset="-128"/>
                </a:endParaRPr>
              </a:p>
            </p:txBody>
          </p:sp>
        </p:grpSp>
        <p:sp>
          <p:nvSpPr>
            <p:cNvPr id="20" name="テキスト ボックス 19">
              <a:extLst>
                <a:ext uri="{FF2B5EF4-FFF2-40B4-BE49-F238E27FC236}">
                  <a16:creationId xmlns:a16="http://schemas.microsoft.com/office/drawing/2014/main" id="{09C8F0A4-3B05-3D5B-6433-861567B86526}"/>
                </a:ext>
              </a:extLst>
            </p:cNvPr>
            <p:cNvSpPr txBox="1"/>
            <p:nvPr/>
          </p:nvSpPr>
          <p:spPr>
            <a:xfrm>
              <a:off x="847309" y="1777060"/>
              <a:ext cx="2375999" cy="523220"/>
            </a:xfrm>
            <a:prstGeom prst="rect">
              <a:avLst/>
            </a:prstGeom>
            <a:noFill/>
          </p:spPr>
          <p:txBody>
            <a:bodyPr wrap="square">
              <a:spAutoFit/>
            </a:bodyPr>
            <a:lstStyle/>
            <a:p>
              <a:pPr algn="ctr"/>
              <a:r>
                <a:rPr kumimoji="1" lang="ja-JP" altLang="en-US" sz="1400" dirty="0">
                  <a:latin typeface="Yu Gothic UI" panose="020B0500000000000000" pitchFamily="34" charset="-128"/>
                  <a:ea typeface="Yu Gothic UI" panose="020B0500000000000000" pitchFamily="34" charset="-128"/>
                </a:rPr>
                <a:t>超集中！防音個室自習室</a:t>
              </a:r>
              <a:endParaRPr kumimoji="1" lang="en-US" altLang="ja-JP" sz="1400" dirty="0">
                <a:latin typeface="Yu Gothic UI" panose="020B0500000000000000" pitchFamily="34" charset="-128"/>
                <a:ea typeface="Yu Gothic UI" panose="020B0500000000000000" pitchFamily="34" charset="-128"/>
              </a:endParaRPr>
            </a:p>
            <a:p>
              <a:pPr algn="ctr"/>
              <a:r>
                <a:rPr lang="ja-JP" altLang="en-US" sz="1400" dirty="0">
                  <a:latin typeface="Yu Gothic UI" panose="020B0500000000000000" pitchFamily="34" charset="-128"/>
                  <a:ea typeface="Yu Gothic UI" panose="020B0500000000000000" pitchFamily="34" charset="-128"/>
                </a:rPr>
                <a:t>「スマートスタディルーム」</a:t>
              </a:r>
              <a:endParaRPr lang="en-US" altLang="ja-JP" sz="600" dirty="0">
                <a:latin typeface="Yu Gothic UI" panose="020B0500000000000000" pitchFamily="34" charset="-128"/>
                <a:ea typeface="Yu Gothic UI" panose="020B0500000000000000" pitchFamily="34" charset="-128"/>
              </a:endParaRPr>
            </a:p>
          </p:txBody>
        </p:sp>
      </p:grpSp>
      <p:grpSp>
        <p:nvGrpSpPr>
          <p:cNvPr id="32" name="グループ化 31">
            <a:extLst>
              <a:ext uri="{FF2B5EF4-FFF2-40B4-BE49-F238E27FC236}">
                <a16:creationId xmlns:a16="http://schemas.microsoft.com/office/drawing/2014/main" id="{B702D939-86F2-E809-38DC-579D3B37EB35}"/>
              </a:ext>
            </a:extLst>
          </p:cNvPr>
          <p:cNvGrpSpPr/>
          <p:nvPr/>
        </p:nvGrpSpPr>
        <p:grpSpPr>
          <a:xfrm>
            <a:off x="3544602" y="1103781"/>
            <a:ext cx="2383522" cy="1566415"/>
            <a:chOff x="3544602" y="1103781"/>
            <a:chExt cx="2383522" cy="1566415"/>
          </a:xfrm>
        </p:grpSpPr>
        <p:grpSp>
          <p:nvGrpSpPr>
            <p:cNvPr id="26" name="グループ化 25">
              <a:extLst>
                <a:ext uri="{FF2B5EF4-FFF2-40B4-BE49-F238E27FC236}">
                  <a16:creationId xmlns:a16="http://schemas.microsoft.com/office/drawing/2014/main" id="{F25312AC-3899-17AE-3797-74DAEEDCF2E3}"/>
                </a:ext>
              </a:extLst>
            </p:cNvPr>
            <p:cNvGrpSpPr/>
            <p:nvPr/>
          </p:nvGrpSpPr>
          <p:grpSpPr>
            <a:xfrm>
              <a:off x="3544602" y="1103781"/>
              <a:ext cx="2383522" cy="1566415"/>
              <a:chOff x="3556930" y="1103781"/>
              <a:chExt cx="2383522" cy="1566415"/>
            </a:xfrm>
          </p:grpSpPr>
          <p:grpSp>
            <p:nvGrpSpPr>
              <p:cNvPr id="25" name="グループ化 24">
                <a:extLst>
                  <a:ext uri="{FF2B5EF4-FFF2-40B4-BE49-F238E27FC236}">
                    <a16:creationId xmlns:a16="http://schemas.microsoft.com/office/drawing/2014/main" id="{6C3E81BB-B18C-FD1D-A8F1-EAA9F225931A}"/>
                  </a:ext>
                </a:extLst>
              </p:cNvPr>
              <p:cNvGrpSpPr/>
              <p:nvPr/>
            </p:nvGrpSpPr>
            <p:grpSpPr>
              <a:xfrm>
                <a:off x="3556930" y="1103781"/>
                <a:ext cx="2383522" cy="1566415"/>
                <a:chOff x="3556930" y="1103781"/>
                <a:chExt cx="2383522" cy="1566415"/>
              </a:xfrm>
            </p:grpSpPr>
            <p:sp>
              <p:nvSpPr>
                <p:cNvPr id="23" name="四角形">
                  <a:extLst>
                    <a:ext uri="{FF2B5EF4-FFF2-40B4-BE49-F238E27FC236}">
                      <a16:creationId xmlns:a16="http://schemas.microsoft.com/office/drawing/2014/main" id="{ED930E25-7083-8BE2-AC46-8A55C06EE741}"/>
                    </a:ext>
                  </a:extLst>
                </p:cNvPr>
                <p:cNvSpPr/>
                <p:nvPr/>
              </p:nvSpPr>
              <p:spPr>
                <a:xfrm>
                  <a:off x="3564452"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24" name="良いスライドとイマイチなスライド">
                  <a:extLst>
                    <a:ext uri="{FF2B5EF4-FFF2-40B4-BE49-F238E27FC236}">
                      <a16:creationId xmlns:a16="http://schemas.microsoft.com/office/drawing/2014/main" id="{C099FB41-28F6-F280-6371-CE594B854EF8}"/>
                    </a:ext>
                  </a:extLst>
                </p:cNvPr>
                <p:cNvSpPr txBox="1"/>
                <p:nvPr/>
              </p:nvSpPr>
              <p:spPr>
                <a:xfrm>
                  <a:off x="3556930" y="1103781"/>
                  <a:ext cx="2194512"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②</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目的</a:t>
                  </a:r>
                  <a:r>
                    <a:rPr lang="ja-JP" altLang="en-US" sz="1400" b="1" dirty="0">
                      <a:latin typeface="MS PGothic" panose="020B0600070205080204" pitchFamily="34" charset="-128"/>
                      <a:ea typeface="MS PGothic" panose="020B0600070205080204" pitchFamily="34" charset="-128"/>
                    </a:rPr>
                    <a:t>・概要（一言で説明）</a:t>
                  </a:r>
                </a:p>
              </p:txBody>
            </p:sp>
          </p:grpSp>
          <p:sp>
            <p:nvSpPr>
              <p:cNvPr id="104" name="テキスト ボックス 103">
                <a:extLst>
                  <a:ext uri="{FF2B5EF4-FFF2-40B4-BE49-F238E27FC236}">
                    <a16:creationId xmlns:a16="http://schemas.microsoft.com/office/drawing/2014/main" id="{39F99AD8-7607-61A2-5E0E-2F12EBEBD379}"/>
                  </a:ext>
                </a:extLst>
              </p:cNvPr>
              <p:cNvSpPr txBox="1"/>
              <p:nvPr/>
            </p:nvSpPr>
            <p:spPr>
              <a:xfrm>
                <a:off x="3571973" y="1469118"/>
                <a:ext cx="2295501" cy="246221"/>
              </a:xfrm>
              <a:prstGeom prst="rect">
                <a:avLst/>
              </a:prstGeom>
              <a:noFill/>
            </p:spPr>
            <p:txBody>
              <a:bodyPr wrap="square">
                <a:spAutoFit/>
              </a:bodyPr>
              <a:lstStyle/>
              <a:p>
                <a:pPr algn="ctr"/>
                <a:endParaRPr lang="en-US" altLang="ja-JP" sz="1000" dirty="0">
                  <a:latin typeface="Yu Gothic UI" panose="020B0500000000000000" pitchFamily="34" charset="-128"/>
                  <a:ea typeface="Yu Gothic UI" panose="020B0500000000000000" pitchFamily="34" charset="-128"/>
                </a:endParaRPr>
              </a:p>
            </p:txBody>
          </p:sp>
        </p:grpSp>
        <p:sp>
          <p:nvSpPr>
            <p:cNvPr id="31" name="テキスト ボックス 30">
              <a:extLst>
                <a:ext uri="{FF2B5EF4-FFF2-40B4-BE49-F238E27FC236}">
                  <a16:creationId xmlns:a16="http://schemas.microsoft.com/office/drawing/2014/main" id="{35ECEB4F-8957-D888-42AD-5212C8A3179B}"/>
                </a:ext>
              </a:extLst>
            </p:cNvPr>
            <p:cNvSpPr txBox="1"/>
            <p:nvPr/>
          </p:nvSpPr>
          <p:spPr>
            <a:xfrm>
              <a:off x="3552124" y="1469118"/>
              <a:ext cx="2375999" cy="1138773"/>
            </a:xfrm>
            <a:prstGeom prst="rect">
              <a:avLst/>
            </a:prstGeom>
            <a:noFill/>
          </p:spPr>
          <p:txBody>
            <a:bodyPr wrap="square">
              <a:spAutoFit/>
            </a:bodyPr>
            <a:lstStyle/>
            <a:p>
              <a:pPr algn="ctr"/>
              <a:r>
                <a:rPr kumimoji="1" lang="ja-JP" altLang="en-US" sz="1000" dirty="0">
                  <a:latin typeface="Yu Gothic UI" panose="020B0500000000000000" pitchFamily="34" charset="-128"/>
                  <a:ea typeface="Yu Gothic UI" panose="020B0500000000000000" pitchFamily="34" charset="-128"/>
                </a:rPr>
                <a:t>超集中！防音個室自習室</a:t>
              </a:r>
              <a:endParaRPr kumimoji="1" lang="en-US" altLang="ja-JP" sz="1000" dirty="0">
                <a:latin typeface="Yu Gothic UI" panose="020B0500000000000000" pitchFamily="34" charset="-128"/>
                <a:ea typeface="Yu Gothic UI" panose="020B0500000000000000" pitchFamily="34" charset="-128"/>
              </a:endParaRPr>
            </a:p>
            <a:p>
              <a:r>
                <a:rPr lang="ja-JP" altLang="en-US" b="1" dirty="0">
                  <a:latin typeface="Yu Gothic UI" panose="020B0500000000000000" pitchFamily="34" charset="-128"/>
                  <a:ea typeface="Yu Gothic UI" panose="020B0500000000000000" pitchFamily="34" charset="-128"/>
                </a:rPr>
                <a:t>「スマートスタディルーム」</a:t>
              </a:r>
              <a:endParaRPr lang="en-US" altLang="ja-JP" b="1" dirty="0">
                <a:latin typeface="Yu Gothic UI" panose="020B0500000000000000" pitchFamily="34" charset="-128"/>
                <a:ea typeface="Yu Gothic UI" panose="020B0500000000000000" pitchFamily="34" charset="-128"/>
              </a:endParaRPr>
            </a:p>
            <a:p>
              <a:endParaRPr lang="en-US" altLang="ja-JP" sz="1000" dirty="0">
                <a:latin typeface="Yu Gothic UI" panose="020B0500000000000000" pitchFamily="34" charset="-128"/>
                <a:ea typeface="Yu Gothic UI" panose="020B0500000000000000" pitchFamily="34" charset="-128"/>
              </a:endParaRPr>
            </a:p>
            <a:p>
              <a:r>
                <a:rPr lang="ja-JP" altLang="en-US" sz="1000" dirty="0">
                  <a:latin typeface="Yu Gothic UI" panose="020B0500000000000000" pitchFamily="34" charset="-128"/>
                  <a:ea typeface="Yu Gothic UI" panose="020B0500000000000000" pitchFamily="34" charset="-128"/>
                </a:rPr>
                <a:t>周囲の雑音が気にならない集中して勉強できる高校生向け防音の個室型自習室を提供します。</a:t>
              </a:r>
              <a:endParaRPr lang="en-US" altLang="ja-JP" sz="1000" dirty="0">
                <a:latin typeface="Yu Gothic UI" panose="020B0500000000000000" pitchFamily="34" charset="-128"/>
                <a:ea typeface="Yu Gothic UI" panose="020B0500000000000000" pitchFamily="34" charset="-128"/>
              </a:endParaRPr>
            </a:p>
          </p:txBody>
        </p:sp>
      </p:grpSp>
      <p:grpSp>
        <p:nvGrpSpPr>
          <p:cNvPr id="34" name="グループ化 33">
            <a:extLst>
              <a:ext uri="{FF2B5EF4-FFF2-40B4-BE49-F238E27FC236}">
                <a16:creationId xmlns:a16="http://schemas.microsoft.com/office/drawing/2014/main" id="{ECBF45AE-4145-B7CD-EE71-F52966B1F863}"/>
              </a:ext>
            </a:extLst>
          </p:cNvPr>
          <p:cNvGrpSpPr/>
          <p:nvPr/>
        </p:nvGrpSpPr>
        <p:grpSpPr>
          <a:xfrm>
            <a:off x="6256938" y="1103781"/>
            <a:ext cx="2383522" cy="1566415"/>
            <a:chOff x="6256938" y="1103781"/>
            <a:chExt cx="2383522" cy="1566415"/>
          </a:xfrm>
        </p:grpSpPr>
        <p:grpSp>
          <p:nvGrpSpPr>
            <p:cNvPr id="22" name="グループ化 21">
              <a:extLst>
                <a:ext uri="{FF2B5EF4-FFF2-40B4-BE49-F238E27FC236}">
                  <a16:creationId xmlns:a16="http://schemas.microsoft.com/office/drawing/2014/main" id="{99679A45-3CE5-49BA-324F-944868278BE7}"/>
                </a:ext>
              </a:extLst>
            </p:cNvPr>
            <p:cNvGrpSpPr/>
            <p:nvPr/>
          </p:nvGrpSpPr>
          <p:grpSpPr>
            <a:xfrm>
              <a:off x="6256938" y="1103781"/>
              <a:ext cx="2383522" cy="1566415"/>
              <a:chOff x="6289116" y="1103781"/>
              <a:chExt cx="2383522" cy="1566415"/>
            </a:xfrm>
          </p:grpSpPr>
          <p:grpSp>
            <p:nvGrpSpPr>
              <p:cNvPr id="21" name="グループ化 20">
                <a:extLst>
                  <a:ext uri="{FF2B5EF4-FFF2-40B4-BE49-F238E27FC236}">
                    <a16:creationId xmlns:a16="http://schemas.microsoft.com/office/drawing/2014/main" id="{ECC20702-8DB8-E07C-3AEC-FA4CC16B2C50}"/>
                  </a:ext>
                </a:extLst>
              </p:cNvPr>
              <p:cNvGrpSpPr/>
              <p:nvPr/>
            </p:nvGrpSpPr>
            <p:grpSpPr>
              <a:xfrm>
                <a:off x="6289116" y="1103781"/>
                <a:ext cx="2383522" cy="1566415"/>
                <a:chOff x="6289116" y="1103781"/>
                <a:chExt cx="2383522" cy="1566415"/>
              </a:xfrm>
            </p:grpSpPr>
            <p:sp>
              <p:nvSpPr>
                <p:cNvPr id="71" name="四角形">
                  <a:extLst>
                    <a:ext uri="{FF2B5EF4-FFF2-40B4-BE49-F238E27FC236}">
                      <a16:creationId xmlns:a16="http://schemas.microsoft.com/office/drawing/2014/main" id="{A3BA5179-DEF9-A03B-1D6F-C556D7F00326}"/>
                    </a:ext>
                  </a:extLst>
                </p:cNvPr>
                <p:cNvSpPr/>
                <p:nvPr/>
              </p:nvSpPr>
              <p:spPr>
                <a:xfrm>
                  <a:off x="6296638"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72" name="良いスライドとイマイチなスライド">
                  <a:extLst>
                    <a:ext uri="{FF2B5EF4-FFF2-40B4-BE49-F238E27FC236}">
                      <a16:creationId xmlns:a16="http://schemas.microsoft.com/office/drawing/2014/main" id="{7B4DD0F7-7177-0886-B697-8DE48456DB2A}"/>
                    </a:ext>
                  </a:extLst>
                </p:cNvPr>
                <p:cNvSpPr txBox="1"/>
                <p:nvPr/>
              </p:nvSpPr>
              <p:spPr>
                <a:xfrm>
                  <a:off x="6289116" y="1103781"/>
                  <a:ext cx="1864293"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③</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きっかけ</a:t>
                  </a:r>
                  <a:r>
                    <a:rPr lang="ja-JP" altLang="en-US" sz="1400" b="1" dirty="0">
                      <a:latin typeface="MS PGothic" panose="020B0600070205080204" pitchFamily="34" charset="-128"/>
                      <a:ea typeface="MS PGothic" panose="020B0600070205080204" pitchFamily="34" charset="-128"/>
                    </a:rPr>
                    <a:t>・背景・課題</a:t>
                  </a:r>
                </a:p>
              </p:txBody>
            </p:sp>
          </p:grpSp>
          <p:sp>
            <p:nvSpPr>
              <p:cNvPr id="107" name="テキスト ボックス 106">
                <a:extLst>
                  <a:ext uri="{FF2B5EF4-FFF2-40B4-BE49-F238E27FC236}">
                    <a16:creationId xmlns:a16="http://schemas.microsoft.com/office/drawing/2014/main" id="{44F296E2-E006-892F-7FB3-448A77E6ECC8}"/>
                  </a:ext>
                </a:extLst>
              </p:cNvPr>
              <p:cNvSpPr txBox="1"/>
              <p:nvPr/>
            </p:nvSpPr>
            <p:spPr>
              <a:xfrm>
                <a:off x="6304160" y="1520231"/>
                <a:ext cx="2287978" cy="246221"/>
              </a:xfrm>
              <a:prstGeom prst="rect">
                <a:avLst/>
              </a:prstGeom>
              <a:noFill/>
            </p:spPr>
            <p:txBody>
              <a:bodyPr wrap="square">
                <a:spAutoFit/>
              </a:bodyPr>
              <a:lstStyle/>
              <a:p>
                <a:endParaRPr kumimoji="1" lang="ja-JP" altLang="en-US" sz="1000" dirty="0">
                  <a:latin typeface="Yu Gothic UI" panose="020B0500000000000000" pitchFamily="34" charset="-128"/>
                  <a:ea typeface="Yu Gothic UI" panose="020B0500000000000000" pitchFamily="34" charset="-128"/>
                </a:endParaRPr>
              </a:p>
            </p:txBody>
          </p:sp>
        </p:grpSp>
        <p:sp>
          <p:nvSpPr>
            <p:cNvPr id="33" name="テキスト ボックス 32">
              <a:extLst>
                <a:ext uri="{FF2B5EF4-FFF2-40B4-BE49-F238E27FC236}">
                  <a16:creationId xmlns:a16="http://schemas.microsoft.com/office/drawing/2014/main" id="{E532B137-F842-3601-645B-996EF84EFAFE}"/>
                </a:ext>
              </a:extLst>
            </p:cNvPr>
            <p:cNvSpPr txBox="1"/>
            <p:nvPr/>
          </p:nvSpPr>
          <p:spPr>
            <a:xfrm>
              <a:off x="6282107" y="1520231"/>
              <a:ext cx="2358353" cy="1015663"/>
            </a:xfrm>
            <a:prstGeom prst="rect">
              <a:avLst/>
            </a:prstGeom>
            <a:noFill/>
          </p:spPr>
          <p:txBody>
            <a:bodyPr wrap="square">
              <a:spAutoFit/>
            </a:bodyPr>
            <a:lstStyle/>
            <a:p>
              <a:r>
                <a:rPr kumimoji="1" lang="ja-JP" altLang="en-US" sz="1000" dirty="0">
                  <a:latin typeface="Yu Gothic UI" panose="020B0500000000000000" pitchFamily="34" charset="-128"/>
                  <a:ea typeface="Yu Gothic UI" panose="020B0500000000000000" pitchFamily="34" charset="-128"/>
                </a:rPr>
                <a:t>集中して勉強ができない課題が自分たちにあった。</a:t>
              </a:r>
            </a:p>
            <a:p>
              <a:endParaRPr kumimoji="1" lang="ja-JP" altLang="en-US" sz="1000" dirty="0">
                <a:latin typeface="Yu Gothic UI" panose="020B0500000000000000" pitchFamily="34" charset="-128"/>
                <a:ea typeface="Yu Gothic UI" panose="020B0500000000000000" pitchFamily="34" charset="-128"/>
              </a:endParaRPr>
            </a:p>
            <a:p>
              <a:r>
                <a:rPr kumimoji="1" lang="ja-JP" altLang="en-US" sz="1000" dirty="0">
                  <a:latin typeface="Yu Gothic UI" panose="020B0500000000000000" pitchFamily="34" charset="-128"/>
                  <a:ea typeface="Yu Gothic UI" panose="020B0500000000000000" pitchFamily="34" charset="-128"/>
                </a:rPr>
                <a:t>そこで大学進学を目指す受験を控えた高校</a:t>
              </a:r>
              <a:r>
                <a:rPr kumimoji="1" lang="en-US" altLang="ja-JP" sz="1000" dirty="0">
                  <a:latin typeface="Yu Gothic UI" panose="020B0500000000000000" pitchFamily="34" charset="-128"/>
                  <a:ea typeface="Yu Gothic UI" panose="020B0500000000000000" pitchFamily="34" charset="-128"/>
                </a:rPr>
                <a:t>3</a:t>
              </a:r>
              <a:r>
                <a:rPr kumimoji="1" lang="ja-JP" altLang="en-US" sz="1000" dirty="0">
                  <a:latin typeface="Yu Gothic UI" panose="020B0500000000000000" pitchFamily="34" charset="-128"/>
                  <a:ea typeface="Yu Gothic UI" panose="020B0500000000000000" pitchFamily="34" charset="-128"/>
                </a:rPr>
                <a:t>年生は特に集中して勉強できる機会</a:t>
              </a:r>
              <a:r>
                <a:rPr lang="ja-JP" altLang="en-US" sz="1000" dirty="0">
                  <a:latin typeface="Yu Gothic UI" panose="020B0500000000000000" pitchFamily="34" charset="-128"/>
                  <a:ea typeface="Yu Gothic UI" panose="020B0500000000000000" pitchFamily="34" charset="-128"/>
                </a:rPr>
                <a:t>を</a:t>
              </a:r>
              <a:r>
                <a:rPr kumimoji="1" lang="ja-JP" altLang="en-US" sz="1000" dirty="0">
                  <a:latin typeface="Yu Gothic UI" panose="020B0500000000000000" pitchFamily="34" charset="-128"/>
                  <a:ea typeface="Yu Gothic UI" panose="020B0500000000000000" pitchFamily="34" charset="-128"/>
                </a:rPr>
                <a:t>必要としているのではないかと考えた。</a:t>
              </a:r>
            </a:p>
          </p:txBody>
        </p:sp>
      </p:grpSp>
      <p:grpSp>
        <p:nvGrpSpPr>
          <p:cNvPr id="41" name="グループ化 40">
            <a:extLst>
              <a:ext uri="{FF2B5EF4-FFF2-40B4-BE49-F238E27FC236}">
                <a16:creationId xmlns:a16="http://schemas.microsoft.com/office/drawing/2014/main" id="{040340D2-5E08-D5D6-E734-69E371BB901A}"/>
              </a:ext>
            </a:extLst>
          </p:cNvPr>
          <p:cNvGrpSpPr/>
          <p:nvPr/>
        </p:nvGrpSpPr>
        <p:grpSpPr>
          <a:xfrm>
            <a:off x="8966032" y="1103781"/>
            <a:ext cx="2383522" cy="1623905"/>
            <a:chOff x="8966032" y="1103781"/>
            <a:chExt cx="2383522" cy="1623905"/>
          </a:xfrm>
        </p:grpSpPr>
        <p:grpSp>
          <p:nvGrpSpPr>
            <p:cNvPr id="18" name="グループ化 17">
              <a:extLst>
                <a:ext uri="{FF2B5EF4-FFF2-40B4-BE49-F238E27FC236}">
                  <a16:creationId xmlns:a16="http://schemas.microsoft.com/office/drawing/2014/main" id="{4EC96C38-C3E6-3C64-A907-38ACBF545823}"/>
                </a:ext>
              </a:extLst>
            </p:cNvPr>
            <p:cNvGrpSpPr/>
            <p:nvPr/>
          </p:nvGrpSpPr>
          <p:grpSpPr>
            <a:xfrm>
              <a:off x="8966032" y="1103781"/>
              <a:ext cx="2383522" cy="1566415"/>
              <a:chOff x="9013780" y="1103781"/>
              <a:chExt cx="2383522" cy="1566415"/>
            </a:xfrm>
          </p:grpSpPr>
          <p:grpSp>
            <p:nvGrpSpPr>
              <p:cNvPr id="17" name="グループ化 16">
                <a:extLst>
                  <a:ext uri="{FF2B5EF4-FFF2-40B4-BE49-F238E27FC236}">
                    <a16:creationId xmlns:a16="http://schemas.microsoft.com/office/drawing/2014/main" id="{BF702F24-BBD6-A624-5860-08C1CB4436ED}"/>
                  </a:ext>
                </a:extLst>
              </p:cNvPr>
              <p:cNvGrpSpPr/>
              <p:nvPr/>
            </p:nvGrpSpPr>
            <p:grpSpPr>
              <a:xfrm>
                <a:off x="9013780" y="1103781"/>
                <a:ext cx="2383522" cy="1566415"/>
                <a:chOff x="9013780" y="1103781"/>
                <a:chExt cx="2383522" cy="1566415"/>
              </a:xfrm>
            </p:grpSpPr>
            <p:sp>
              <p:nvSpPr>
                <p:cNvPr id="74" name="四角形">
                  <a:extLst>
                    <a:ext uri="{FF2B5EF4-FFF2-40B4-BE49-F238E27FC236}">
                      <a16:creationId xmlns:a16="http://schemas.microsoft.com/office/drawing/2014/main" id="{3A9806DB-A3DD-4336-8D23-2CAE7E1EAFCC}"/>
                    </a:ext>
                  </a:extLst>
                </p:cNvPr>
                <p:cNvSpPr/>
                <p:nvPr/>
              </p:nvSpPr>
              <p:spPr>
                <a:xfrm>
                  <a:off x="9021302"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75" name="良いスライドとイマイチなスライド">
                  <a:extLst>
                    <a:ext uri="{FF2B5EF4-FFF2-40B4-BE49-F238E27FC236}">
                      <a16:creationId xmlns:a16="http://schemas.microsoft.com/office/drawing/2014/main" id="{18B1DAA8-0A0A-B0C8-C8D2-A18D7D4F08D7}"/>
                    </a:ext>
                  </a:extLst>
                </p:cNvPr>
                <p:cNvSpPr txBox="1"/>
                <p:nvPr/>
              </p:nvSpPr>
              <p:spPr>
                <a:xfrm>
                  <a:off x="9013780" y="1103781"/>
                  <a:ext cx="1978106"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④</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商品</a:t>
                  </a:r>
                  <a:r>
                    <a:rPr lang="ja-JP" altLang="en-US" sz="1400" b="1" dirty="0">
                      <a:latin typeface="MS PGothic" panose="020B0600070205080204" pitchFamily="34" charset="-128"/>
                      <a:ea typeface="MS PGothic" panose="020B0600070205080204" pitchFamily="34" charset="-128"/>
                    </a:rPr>
                    <a:t>・サービスの内容</a:t>
                  </a:r>
                </a:p>
              </p:txBody>
            </p:sp>
          </p:grpSp>
          <p:sp>
            <p:nvSpPr>
              <p:cNvPr id="109" name="テキスト ボックス 108">
                <a:extLst>
                  <a:ext uri="{FF2B5EF4-FFF2-40B4-BE49-F238E27FC236}">
                    <a16:creationId xmlns:a16="http://schemas.microsoft.com/office/drawing/2014/main" id="{F71970F1-F8C7-816E-63AF-18F587EC4FC6}"/>
                  </a:ext>
                </a:extLst>
              </p:cNvPr>
              <p:cNvSpPr txBox="1"/>
              <p:nvPr/>
            </p:nvSpPr>
            <p:spPr>
              <a:xfrm>
                <a:off x="9021302" y="1388858"/>
                <a:ext cx="2303022" cy="230832"/>
              </a:xfrm>
              <a:prstGeom prst="rect">
                <a:avLst/>
              </a:prstGeom>
              <a:noFill/>
            </p:spPr>
            <p:txBody>
              <a:bodyPr wrap="square">
                <a:spAutoFit/>
              </a:bodyPr>
              <a:lstStyle/>
              <a:p>
                <a:endParaRPr lang="ja-JP" altLang="en-US" sz="900" dirty="0">
                  <a:latin typeface="Yu Gothic UI" panose="020B0500000000000000" pitchFamily="34" charset="-128"/>
                  <a:ea typeface="Yu Gothic UI" panose="020B0500000000000000" pitchFamily="34" charset="-128"/>
                </a:endParaRPr>
              </a:p>
            </p:txBody>
          </p:sp>
        </p:grpSp>
        <p:sp>
          <p:nvSpPr>
            <p:cNvPr id="35" name="テキスト ボックス 34">
              <a:extLst>
                <a:ext uri="{FF2B5EF4-FFF2-40B4-BE49-F238E27FC236}">
                  <a16:creationId xmlns:a16="http://schemas.microsoft.com/office/drawing/2014/main" id="{DF6B80D7-767C-DE5D-4414-05D56924D0DB}"/>
                </a:ext>
              </a:extLst>
            </p:cNvPr>
            <p:cNvSpPr txBox="1"/>
            <p:nvPr/>
          </p:nvSpPr>
          <p:spPr>
            <a:xfrm>
              <a:off x="9009350" y="1388858"/>
              <a:ext cx="2303022" cy="1338828"/>
            </a:xfrm>
            <a:prstGeom prst="rect">
              <a:avLst/>
            </a:prstGeom>
            <a:noFill/>
          </p:spPr>
          <p:txBody>
            <a:bodyPr wrap="square">
              <a:spAutoFit/>
            </a:bodyPr>
            <a:lstStyle/>
            <a:p>
              <a:r>
                <a:rPr lang="ja-JP" altLang="en-US" sz="900" dirty="0">
                  <a:latin typeface="Yu Gothic UI" panose="020B0500000000000000" pitchFamily="34" charset="-128"/>
                  <a:ea typeface="Yu Gothic UI" panose="020B0500000000000000" pitchFamily="34" charset="-128"/>
                </a:rPr>
                <a:t>超集中！防音個室自習室</a:t>
              </a:r>
              <a:endParaRPr lang="en-US" altLang="ja-JP" sz="900" dirty="0">
                <a:latin typeface="Yu Gothic UI" panose="020B0500000000000000" pitchFamily="34" charset="-128"/>
                <a:ea typeface="Yu Gothic UI" panose="020B0500000000000000" pitchFamily="34" charset="-128"/>
              </a:endParaRPr>
            </a:p>
            <a:p>
              <a:r>
                <a:rPr lang="ja-JP" altLang="en-US" sz="900" dirty="0">
                  <a:latin typeface="Yu Gothic UI" panose="020B0500000000000000" pitchFamily="34" charset="-128"/>
                  <a:ea typeface="Yu Gothic UI" panose="020B0500000000000000" pitchFamily="34" charset="-128"/>
                </a:rPr>
                <a:t>「スマートスタディルーム」</a:t>
              </a:r>
              <a:endParaRPr lang="en-US" altLang="ja-JP" sz="900" dirty="0">
                <a:latin typeface="Yu Gothic UI" panose="020B0500000000000000" pitchFamily="34" charset="-128"/>
                <a:ea typeface="Yu Gothic UI" panose="020B0500000000000000" pitchFamily="34" charset="-128"/>
              </a:endParaRPr>
            </a:p>
            <a:p>
              <a:endParaRPr lang="ja-JP" altLang="en-US" sz="700" dirty="0">
                <a:latin typeface="Yu Gothic UI" panose="020B0500000000000000" pitchFamily="34" charset="-128"/>
                <a:ea typeface="Yu Gothic UI" panose="020B0500000000000000" pitchFamily="34" charset="-128"/>
              </a:endParaRPr>
            </a:p>
            <a:p>
              <a:r>
                <a:rPr lang="en-US" altLang="ja-JP" sz="900" dirty="0">
                  <a:latin typeface="Yu Gothic UI" panose="020B0500000000000000" pitchFamily="34" charset="-128"/>
                  <a:ea typeface="Yu Gothic UI" panose="020B0500000000000000" pitchFamily="34" charset="-128"/>
                </a:rPr>
                <a:t>(</a:t>
              </a:r>
              <a:r>
                <a:rPr lang="ja-JP" altLang="en-US" sz="900" dirty="0">
                  <a:latin typeface="Yu Gothic UI" panose="020B0500000000000000" pitchFamily="34" charset="-128"/>
                  <a:ea typeface="Yu Gothic UI" panose="020B0500000000000000" pitchFamily="34" charset="-128"/>
                </a:rPr>
                <a:t>商品・サービスの内容</a:t>
              </a:r>
              <a:r>
                <a:rPr lang="en-US" altLang="ja-JP" sz="900" dirty="0">
                  <a:latin typeface="Yu Gothic UI" panose="020B0500000000000000" pitchFamily="34" charset="-128"/>
                  <a:ea typeface="Yu Gothic UI" panose="020B0500000000000000" pitchFamily="34" charset="-128"/>
                </a:rPr>
                <a:t>)</a:t>
              </a:r>
            </a:p>
            <a:p>
              <a:r>
                <a:rPr lang="ja-JP" altLang="en-US" sz="900" dirty="0">
                  <a:latin typeface="Yu Gothic UI" panose="020B0500000000000000" pitchFamily="34" charset="-128"/>
                  <a:ea typeface="Yu Gothic UI" panose="020B0500000000000000" pitchFamily="34" charset="-128"/>
                </a:rPr>
                <a:t>周囲の雑音が気にならない集中して勉強できる高校生に特化した防音の個室型自習室。温度や照明などの快適な環境設定により、長時間集中できる場所を提供。自分のペースで自習ができる柔軟な利用時間帯も確保。</a:t>
              </a:r>
            </a:p>
          </p:txBody>
        </p:sp>
        <p:pic>
          <p:nvPicPr>
            <p:cNvPr id="36" name="図 35">
              <a:extLst>
                <a:ext uri="{FF2B5EF4-FFF2-40B4-BE49-F238E27FC236}">
                  <a16:creationId xmlns:a16="http://schemas.microsoft.com/office/drawing/2014/main" id="{EC7285AD-8D50-B60F-4490-7F6AF215978A}"/>
                </a:ext>
              </a:extLst>
            </p:cNvPr>
            <p:cNvPicPr>
              <a:picLocks noChangeAspect="1"/>
            </p:cNvPicPr>
            <p:nvPr/>
          </p:nvPicPr>
          <p:blipFill>
            <a:blip r:embed="rId3"/>
            <a:srcRect l="3180" t="9485" r="6655"/>
            <a:stretch/>
          </p:blipFill>
          <p:spPr>
            <a:xfrm>
              <a:off x="10447448" y="1442367"/>
              <a:ext cx="780929" cy="447979"/>
            </a:xfrm>
            <a:prstGeom prst="rect">
              <a:avLst/>
            </a:prstGeom>
          </p:spPr>
        </p:pic>
        <p:sp>
          <p:nvSpPr>
            <p:cNvPr id="37" name="正方形/長方形 36">
              <a:extLst>
                <a:ext uri="{FF2B5EF4-FFF2-40B4-BE49-F238E27FC236}">
                  <a16:creationId xmlns:a16="http://schemas.microsoft.com/office/drawing/2014/main" id="{27EF5CCE-82E0-24B7-06ED-C53B3B98B9B4}"/>
                </a:ext>
              </a:extLst>
            </p:cNvPr>
            <p:cNvSpPr/>
            <p:nvPr/>
          </p:nvSpPr>
          <p:spPr>
            <a:xfrm>
              <a:off x="9088635" y="2076059"/>
              <a:ext cx="2124583" cy="411679"/>
            </a:xfrm>
            <a:prstGeom prst="rect">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S PGothic" panose="020B0600070205080204" pitchFamily="34" charset="-128"/>
                  <a:ea typeface="MS PGothic" panose="020B0600070205080204" pitchFamily="34" charset="-128"/>
                </a:rPr>
                <a:t>プロトタイプシートも活用可</a:t>
              </a:r>
            </a:p>
          </p:txBody>
        </p:sp>
      </p:grpSp>
      <p:grpSp>
        <p:nvGrpSpPr>
          <p:cNvPr id="44" name="グループ化 43">
            <a:extLst>
              <a:ext uri="{FF2B5EF4-FFF2-40B4-BE49-F238E27FC236}">
                <a16:creationId xmlns:a16="http://schemas.microsoft.com/office/drawing/2014/main" id="{F4D1B475-BDF8-F44E-4DE2-6C740A036CE0}"/>
              </a:ext>
            </a:extLst>
          </p:cNvPr>
          <p:cNvGrpSpPr/>
          <p:nvPr/>
        </p:nvGrpSpPr>
        <p:grpSpPr>
          <a:xfrm>
            <a:off x="839788" y="2786054"/>
            <a:ext cx="2383522" cy="1566415"/>
            <a:chOff x="839788" y="2786054"/>
            <a:chExt cx="2383522" cy="1566415"/>
          </a:xfrm>
        </p:grpSpPr>
        <p:grpSp>
          <p:nvGrpSpPr>
            <p:cNvPr id="16" name="グループ化 15">
              <a:extLst>
                <a:ext uri="{FF2B5EF4-FFF2-40B4-BE49-F238E27FC236}">
                  <a16:creationId xmlns:a16="http://schemas.microsoft.com/office/drawing/2014/main" id="{B5FC1B14-F10D-7567-642F-68960C7F8781}"/>
                </a:ext>
              </a:extLst>
            </p:cNvPr>
            <p:cNvGrpSpPr/>
            <p:nvPr/>
          </p:nvGrpSpPr>
          <p:grpSpPr>
            <a:xfrm>
              <a:off x="839788" y="2786054"/>
              <a:ext cx="2383522" cy="1566415"/>
              <a:chOff x="839788" y="2786054"/>
              <a:chExt cx="2383522" cy="1566415"/>
            </a:xfrm>
          </p:grpSpPr>
          <p:grpSp>
            <p:nvGrpSpPr>
              <p:cNvPr id="15" name="グループ化 14">
                <a:extLst>
                  <a:ext uri="{FF2B5EF4-FFF2-40B4-BE49-F238E27FC236}">
                    <a16:creationId xmlns:a16="http://schemas.microsoft.com/office/drawing/2014/main" id="{C1CC17A6-39D0-F837-FEA7-F0E25F31C9DC}"/>
                  </a:ext>
                </a:extLst>
              </p:cNvPr>
              <p:cNvGrpSpPr/>
              <p:nvPr/>
            </p:nvGrpSpPr>
            <p:grpSpPr>
              <a:xfrm>
                <a:off x="839788" y="2786054"/>
                <a:ext cx="2383522" cy="1566415"/>
                <a:chOff x="839788" y="2786054"/>
                <a:chExt cx="2383522" cy="1566415"/>
              </a:xfrm>
            </p:grpSpPr>
            <p:sp>
              <p:nvSpPr>
                <p:cNvPr id="77" name="四角形">
                  <a:extLst>
                    <a:ext uri="{FF2B5EF4-FFF2-40B4-BE49-F238E27FC236}">
                      <a16:creationId xmlns:a16="http://schemas.microsoft.com/office/drawing/2014/main" id="{1F778DE3-1F09-9D23-8352-AE1439A98008}"/>
                    </a:ext>
                  </a:extLst>
                </p:cNvPr>
                <p:cNvSpPr/>
                <p:nvPr/>
              </p:nvSpPr>
              <p:spPr>
                <a:xfrm>
                  <a:off x="847310"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78" name="良いスライドとイマイチなスライド">
                  <a:extLst>
                    <a:ext uri="{FF2B5EF4-FFF2-40B4-BE49-F238E27FC236}">
                      <a16:creationId xmlns:a16="http://schemas.microsoft.com/office/drawing/2014/main" id="{A7F5B77F-2298-3814-BDAE-9B0C4DF4D589}"/>
                    </a:ext>
                  </a:extLst>
                </p:cNvPr>
                <p:cNvSpPr txBox="1"/>
                <p:nvPr/>
              </p:nvSpPr>
              <p:spPr>
                <a:xfrm>
                  <a:off x="839788" y="2786054"/>
                  <a:ext cx="1588576"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⑤</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顧客</a:t>
                  </a:r>
                  <a:r>
                    <a:rPr lang="ja-JP" altLang="en-US" sz="1400" b="1" dirty="0">
                      <a:latin typeface="MS PGothic" panose="020B0600070205080204" pitchFamily="34" charset="-128"/>
                      <a:ea typeface="MS PGothic" panose="020B0600070205080204" pitchFamily="34" charset="-128"/>
                    </a:rPr>
                    <a:t>（ターゲット）</a:t>
                  </a:r>
                </a:p>
              </p:txBody>
            </p:sp>
          </p:grpSp>
          <p:sp>
            <p:nvSpPr>
              <p:cNvPr id="113" name="テキスト ボックス 112">
                <a:extLst>
                  <a:ext uri="{FF2B5EF4-FFF2-40B4-BE49-F238E27FC236}">
                    <a16:creationId xmlns:a16="http://schemas.microsoft.com/office/drawing/2014/main" id="{7DBECC52-4030-CC2F-A0DF-00FC925B4DE5}"/>
                  </a:ext>
                </a:extLst>
              </p:cNvPr>
              <p:cNvSpPr txBox="1"/>
              <p:nvPr/>
            </p:nvSpPr>
            <p:spPr>
              <a:xfrm>
                <a:off x="847310" y="3241176"/>
                <a:ext cx="2295501" cy="261610"/>
              </a:xfrm>
              <a:prstGeom prst="rect">
                <a:avLst/>
              </a:prstGeom>
              <a:noFill/>
            </p:spPr>
            <p:txBody>
              <a:bodyPr wrap="square">
                <a:spAutoFit/>
              </a:bodyPr>
              <a:lstStyle/>
              <a:p>
                <a:pPr marL="66675" indent="-66675"/>
                <a:endParaRPr lang="en-US" altLang="ja-JP" sz="1100" dirty="0">
                  <a:latin typeface="Yu Gothic UI" panose="020B0500000000000000" pitchFamily="34" charset="-128"/>
                  <a:ea typeface="Yu Gothic UI" panose="020B0500000000000000" pitchFamily="34" charset="-128"/>
                </a:endParaRPr>
              </a:p>
            </p:txBody>
          </p:sp>
        </p:grpSp>
        <p:sp>
          <p:nvSpPr>
            <p:cNvPr id="42" name="テキスト ボックス 41">
              <a:extLst>
                <a:ext uri="{FF2B5EF4-FFF2-40B4-BE49-F238E27FC236}">
                  <a16:creationId xmlns:a16="http://schemas.microsoft.com/office/drawing/2014/main" id="{CB7686B2-41BB-FB31-EDF8-F423C9284A23}"/>
                </a:ext>
              </a:extLst>
            </p:cNvPr>
            <p:cNvSpPr txBox="1"/>
            <p:nvPr/>
          </p:nvSpPr>
          <p:spPr>
            <a:xfrm>
              <a:off x="888875" y="3241176"/>
              <a:ext cx="2295500" cy="938719"/>
            </a:xfrm>
            <a:prstGeom prst="rect">
              <a:avLst/>
            </a:prstGeom>
            <a:noFill/>
          </p:spPr>
          <p:txBody>
            <a:bodyPr wrap="square">
              <a:spAutoFit/>
            </a:bodyPr>
            <a:lstStyle/>
            <a:p>
              <a:pPr marL="66675" indent="-66675"/>
              <a:r>
                <a:rPr lang="ja-JP" altLang="en-US" sz="1100" dirty="0">
                  <a:latin typeface="Yu Gothic UI" panose="020B0500000000000000" pitchFamily="34" charset="-128"/>
                  <a:ea typeface="Yu Gothic UI" panose="020B0500000000000000" pitchFamily="34" charset="-128"/>
                </a:rPr>
                <a:t>・大学受験で合格を目指しているが、集中して勉強できないことに困っている高校</a:t>
              </a:r>
              <a:r>
                <a:rPr lang="en-US" altLang="ja-JP" sz="1100" dirty="0">
                  <a:latin typeface="Yu Gothic UI" panose="020B0500000000000000" pitchFamily="34" charset="-128"/>
                  <a:ea typeface="Yu Gothic UI" panose="020B0500000000000000" pitchFamily="34" charset="-128"/>
                </a:rPr>
                <a:t>2</a:t>
              </a:r>
              <a:r>
                <a:rPr lang="ja-JP" altLang="en-US" sz="1100" dirty="0">
                  <a:latin typeface="Yu Gothic UI" panose="020B0500000000000000" pitchFamily="34" charset="-128"/>
                  <a:ea typeface="Yu Gothic UI" panose="020B0500000000000000" pitchFamily="34" charset="-128"/>
                </a:rPr>
                <a:t>年生</a:t>
              </a:r>
              <a:r>
                <a:rPr lang="en-US" altLang="ja-JP" sz="1100" dirty="0">
                  <a:latin typeface="Yu Gothic UI" panose="020B0500000000000000" pitchFamily="34" charset="-128"/>
                  <a:ea typeface="Yu Gothic UI" panose="020B0500000000000000" pitchFamily="34" charset="-128"/>
                </a:rPr>
                <a:t>〜3</a:t>
              </a:r>
              <a:r>
                <a:rPr lang="ja-JP" altLang="en-US" sz="1100" dirty="0">
                  <a:latin typeface="Yu Gothic UI" panose="020B0500000000000000" pitchFamily="34" charset="-128"/>
                  <a:ea typeface="Yu Gothic UI" panose="020B0500000000000000" pitchFamily="34" charset="-128"/>
                </a:rPr>
                <a:t>年生。</a:t>
              </a:r>
            </a:p>
            <a:p>
              <a:pPr marL="66675" indent="-66675"/>
              <a:endParaRPr lang="en-US" altLang="ja-JP" sz="1100" dirty="0">
                <a:latin typeface="Yu Gothic UI" panose="020B0500000000000000" pitchFamily="34" charset="-128"/>
                <a:ea typeface="Yu Gothic UI" panose="020B0500000000000000" pitchFamily="34" charset="-128"/>
              </a:endParaRPr>
            </a:p>
            <a:p>
              <a:pPr marL="66675" indent="-66675"/>
              <a:r>
                <a:rPr lang="ja-JP" altLang="en-US" sz="1100" dirty="0">
                  <a:latin typeface="Yu Gothic UI" panose="020B0500000000000000" pitchFamily="34" charset="-128"/>
                  <a:ea typeface="Yu Gothic UI" panose="020B0500000000000000" pitchFamily="34" charset="-128"/>
                </a:rPr>
                <a:t>・特に集中して自習したい学生。</a:t>
              </a:r>
              <a:endParaRPr lang="en-US" altLang="ja-JP" sz="1100" dirty="0">
                <a:latin typeface="Yu Gothic UI" panose="020B0500000000000000" pitchFamily="34" charset="-128"/>
                <a:ea typeface="Yu Gothic UI" panose="020B0500000000000000" pitchFamily="34" charset="-128"/>
              </a:endParaRPr>
            </a:p>
          </p:txBody>
        </p:sp>
      </p:grpSp>
      <p:grpSp>
        <p:nvGrpSpPr>
          <p:cNvPr id="46" name="グループ化 45">
            <a:extLst>
              <a:ext uri="{FF2B5EF4-FFF2-40B4-BE49-F238E27FC236}">
                <a16:creationId xmlns:a16="http://schemas.microsoft.com/office/drawing/2014/main" id="{56640305-E9F8-D587-BA0D-6677293040FB}"/>
              </a:ext>
            </a:extLst>
          </p:cNvPr>
          <p:cNvGrpSpPr/>
          <p:nvPr/>
        </p:nvGrpSpPr>
        <p:grpSpPr>
          <a:xfrm>
            <a:off x="3544602" y="2786054"/>
            <a:ext cx="2401169" cy="1566415"/>
            <a:chOff x="3544602" y="2786054"/>
            <a:chExt cx="2401169" cy="1566415"/>
          </a:xfrm>
        </p:grpSpPr>
        <p:grpSp>
          <p:nvGrpSpPr>
            <p:cNvPr id="14" name="グループ化 13">
              <a:extLst>
                <a:ext uri="{FF2B5EF4-FFF2-40B4-BE49-F238E27FC236}">
                  <a16:creationId xmlns:a16="http://schemas.microsoft.com/office/drawing/2014/main" id="{75A4E9F1-DA12-F9F5-272E-6EC0FF4CC15B}"/>
                </a:ext>
              </a:extLst>
            </p:cNvPr>
            <p:cNvGrpSpPr/>
            <p:nvPr/>
          </p:nvGrpSpPr>
          <p:grpSpPr>
            <a:xfrm>
              <a:off x="3544602" y="2786054"/>
              <a:ext cx="2383522" cy="1566415"/>
              <a:chOff x="3564452" y="2786054"/>
              <a:chExt cx="2383522" cy="1566415"/>
            </a:xfrm>
          </p:grpSpPr>
          <p:grpSp>
            <p:nvGrpSpPr>
              <p:cNvPr id="13" name="グループ化 12">
                <a:extLst>
                  <a:ext uri="{FF2B5EF4-FFF2-40B4-BE49-F238E27FC236}">
                    <a16:creationId xmlns:a16="http://schemas.microsoft.com/office/drawing/2014/main" id="{E7DB8B7B-1EE8-5146-13BA-A776CB474410}"/>
                  </a:ext>
                </a:extLst>
              </p:cNvPr>
              <p:cNvGrpSpPr/>
              <p:nvPr/>
            </p:nvGrpSpPr>
            <p:grpSpPr>
              <a:xfrm>
                <a:off x="3564452" y="2786054"/>
                <a:ext cx="2383522" cy="1566415"/>
                <a:chOff x="3564452" y="2786054"/>
                <a:chExt cx="2383522" cy="1566415"/>
              </a:xfrm>
            </p:grpSpPr>
            <p:sp>
              <p:nvSpPr>
                <p:cNvPr id="80" name="四角形">
                  <a:extLst>
                    <a:ext uri="{FF2B5EF4-FFF2-40B4-BE49-F238E27FC236}">
                      <a16:creationId xmlns:a16="http://schemas.microsoft.com/office/drawing/2014/main" id="{40E2756F-3715-B888-1B43-E5FB9438A72A}"/>
                    </a:ext>
                  </a:extLst>
                </p:cNvPr>
                <p:cNvSpPr/>
                <p:nvPr/>
              </p:nvSpPr>
              <p:spPr>
                <a:xfrm>
                  <a:off x="3571974"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81" name="良いスライドとイマイチなスライド">
                  <a:extLst>
                    <a:ext uri="{FF2B5EF4-FFF2-40B4-BE49-F238E27FC236}">
                      <a16:creationId xmlns:a16="http://schemas.microsoft.com/office/drawing/2014/main" id="{4DBC136A-D19B-A149-7DB5-4F780A0328CB}"/>
                    </a:ext>
                  </a:extLst>
                </p:cNvPr>
                <p:cNvSpPr txBox="1"/>
                <p:nvPr/>
              </p:nvSpPr>
              <p:spPr>
                <a:xfrm>
                  <a:off x="3564452" y="2786054"/>
                  <a:ext cx="1795363"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⑥</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違い</a:t>
                  </a:r>
                  <a:r>
                    <a:rPr lang="ja-JP" altLang="en-US" sz="1400" b="1" dirty="0">
                      <a:latin typeface="MS PGothic" panose="020B0600070205080204" pitchFamily="34" charset="-128"/>
                      <a:ea typeface="MS PGothic" panose="020B0600070205080204" pitchFamily="34" charset="-128"/>
                    </a:rPr>
                    <a:t>や差別化要素 </a:t>
                  </a:r>
                </a:p>
              </p:txBody>
            </p:sp>
          </p:grpSp>
          <p:sp>
            <p:nvSpPr>
              <p:cNvPr id="115" name="テキスト ボックス 114">
                <a:extLst>
                  <a:ext uri="{FF2B5EF4-FFF2-40B4-BE49-F238E27FC236}">
                    <a16:creationId xmlns:a16="http://schemas.microsoft.com/office/drawing/2014/main" id="{6FF3AE6C-04FC-9C64-D0DA-66E8939A3420}"/>
                  </a:ext>
                </a:extLst>
              </p:cNvPr>
              <p:cNvSpPr txBox="1"/>
              <p:nvPr/>
            </p:nvSpPr>
            <p:spPr>
              <a:xfrm>
                <a:off x="3571974" y="3141545"/>
                <a:ext cx="2285839" cy="246221"/>
              </a:xfrm>
              <a:prstGeom prst="rect">
                <a:avLst/>
              </a:prstGeom>
              <a:noFill/>
            </p:spPr>
            <p:txBody>
              <a:bodyPr wrap="square">
                <a:spAutoFit/>
              </a:bodyPr>
              <a:lstStyle/>
              <a:p>
                <a:pPr marL="61913" indent="-61913"/>
                <a:endParaRPr lang="en-US" altLang="ja-JP" sz="1000" dirty="0">
                  <a:latin typeface="Yu Gothic UI" panose="020B0500000000000000" pitchFamily="34" charset="-128"/>
                  <a:ea typeface="Yu Gothic UI" panose="020B0500000000000000" pitchFamily="34" charset="-128"/>
                </a:endParaRPr>
              </a:p>
            </p:txBody>
          </p:sp>
        </p:grpSp>
        <p:sp>
          <p:nvSpPr>
            <p:cNvPr id="45" name="テキスト ボックス 44">
              <a:extLst>
                <a:ext uri="{FF2B5EF4-FFF2-40B4-BE49-F238E27FC236}">
                  <a16:creationId xmlns:a16="http://schemas.microsoft.com/office/drawing/2014/main" id="{A66DC8A6-759B-562F-2045-9809A16240B8}"/>
                </a:ext>
              </a:extLst>
            </p:cNvPr>
            <p:cNvSpPr txBox="1"/>
            <p:nvPr/>
          </p:nvSpPr>
          <p:spPr>
            <a:xfrm>
              <a:off x="3571974" y="3193500"/>
              <a:ext cx="2373797" cy="1015663"/>
            </a:xfrm>
            <a:prstGeom prst="rect">
              <a:avLst/>
            </a:prstGeom>
            <a:noFill/>
          </p:spPr>
          <p:txBody>
            <a:bodyPr wrap="square">
              <a:spAutoFit/>
            </a:bodyPr>
            <a:lstStyle/>
            <a:p>
              <a:pPr marL="61913" indent="-61913"/>
              <a:r>
                <a:rPr lang="ja-JP" altLang="en-US" sz="1000" dirty="0">
                  <a:latin typeface="Yu Gothic UI" panose="020B0500000000000000" pitchFamily="34" charset="-128"/>
                  <a:ea typeface="Yu Gothic UI" panose="020B0500000000000000" pitchFamily="34" charset="-128"/>
                </a:rPr>
                <a:t>・私たちのサービスは、高校生に特化していること。</a:t>
              </a:r>
              <a:endParaRPr lang="en-US" altLang="ja-JP" sz="1000" dirty="0">
                <a:latin typeface="Yu Gothic UI" panose="020B0500000000000000" pitchFamily="34" charset="-128"/>
                <a:ea typeface="Yu Gothic UI" panose="020B0500000000000000" pitchFamily="34" charset="-128"/>
              </a:endParaRPr>
            </a:p>
            <a:p>
              <a:pPr marL="61913" indent="-61913"/>
              <a:endParaRPr lang="en-US" altLang="ja-JP" sz="1000" dirty="0">
                <a:latin typeface="Yu Gothic UI" panose="020B0500000000000000" pitchFamily="34" charset="-128"/>
                <a:ea typeface="Yu Gothic UI" panose="020B0500000000000000" pitchFamily="34" charset="-128"/>
              </a:endParaRPr>
            </a:p>
            <a:p>
              <a:pPr marL="61913" indent="-61913"/>
              <a:r>
                <a:rPr lang="ja-JP" altLang="en-US" sz="1000" dirty="0">
                  <a:latin typeface="Yu Gothic UI" panose="020B0500000000000000" pitchFamily="34" charset="-128"/>
                  <a:ea typeface="Yu Gothic UI" panose="020B0500000000000000" pitchFamily="34" charset="-128"/>
                </a:rPr>
                <a:t>・</a:t>
              </a:r>
              <a:r>
                <a:rPr lang="en-US" altLang="ja-JP" sz="1000" dirty="0">
                  <a:latin typeface="Yu Gothic UI" panose="020B0500000000000000" pitchFamily="34" charset="-128"/>
                  <a:ea typeface="Yu Gothic UI" panose="020B0500000000000000" pitchFamily="34" charset="-128"/>
                </a:rPr>
                <a:t>1</a:t>
              </a:r>
              <a:r>
                <a:rPr lang="ja-JP" altLang="en-US" sz="1000" dirty="0">
                  <a:latin typeface="Yu Gothic UI" panose="020B0500000000000000" pitchFamily="34" charset="-128"/>
                  <a:ea typeface="Yu Gothic UI" panose="020B0500000000000000" pitchFamily="34" charset="-128"/>
                </a:rPr>
                <a:t>時間から気軽に利用できること。</a:t>
              </a:r>
              <a:endParaRPr lang="en-US" altLang="ja-JP" sz="1000" dirty="0">
                <a:latin typeface="Yu Gothic UI" panose="020B0500000000000000" pitchFamily="34" charset="-128"/>
                <a:ea typeface="Yu Gothic UI" panose="020B0500000000000000" pitchFamily="34" charset="-128"/>
              </a:endParaRPr>
            </a:p>
            <a:p>
              <a:pPr marL="61913" indent="-61913"/>
              <a:endParaRPr lang="en-US" altLang="ja-JP" sz="1000" dirty="0">
                <a:latin typeface="Yu Gothic UI" panose="020B0500000000000000" pitchFamily="34" charset="-128"/>
                <a:ea typeface="Yu Gothic UI" panose="020B0500000000000000" pitchFamily="34" charset="-128"/>
              </a:endParaRPr>
            </a:p>
            <a:p>
              <a:pPr marL="61913" indent="-61913"/>
              <a:r>
                <a:rPr lang="ja-JP" altLang="en-US" sz="1000" dirty="0">
                  <a:latin typeface="Yu Gothic UI" panose="020B0500000000000000" pitchFamily="34" charset="-128"/>
                  <a:ea typeface="Yu Gothic UI" panose="020B0500000000000000" pitchFamily="34" charset="-128"/>
                </a:rPr>
                <a:t>・防音で、個室型の自習室は強みであること。</a:t>
              </a:r>
              <a:endParaRPr lang="en-US" altLang="ja-JP" sz="1000" dirty="0">
                <a:latin typeface="Yu Gothic UI" panose="020B0500000000000000" pitchFamily="34" charset="-128"/>
                <a:ea typeface="Yu Gothic UI" panose="020B0500000000000000" pitchFamily="34" charset="-128"/>
              </a:endParaRPr>
            </a:p>
          </p:txBody>
        </p:sp>
      </p:grpSp>
      <p:grpSp>
        <p:nvGrpSpPr>
          <p:cNvPr id="48" name="グループ化 47">
            <a:extLst>
              <a:ext uri="{FF2B5EF4-FFF2-40B4-BE49-F238E27FC236}">
                <a16:creationId xmlns:a16="http://schemas.microsoft.com/office/drawing/2014/main" id="{2BA88BED-2D60-6684-BD30-0F9CA0E60A85}"/>
              </a:ext>
            </a:extLst>
          </p:cNvPr>
          <p:cNvGrpSpPr/>
          <p:nvPr/>
        </p:nvGrpSpPr>
        <p:grpSpPr>
          <a:xfrm>
            <a:off x="6256938" y="2786054"/>
            <a:ext cx="2383522" cy="1573675"/>
            <a:chOff x="6256938" y="2786054"/>
            <a:chExt cx="2383522" cy="1573675"/>
          </a:xfrm>
        </p:grpSpPr>
        <p:grpSp>
          <p:nvGrpSpPr>
            <p:cNvPr id="12" name="グループ化 11">
              <a:extLst>
                <a:ext uri="{FF2B5EF4-FFF2-40B4-BE49-F238E27FC236}">
                  <a16:creationId xmlns:a16="http://schemas.microsoft.com/office/drawing/2014/main" id="{A6823766-850C-6B68-156E-AE61A9DA97B9}"/>
                </a:ext>
              </a:extLst>
            </p:cNvPr>
            <p:cNvGrpSpPr/>
            <p:nvPr/>
          </p:nvGrpSpPr>
          <p:grpSpPr>
            <a:xfrm>
              <a:off x="6256938" y="2786054"/>
              <a:ext cx="2383522" cy="1566415"/>
              <a:chOff x="6289116" y="2786054"/>
              <a:chExt cx="2383522" cy="1566415"/>
            </a:xfrm>
          </p:grpSpPr>
          <p:grpSp>
            <p:nvGrpSpPr>
              <p:cNvPr id="11" name="グループ化 10">
                <a:extLst>
                  <a:ext uri="{FF2B5EF4-FFF2-40B4-BE49-F238E27FC236}">
                    <a16:creationId xmlns:a16="http://schemas.microsoft.com/office/drawing/2014/main" id="{89D13A00-83D1-2605-BD64-2EC51FA8D68B}"/>
                  </a:ext>
                </a:extLst>
              </p:cNvPr>
              <p:cNvGrpSpPr/>
              <p:nvPr/>
            </p:nvGrpSpPr>
            <p:grpSpPr>
              <a:xfrm>
                <a:off x="6289116" y="2786054"/>
                <a:ext cx="2383522" cy="1566415"/>
                <a:chOff x="6289116" y="2786054"/>
                <a:chExt cx="2383522" cy="1566415"/>
              </a:xfrm>
            </p:grpSpPr>
            <p:sp>
              <p:nvSpPr>
                <p:cNvPr id="83" name="四角形">
                  <a:extLst>
                    <a:ext uri="{FF2B5EF4-FFF2-40B4-BE49-F238E27FC236}">
                      <a16:creationId xmlns:a16="http://schemas.microsoft.com/office/drawing/2014/main" id="{C487E55F-ECD9-5CE5-7716-ABCBB8DE53DD}"/>
                    </a:ext>
                  </a:extLst>
                </p:cNvPr>
                <p:cNvSpPr/>
                <p:nvPr/>
              </p:nvSpPr>
              <p:spPr>
                <a:xfrm>
                  <a:off x="6296638"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84" name="良いスライドとイマイチなスライド">
                  <a:extLst>
                    <a:ext uri="{FF2B5EF4-FFF2-40B4-BE49-F238E27FC236}">
                      <a16:creationId xmlns:a16="http://schemas.microsoft.com/office/drawing/2014/main" id="{F23A15C5-FCDB-C730-26DE-864B3A20F41C}"/>
                    </a:ext>
                  </a:extLst>
                </p:cNvPr>
                <p:cNvSpPr txBox="1"/>
                <p:nvPr/>
              </p:nvSpPr>
              <p:spPr>
                <a:xfrm>
                  <a:off x="6289116" y="2786054"/>
                  <a:ext cx="1888337"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⑦</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販売</a:t>
                  </a:r>
                  <a:r>
                    <a:rPr lang="ja-JP" altLang="en-US" sz="1400" b="1" dirty="0">
                      <a:latin typeface="MS PGothic" panose="020B0600070205080204" pitchFamily="34" charset="-128"/>
                      <a:ea typeface="MS PGothic" panose="020B0600070205080204" pitchFamily="34" charset="-128"/>
                    </a:rPr>
                    <a:t>や販促について</a:t>
                  </a:r>
                </a:p>
              </p:txBody>
            </p:sp>
          </p:grpSp>
          <p:sp>
            <p:nvSpPr>
              <p:cNvPr id="118" name="テキスト ボックス 117">
                <a:extLst>
                  <a:ext uri="{FF2B5EF4-FFF2-40B4-BE49-F238E27FC236}">
                    <a16:creationId xmlns:a16="http://schemas.microsoft.com/office/drawing/2014/main" id="{91CBCB39-F0FC-F66E-CD1E-716EF233E3C7}"/>
                  </a:ext>
                </a:extLst>
              </p:cNvPr>
              <p:cNvSpPr txBox="1"/>
              <p:nvPr/>
            </p:nvSpPr>
            <p:spPr>
              <a:xfrm>
                <a:off x="6314285" y="3082456"/>
                <a:ext cx="2245162" cy="230832"/>
              </a:xfrm>
              <a:prstGeom prst="rect">
                <a:avLst/>
              </a:prstGeom>
              <a:noFill/>
            </p:spPr>
            <p:txBody>
              <a:bodyPr wrap="square">
                <a:spAutoFit/>
              </a:bodyPr>
              <a:lstStyle/>
              <a:p>
                <a:endParaRPr lang="ja-JP" altLang="en-US" sz="900" dirty="0">
                  <a:latin typeface="Yu Gothic UI" panose="020B0500000000000000" pitchFamily="34" charset="-128"/>
                  <a:ea typeface="Yu Gothic UI" panose="020B0500000000000000" pitchFamily="34" charset="-128"/>
                </a:endParaRPr>
              </a:p>
            </p:txBody>
          </p:sp>
        </p:grpSp>
        <p:sp>
          <p:nvSpPr>
            <p:cNvPr id="47" name="テキスト ボックス 46">
              <a:extLst>
                <a:ext uri="{FF2B5EF4-FFF2-40B4-BE49-F238E27FC236}">
                  <a16:creationId xmlns:a16="http://schemas.microsoft.com/office/drawing/2014/main" id="{0D740035-C0D0-83B6-A358-327C9A68976E}"/>
                </a:ext>
              </a:extLst>
            </p:cNvPr>
            <p:cNvSpPr txBox="1"/>
            <p:nvPr/>
          </p:nvSpPr>
          <p:spPr>
            <a:xfrm>
              <a:off x="6335067" y="3082456"/>
              <a:ext cx="2245162" cy="1277273"/>
            </a:xfrm>
            <a:prstGeom prst="rect">
              <a:avLst/>
            </a:prstGeom>
            <a:noFill/>
          </p:spPr>
          <p:txBody>
            <a:bodyPr wrap="square">
              <a:spAutoFit/>
            </a:bodyPr>
            <a:lstStyle/>
            <a:p>
              <a:r>
                <a:rPr lang="ja-JP" altLang="en-US" sz="900" dirty="0">
                  <a:latin typeface="Yu Gothic UI" panose="020B0500000000000000" pitchFamily="34" charset="-128"/>
                  <a:ea typeface="Yu Gothic UI" panose="020B0500000000000000" pitchFamily="34" charset="-128"/>
                </a:rPr>
                <a:t>■販売戦略</a:t>
              </a:r>
            </a:p>
            <a:p>
              <a:r>
                <a:rPr lang="ja-JP" altLang="en-US" sz="900" dirty="0">
                  <a:latin typeface="Yu Gothic UI" panose="020B0500000000000000" pitchFamily="34" charset="-128"/>
                  <a:ea typeface="Yu Gothic UI" panose="020B0500000000000000" pitchFamily="34" charset="-128"/>
                </a:rPr>
                <a:t>・時間単位、月額会員制の利用料金で販売</a:t>
              </a:r>
              <a:endParaRPr lang="en-US" altLang="ja-JP" sz="900" dirty="0">
                <a:latin typeface="Yu Gothic UI" panose="020B0500000000000000" pitchFamily="34" charset="-128"/>
                <a:ea typeface="Yu Gothic UI" panose="020B0500000000000000" pitchFamily="34" charset="-128"/>
              </a:endParaRPr>
            </a:p>
            <a:p>
              <a:r>
                <a:rPr lang="ja-JP" altLang="en-US" sz="900" dirty="0">
                  <a:latin typeface="Yu Gothic UI" panose="020B0500000000000000" pitchFamily="34" charset="-128"/>
                  <a:ea typeface="Yu Gothic UI" panose="020B0500000000000000" pitchFamily="34" charset="-128"/>
                </a:rPr>
                <a:t>・</a:t>
              </a:r>
              <a:r>
                <a:rPr lang="en-US" altLang="ja-JP" sz="900" dirty="0">
                  <a:latin typeface="Yu Gothic UI" panose="020B0500000000000000" pitchFamily="34" charset="-128"/>
                  <a:ea typeface="Yu Gothic UI" panose="020B0500000000000000" pitchFamily="34" charset="-128"/>
                </a:rPr>
                <a:t>1</a:t>
              </a:r>
              <a:r>
                <a:rPr lang="ja-JP" altLang="en-US" sz="900" dirty="0">
                  <a:latin typeface="Yu Gothic UI" panose="020B0500000000000000" pitchFamily="34" charset="-128"/>
                  <a:ea typeface="Yu Gothic UI" panose="020B0500000000000000" pitchFamily="34" charset="-128"/>
                </a:rPr>
                <a:t>時間</a:t>
              </a:r>
              <a:r>
                <a:rPr lang="en-US" altLang="ja-JP" sz="900" dirty="0">
                  <a:latin typeface="Yu Gothic UI" panose="020B0500000000000000" pitchFamily="34" charset="-128"/>
                  <a:ea typeface="Yu Gothic UI" panose="020B0500000000000000" pitchFamily="34" charset="-128"/>
                </a:rPr>
                <a:t> 800</a:t>
              </a:r>
              <a:r>
                <a:rPr lang="ja-JP" altLang="en-US" sz="900" dirty="0">
                  <a:latin typeface="Yu Gothic UI" panose="020B0500000000000000" pitchFamily="34" charset="-128"/>
                  <a:ea typeface="Yu Gothic UI" panose="020B0500000000000000" pitchFamily="34" charset="-128"/>
                </a:rPr>
                <a:t>円プラン</a:t>
              </a:r>
              <a:endParaRPr lang="en-US" altLang="ja-JP" sz="900" dirty="0">
                <a:latin typeface="Yu Gothic UI" panose="020B0500000000000000" pitchFamily="34" charset="-128"/>
                <a:ea typeface="Yu Gothic UI" panose="020B0500000000000000" pitchFamily="34" charset="-128"/>
              </a:endParaRPr>
            </a:p>
            <a:p>
              <a:r>
                <a:rPr lang="ja-JP" altLang="en-US" sz="900" dirty="0">
                  <a:latin typeface="Yu Gothic UI" panose="020B0500000000000000" pitchFamily="34" charset="-128"/>
                  <a:ea typeface="Yu Gothic UI" panose="020B0500000000000000" pitchFamily="34" charset="-128"/>
                </a:rPr>
                <a:t>・月額</a:t>
              </a:r>
              <a:r>
                <a:rPr lang="en-US" altLang="ja-JP" sz="900" dirty="0">
                  <a:latin typeface="Yu Gothic UI" panose="020B0500000000000000" pitchFamily="34" charset="-128"/>
                  <a:ea typeface="Yu Gothic UI" panose="020B0500000000000000" pitchFamily="34" charset="-128"/>
                </a:rPr>
                <a:t> 5,000</a:t>
              </a:r>
              <a:r>
                <a:rPr lang="ja-JP" altLang="en-US" sz="900" dirty="0">
                  <a:latin typeface="Yu Gothic UI" panose="020B0500000000000000" pitchFamily="34" charset="-128"/>
                  <a:ea typeface="Yu Gothic UI" panose="020B0500000000000000" pitchFamily="34" charset="-128"/>
                </a:rPr>
                <a:t>円定額プラン</a:t>
              </a:r>
              <a:endParaRPr lang="en-US" altLang="ja-JP" sz="900" dirty="0">
                <a:latin typeface="Yu Gothic UI" panose="020B0500000000000000" pitchFamily="34" charset="-128"/>
                <a:ea typeface="Yu Gothic UI" panose="020B0500000000000000" pitchFamily="34" charset="-128"/>
              </a:endParaRPr>
            </a:p>
            <a:p>
              <a:endParaRPr lang="ja-JP" altLang="en-US" sz="300" dirty="0">
                <a:latin typeface="Yu Gothic UI" panose="020B0500000000000000" pitchFamily="34" charset="-128"/>
                <a:ea typeface="Yu Gothic UI" panose="020B0500000000000000" pitchFamily="34" charset="-128"/>
              </a:endParaRPr>
            </a:p>
            <a:p>
              <a:r>
                <a:rPr lang="ja-JP" altLang="en-US" sz="900" dirty="0">
                  <a:latin typeface="Yu Gothic UI" panose="020B0500000000000000" pitchFamily="34" charset="-128"/>
                  <a:ea typeface="Yu Gothic UI" panose="020B0500000000000000" pitchFamily="34" charset="-128"/>
                </a:rPr>
                <a:t>■広告戦略</a:t>
              </a:r>
            </a:p>
            <a:p>
              <a:r>
                <a:rPr lang="ja-JP" altLang="en-US" sz="900" dirty="0">
                  <a:latin typeface="Yu Gothic UI" panose="020B0500000000000000" pitchFamily="34" charset="-128"/>
                  <a:ea typeface="Yu Gothic UI" panose="020B0500000000000000" pitchFamily="34" charset="-128"/>
                </a:rPr>
                <a:t>・高校の掲示板や</a:t>
              </a:r>
              <a:r>
                <a:rPr lang="pt-PT" altLang="ja-JP" sz="900" dirty="0">
                  <a:latin typeface="Yu Gothic UI" panose="020B0500000000000000" pitchFamily="34" charset="-128"/>
                  <a:ea typeface="Yu Gothic UI" panose="020B0500000000000000" pitchFamily="34" charset="-128"/>
                </a:rPr>
                <a:t>SNS</a:t>
              </a:r>
              <a:r>
                <a:rPr lang="ja-JP" altLang="en-US" sz="900" dirty="0">
                  <a:latin typeface="Yu Gothic UI" panose="020B0500000000000000" pitchFamily="34" charset="-128"/>
                  <a:ea typeface="Yu Gothic UI" panose="020B0500000000000000" pitchFamily="34" charset="-128"/>
                </a:rPr>
                <a:t>でのプロモーション</a:t>
              </a:r>
            </a:p>
            <a:p>
              <a:r>
                <a:rPr lang="ja-JP" altLang="en-US" sz="900" dirty="0">
                  <a:latin typeface="Yu Gothic UI" panose="020B0500000000000000" pitchFamily="34" charset="-128"/>
                  <a:ea typeface="Yu Gothic UI" panose="020B0500000000000000" pitchFamily="34" charset="-128"/>
                </a:rPr>
                <a:t>・友達紹介口コミ宣伝で認知度向上</a:t>
              </a:r>
            </a:p>
            <a:p>
              <a:r>
                <a:rPr lang="ja-JP" altLang="en-US" sz="900" dirty="0">
                  <a:latin typeface="Yu Gothic UI" panose="020B0500000000000000" pitchFamily="34" charset="-128"/>
                  <a:ea typeface="Yu Gothic UI" panose="020B0500000000000000" pitchFamily="34" charset="-128"/>
                </a:rPr>
                <a:t>・体験キャンペーンを通じて新規顧客獲得</a:t>
              </a:r>
            </a:p>
          </p:txBody>
        </p:sp>
      </p:grpSp>
      <p:graphicFrame>
        <p:nvGraphicFramePr>
          <p:cNvPr id="49" name="表 48">
            <a:extLst>
              <a:ext uri="{FF2B5EF4-FFF2-40B4-BE49-F238E27FC236}">
                <a16:creationId xmlns:a16="http://schemas.microsoft.com/office/drawing/2014/main" id="{359B3E6B-220C-C0BB-CD60-903C6DD3C9AD}"/>
              </a:ext>
            </a:extLst>
          </p:cNvPr>
          <p:cNvGraphicFramePr>
            <a:graphicFrameLocks noGrp="1"/>
          </p:cNvGraphicFramePr>
          <p:nvPr>
            <p:extLst>
              <p:ext uri="{D42A27DB-BD31-4B8C-83A1-F6EECF244321}">
                <p14:modId xmlns:p14="http://schemas.microsoft.com/office/powerpoint/2010/main" val="626634692"/>
              </p:ext>
            </p:extLst>
          </p:nvPr>
        </p:nvGraphicFramePr>
        <p:xfrm>
          <a:off x="9079304" y="3373750"/>
          <a:ext cx="2212339" cy="915579"/>
        </p:xfrm>
        <a:graphic>
          <a:graphicData uri="http://schemas.openxmlformats.org/drawingml/2006/table">
            <a:tbl>
              <a:tblPr/>
              <a:tblGrid>
                <a:gridCol w="881552">
                  <a:extLst>
                    <a:ext uri="{9D8B030D-6E8A-4147-A177-3AD203B41FA5}">
                      <a16:colId xmlns:a16="http://schemas.microsoft.com/office/drawing/2014/main" val="198449004"/>
                    </a:ext>
                  </a:extLst>
                </a:gridCol>
                <a:gridCol w="667583">
                  <a:extLst>
                    <a:ext uri="{9D8B030D-6E8A-4147-A177-3AD203B41FA5}">
                      <a16:colId xmlns:a16="http://schemas.microsoft.com/office/drawing/2014/main" val="707892564"/>
                    </a:ext>
                  </a:extLst>
                </a:gridCol>
                <a:gridCol w="663204">
                  <a:extLst>
                    <a:ext uri="{9D8B030D-6E8A-4147-A177-3AD203B41FA5}">
                      <a16:colId xmlns:a16="http://schemas.microsoft.com/office/drawing/2014/main" val="1442961607"/>
                    </a:ext>
                  </a:extLst>
                </a:gridCol>
              </a:tblGrid>
              <a:tr h="101731">
                <a:tc>
                  <a:txBody>
                    <a:bodyPr/>
                    <a:lstStyle/>
                    <a:p>
                      <a:pPr algn="ctr" fontAlgn="ctr"/>
                      <a:r>
                        <a:rPr lang="ja-JP" altLang="en-US" sz="600" b="0" i="0" u="none" strike="noStrike">
                          <a:solidFill>
                            <a:schemeClr val="bg1"/>
                          </a:solidFill>
                          <a:effectLst/>
                          <a:latin typeface="MS PGothic" panose="020B0600070205080204" pitchFamily="34" charset="-128"/>
                          <a:ea typeface="MS PGothic" panose="020B0600070205080204" pitchFamily="34"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fontAlgn="ctr"/>
                      <a:r>
                        <a:rPr lang="en-US" altLang="ja-JP" sz="600" b="0" i="0" u="none" strike="noStrike" dirty="0">
                          <a:solidFill>
                            <a:schemeClr val="bg1"/>
                          </a:solidFill>
                          <a:effectLst/>
                          <a:latin typeface="MS PGothic" panose="020B0600070205080204" pitchFamily="34" charset="-128"/>
                          <a:ea typeface="MS PGothic" panose="020B0600070205080204" pitchFamily="34" charset="-128"/>
                        </a:rPr>
                        <a:t>1</a:t>
                      </a:r>
                      <a:r>
                        <a:rPr lang="ja-JP" altLang="en-US" sz="600" b="0" i="0" u="none" strike="noStrike">
                          <a:solidFill>
                            <a:schemeClr val="bg1"/>
                          </a:solidFill>
                          <a:effectLst/>
                          <a:latin typeface="MS PGothic" panose="020B0600070205080204" pitchFamily="34" charset="-128"/>
                          <a:ea typeface="MS PGothic" panose="020B0600070205080204" pitchFamily="34" charset="-128"/>
                        </a:rPr>
                        <a:t>年後 </a:t>
                      </a:r>
                      <a:r>
                        <a:rPr lang="en-US" altLang="ja-JP" sz="600" b="0" i="0" u="none" strike="noStrike" dirty="0">
                          <a:solidFill>
                            <a:schemeClr val="bg1"/>
                          </a:solidFill>
                          <a:effectLst/>
                          <a:latin typeface="MS PGothic" panose="020B0600070205080204" pitchFamily="34" charset="-128"/>
                          <a:ea typeface="MS PGothic" panose="020B0600070205080204" pitchFamily="34" charset="-128"/>
                        </a:rPr>
                        <a:t>(</a:t>
                      </a:r>
                      <a:r>
                        <a:rPr lang="ja-JP" altLang="en-US" sz="600" b="0" i="0" u="none" strike="noStrike">
                          <a:solidFill>
                            <a:schemeClr val="bg1"/>
                          </a:solidFill>
                          <a:effectLst/>
                          <a:latin typeface="MS PGothic" panose="020B0600070205080204" pitchFamily="34" charset="-128"/>
                          <a:ea typeface="MS PGothic" panose="020B0600070205080204" pitchFamily="34" charset="-128"/>
                        </a:rPr>
                        <a:t>円</a:t>
                      </a:r>
                      <a:r>
                        <a:rPr lang="en-US" altLang="ja-JP" sz="600" b="0" i="0" u="none" strike="noStrike" dirty="0">
                          <a:solidFill>
                            <a:schemeClr val="bg1"/>
                          </a:solidFill>
                          <a:effectLst/>
                          <a:latin typeface="MS PGothic" panose="020B0600070205080204" pitchFamily="34" charset="-128"/>
                          <a:ea typeface="MS PGothic" panose="020B0600070205080204" pitchFamily="34"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fontAlgn="ctr"/>
                      <a:r>
                        <a:rPr lang="en-US" altLang="ja-JP" sz="600" b="0" i="0" u="none" strike="noStrike" dirty="0">
                          <a:solidFill>
                            <a:schemeClr val="bg1"/>
                          </a:solidFill>
                          <a:effectLst/>
                          <a:latin typeface="MS PGothic" panose="020B0600070205080204" pitchFamily="34" charset="-128"/>
                          <a:ea typeface="MS PGothic" panose="020B0600070205080204" pitchFamily="34" charset="-128"/>
                        </a:rPr>
                        <a:t>3</a:t>
                      </a:r>
                      <a:r>
                        <a:rPr lang="ja-JP" altLang="en-US" sz="600" b="0" i="0" u="none" strike="noStrike">
                          <a:solidFill>
                            <a:schemeClr val="bg1"/>
                          </a:solidFill>
                          <a:effectLst/>
                          <a:latin typeface="MS PGothic" panose="020B0600070205080204" pitchFamily="34" charset="-128"/>
                          <a:ea typeface="MS PGothic" panose="020B0600070205080204" pitchFamily="34" charset="-128"/>
                        </a:rPr>
                        <a:t>年後 </a:t>
                      </a:r>
                      <a:r>
                        <a:rPr lang="en-US" altLang="ja-JP" sz="600" b="0" i="0" u="none" strike="noStrike" dirty="0">
                          <a:solidFill>
                            <a:schemeClr val="bg1"/>
                          </a:solidFill>
                          <a:effectLst/>
                          <a:latin typeface="MS PGothic" panose="020B0600070205080204" pitchFamily="34" charset="-128"/>
                          <a:ea typeface="MS PGothic" panose="020B0600070205080204" pitchFamily="34" charset="-128"/>
                        </a:rPr>
                        <a:t>(</a:t>
                      </a:r>
                      <a:r>
                        <a:rPr lang="ja-JP" altLang="en-US" sz="600" b="0" i="0" u="none" strike="noStrike">
                          <a:solidFill>
                            <a:schemeClr val="bg1"/>
                          </a:solidFill>
                          <a:effectLst/>
                          <a:latin typeface="MS PGothic" panose="020B0600070205080204" pitchFamily="34" charset="-128"/>
                          <a:ea typeface="MS PGothic" panose="020B0600070205080204" pitchFamily="34" charset="-128"/>
                        </a:rPr>
                        <a:t>円</a:t>
                      </a:r>
                      <a:r>
                        <a:rPr lang="en-US" altLang="ja-JP" sz="600" b="0" i="0" u="none" strike="noStrike" dirty="0">
                          <a:solidFill>
                            <a:schemeClr val="bg1"/>
                          </a:solidFill>
                          <a:effectLst/>
                          <a:latin typeface="MS PGothic" panose="020B0600070205080204" pitchFamily="34" charset="-128"/>
                          <a:ea typeface="MS PGothic" panose="020B0600070205080204" pitchFamily="34"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301569664"/>
                  </a:ext>
                </a:extLst>
              </a:tr>
              <a:tr h="101731">
                <a:tc>
                  <a:txBody>
                    <a:bodyPr/>
                    <a:lstStyle/>
                    <a:p>
                      <a:pPr algn="l" fontAlgn="ctr"/>
                      <a:r>
                        <a:rPr lang="ja-JP" altLang="en-US" sz="600" b="0" i="0" u="none" strike="noStrike">
                          <a:solidFill>
                            <a:srgbClr val="000000"/>
                          </a:solidFill>
                          <a:effectLst/>
                          <a:latin typeface="MS PGothic" panose="020B0600070205080204" pitchFamily="34" charset="-128"/>
                          <a:ea typeface="MS PGothic" panose="020B0600070205080204" pitchFamily="34" charset="-128"/>
                        </a:rPr>
                        <a:t>売上高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20,000,000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a:solidFill>
                            <a:srgbClr val="000000"/>
                          </a:solidFill>
                          <a:effectLst/>
                          <a:latin typeface="MS PGothic" panose="020B0600070205080204" pitchFamily="34" charset="-128"/>
                          <a:ea typeface="MS PGothic" panose="020B0600070205080204" pitchFamily="34" charset="-128"/>
                        </a:rPr>
                        <a:t>100,000,000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9103825"/>
                  </a:ext>
                </a:extLst>
              </a:tr>
              <a:tr h="101731">
                <a:tc>
                  <a:txBody>
                    <a:bodyPr/>
                    <a:lstStyle/>
                    <a:p>
                      <a:pPr algn="l" fontAlgn="ctr"/>
                      <a:r>
                        <a:rPr lang="ja-JP" altLang="en-US" sz="600" b="0" i="0" u="none" strike="noStrike">
                          <a:solidFill>
                            <a:srgbClr val="000000"/>
                          </a:solidFill>
                          <a:effectLst/>
                          <a:latin typeface="MS PGothic" panose="020B0600070205080204" pitchFamily="34" charset="-128"/>
                          <a:ea typeface="MS PGothic" panose="020B0600070205080204" pitchFamily="34" charset="-128"/>
                        </a:rPr>
                        <a:t>売上原価（仕入高）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0299604"/>
                  </a:ext>
                </a:extLst>
              </a:tr>
              <a:tr h="101731">
                <a:tc>
                  <a:txBody>
                    <a:bodyPr/>
                    <a:lstStyle/>
                    <a:p>
                      <a:pPr algn="l" fontAlgn="ctr"/>
                      <a:r>
                        <a:rPr lang="ja-JP" altLang="en-US" sz="600" b="0" i="0" u="none" strike="noStrike">
                          <a:solidFill>
                            <a:srgbClr val="000000"/>
                          </a:solidFill>
                          <a:effectLst/>
                          <a:latin typeface="MS PGothic" panose="020B0600070205080204" pitchFamily="34" charset="-128"/>
                          <a:ea typeface="MS PGothic" panose="020B0600070205080204" pitchFamily="34" charset="-128"/>
                        </a:rPr>
                        <a:t>人件費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6,000,000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30,000,000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5074227"/>
                  </a:ext>
                </a:extLst>
              </a:tr>
              <a:tr h="101731">
                <a:tc>
                  <a:txBody>
                    <a:bodyPr/>
                    <a:lstStyle/>
                    <a:p>
                      <a:pPr algn="l" fontAlgn="ctr"/>
                      <a:r>
                        <a:rPr lang="ja-JP" altLang="en-US" sz="600" b="0" i="0" u="none" strike="noStrike">
                          <a:solidFill>
                            <a:srgbClr val="000000"/>
                          </a:solidFill>
                          <a:effectLst/>
                          <a:latin typeface="MS PGothic" panose="020B0600070205080204" pitchFamily="34" charset="-128"/>
                          <a:ea typeface="MS PGothic" panose="020B0600070205080204" pitchFamily="34" charset="-128"/>
                        </a:rPr>
                        <a:t>家賃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3,000,000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1914853"/>
                  </a:ext>
                </a:extLst>
              </a:tr>
              <a:tr h="101731">
                <a:tc>
                  <a:txBody>
                    <a:bodyPr/>
                    <a:lstStyle/>
                    <a:p>
                      <a:pPr algn="l" fontAlgn="ctr"/>
                      <a:r>
                        <a:rPr lang="ja-JP" altLang="en-US" sz="600" b="0" i="0" u="none" strike="noStrike">
                          <a:solidFill>
                            <a:srgbClr val="000000"/>
                          </a:solidFill>
                          <a:effectLst/>
                          <a:latin typeface="MS PGothic" panose="020B0600070205080204" pitchFamily="34" charset="-128"/>
                          <a:ea typeface="MS PGothic" panose="020B0600070205080204" pitchFamily="34" charset="-128"/>
                        </a:rPr>
                        <a:t>広告宣伝費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2,000,000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5290850"/>
                  </a:ext>
                </a:extLst>
              </a:tr>
              <a:tr h="101731">
                <a:tc>
                  <a:txBody>
                    <a:bodyPr/>
                    <a:lstStyle/>
                    <a:p>
                      <a:pPr algn="l" fontAlgn="ctr"/>
                      <a:r>
                        <a:rPr lang="ja-JP" altLang="en-US" sz="600" b="0" i="0" u="none" strike="noStrike">
                          <a:solidFill>
                            <a:srgbClr val="000000"/>
                          </a:solidFill>
                          <a:effectLst/>
                          <a:latin typeface="MS PGothic" panose="020B0600070205080204" pitchFamily="34" charset="-128"/>
                          <a:ea typeface="MS PGothic" panose="020B0600070205080204" pitchFamily="34" charset="-128"/>
                        </a:rPr>
                        <a:t>その他経費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9954466"/>
                  </a:ext>
                </a:extLst>
              </a:tr>
              <a:tr h="101731">
                <a:tc>
                  <a:txBody>
                    <a:bodyPr/>
                    <a:lstStyle/>
                    <a:p>
                      <a:pPr algn="l" fontAlgn="ctr"/>
                      <a:r>
                        <a:rPr lang="ja-JP" altLang="en-US" sz="600" b="0" i="0" u="none" strike="noStrike">
                          <a:solidFill>
                            <a:srgbClr val="000000"/>
                          </a:solidFill>
                          <a:effectLst/>
                          <a:latin typeface="MS PGothic" panose="020B0600070205080204" pitchFamily="34" charset="-128"/>
                          <a:ea typeface="MS PGothic" panose="020B0600070205080204" pitchFamily="34" charset="-128"/>
                        </a:rPr>
                        <a:t>総費用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17,000,000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75,000,000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944734"/>
                  </a:ext>
                </a:extLst>
              </a:tr>
              <a:tr h="101731">
                <a:tc>
                  <a:txBody>
                    <a:bodyPr/>
                    <a:lstStyle/>
                    <a:p>
                      <a:pPr algn="l" fontAlgn="ctr"/>
                      <a:r>
                        <a:rPr lang="ja-JP" altLang="en-US" sz="600" b="0" i="0" u="none" strike="noStrike">
                          <a:solidFill>
                            <a:srgbClr val="000000"/>
                          </a:solidFill>
                          <a:effectLst/>
                          <a:latin typeface="MS PGothic" panose="020B0600070205080204" pitchFamily="34" charset="-128"/>
                          <a:ea typeface="MS PGothic" panose="020B0600070205080204" pitchFamily="34" charset="-128"/>
                        </a:rPr>
                        <a:t>利益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3,000,000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MS PGothic" panose="020B0600070205080204" pitchFamily="34" charset="-128"/>
                          <a:ea typeface="MS PGothic" panose="020B0600070205080204" pitchFamily="34" charset="-128"/>
                        </a:rPr>
                        <a:t>25,000,000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9078275"/>
                  </a:ext>
                </a:extLst>
              </a:tr>
            </a:tbl>
          </a:graphicData>
        </a:graphic>
      </p:graphicFrame>
      <p:sp>
        <p:nvSpPr>
          <p:cNvPr id="50" name="テキスト ボックス 49">
            <a:extLst>
              <a:ext uri="{FF2B5EF4-FFF2-40B4-BE49-F238E27FC236}">
                <a16:creationId xmlns:a16="http://schemas.microsoft.com/office/drawing/2014/main" id="{6C645F4A-5E55-030B-79CC-04284D4855BD}"/>
              </a:ext>
            </a:extLst>
          </p:cNvPr>
          <p:cNvSpPr txBox="1"/>
          <p:nvPr/>
        </p:nvSpPr>
        <p:spPr>
          <a:xfrm>
            <a:off x="9020542" y="3065973"/>
            <a:ext cx="2212340" cy="307777"/>
          </a:xfrm>
          <a:prstGeom prst="rect">
            <a:avLst/>
          </a:prstGeom>
          <a:noFill/>
        </p:spPr>
        <p:txBody>
          <a:bodyPr wrap="square">
            <a:spAutoFit/>
          </a:bodyPr>
          <a:lstStyle/>
          <a:p>
            <a:r>
              <a:rPr lang="ja-JP" altLang="en-US" sz="700" dirty="0">
                <a:latin typeface="MS PGothic" panose="020B0600070205080204" pitchFamily="34" charset="-128"/>
                <a:ea typeface="MS PGothic" panose="020B0600070205080204" pitchFamily="34" charset="-128"/>
              </a:rPr>
              <a:t>1年後: 売上高2,000万円、利益300万円</a:t>
            </a:r>
          </a:p>
          <a:p>
            <a:r>
              <a:rPr lang="ja-JP" altLang="en-US" sz="700" dirty="0">
                <a:latin typeface="MS PGothic" panose="020B0600070205080204" pitchFamily="34" charset="-128"/>
                <a:ea typeface="MS PGothic" panose="020B0600070205080204" pitchFamily="34" charset="-128"/>
              </a:rPr>
              <a:t>3年後: 売上高1億円、利益2,500万円を目指す。</a:t>
            </a:r>
          </a:p>
        </p:txBody>
      </p:sp>
      <p:sp>
        <p:nvSpPr>
          <p:cNvPr id="51" name="正方形/長方形 50">
            <a:extLst>
              <a:ext uri="{FF2B5EF4-FFF2-40B4-BE49-F238E27FC236}">
                <a16:creationId xmlns:a16="http://schemas.microsoft.com/office/drawing/2014/main" id="{2F3DCB89-2271-643A-CA0E-C7805833045E}"/>
              </a:ext>
            </a:extLst>
          </p:cNvPr>
          <p:cNvSpPr/>
          <p:nvPr/>
        </p:nvSpPr>
        <p:spPr>
          <a:xfrm>
            <a:off x="9124647" y="3697048"/>
            <a:ext cx="2108236" cy="427584"/>
          </a:xfrm>
          <a:prstGeom prst="rect">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S PGothic" panose="020B0600070205080204" pitchFamily="34" charset="-128"/>
                <a:ea typeface="MS PGothic" panose="020B0600070205080204" pitchFamily="34" charset="-128"/>
              </a:rPr>
              <a:t>収支計画の授業があれば</a:t>
            </a:r>
            <a:endParaRPr kumimoji="1" lang="en-US" altLang="ja-JP" sz="1200" dirty="0">
              <a:solidFill>
                <a:schemeClr val="tx1"/>
              </a:solidFill>
              <a:latin typeface="MS PGothic" panose="020B0600070205080204" pitchFamily="34" charset="-128"/>
              <a:ea typeface="MS PGothic" panose="020B0600070205080204" pitchFamily="34" charset="-128"/>
            </a:endParaRPr>
          </a:p>
          <a:p>
            <a:pPr algn="ctr"/>
            <a:r>
              <a:rPr lang="ja-JP" altLang="en-US" sz="1200" dirty="0">
                <a:solidFill>
                  <a:schemeClr val="tx1"/>
                </a:solidFill>
                <a:latin typeface="MS PGothic" panose="020B0600070205080204" pitchFamily="34" charset="-128"/>
                <a:ea typeface="MS PGothic" panose="020B0600070205080204" pitchFamily="34" charset="-128"/>
              </a:rPr>
              <a:t>記入</a:t>
            </a:r>
            <a:endParaRPr kumimoji="1" lang="ja-JP" altLang="en-US" sz="1200" dirty="0">
              <a:solidFill>
                <a:schemeClr val="tx1"/>
              </a:solidFill>
              <a:latin typeface="MS PGothic" panose="020B0600070205080204" pitchFamily="34" charset="-128"/>
              <a:ea typeface="MS PGothic" panose="020B0600070205080204" pitchFamily="34" charset="-128"/>
            </a:endParaRPr>
          </a:p>
        </p:txBody>
      </p:sp>
      <p:grpSp>
        <p:nvGrpSpPr>
          <p:cNvPr id="54" name="グループ化 53">
            <a:extLst>
              <a:ext uri="{FF2B5EF4-FFF2-40B4-BE49-F238E27FC236}">
                <a16:creationId xmlns:a16="http://schemas.microsoft.com/office/drawing/2014/main" id="{2DF96B76-7947-1C42-93C4-2B8480615DA3}"/>
              </a:ext>
            </a:extLst>
          </p:cNvPr>
          <p:cNvGrpSpPr/>
          <p:nvPr/>
        </p:nvGrpSpPr>
        <p:grpSpPr>
          <a:xfrm>
            <a:off x="830127" y="4468327"/>
            <a:ext cx="2383522" cy="1566415"/>
            <a:chOff x="830127" y="4468327"/>
            <a:chExt cx="2383522" cy="1566415"/>
          </a:xfrm>
        </p:grpSpPr>
        <p:grpSp>
          <p:nvGrpSpPr>
            <p:cNvPr id="8" name="グループ化 7">
              <a:extLst>
                <a:ext uri="{FF2B5EF4-FFF2-40B4-BE49-F238E27FC236}">
                  <a16:creationId xmlns:a16="http://schemas.microsoft.com/office/drawing/2014/main" id="{6842B805-E269-E8D5-1A47-2669D9B0F96E}"/>
                </a:ext>
              </a:extLst>
            </p:cNvPr>
            <p:cNvGrpSpPr/>
            <p:nvPr/>
          </p:nvGrpSpPr>
          <p:grpSpPr>
            <a:xfrm>
              <a:off x="830127" y="4468327"/>
              <a:ext cx="2383522" cy="1566415"/>
              <a:chOff x="830127" y="4468327"/>
              <a:chExt cx="2383522" cy="1566415"/>
            </a:xfrm>
          </p:grpSpPr>
          <p:grpSp>
            <p:nvGrpSpPr>
              <p:cNvPr id="7" name="グループ化 6">
                <a:extLst>
                  <a:ext uri="{FF2B5EF4-FFF2-40B4-BE49-F238E27FC236}">
                    <a16:creationId xmlns:a16="http://schemas.microsoft.com/office/drawing/2014/main" id="{F41B6E4C-D3F7-17DB-8351-CD197BA1F59F}"/>
                  </a:ext>
                </a:extLst>
              </p:cNvPr>
              <p:cNvGrpSpPr/>
              <p:nvPr/>
            </p:nvGrpSpPr>
            <p:grpSpPr>
              <a:xfrm>
                <a:off x="830127" y="4468327"/>
                <a:ext cx="2383522" cy="1566415"/>
                <a:chOff x="830127" y="4468327"/>
                <a:chExt cx="2383522" cy="1566415"/>
              </a:xfrm>
            </p:grpSpPr>
            <p:sp>
              <p:nvSpPr>
                <p:cNvPr id="89" name="四角形">
                  <a:extLst>
                    <a:ext uri="{FF2B5EF4-FFF2-40B4-BE49-F238E27FC236}">
                      <a16:creationId xmlns:a16="http://schemas.microsoft.com/office/drawing/2014/main" id="{245F216B-267A-407A-E3B7-8085636D94A1}"/>
                    </a:ext>
                  </a:extLst>
                </p:cNvPr>
                <p:cNvSpPr/>
                <p:nvPr/>
              </p:nvSpPr>
              <p:spPr>
                <a:xfrm>
                  <a:off x="837649" y="4742955"/>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dirty="0">
                    <a:latin typeface="Yu Gothic" panose="020B0400000000000000" pitchFamily="34" charset="-128"/>
                    <a:ea typeface="Yu Gothic" panose="020B0400000000000000" pitchFamily="34" charset="-128"/>
                  </a:endParaRPr>
                </a:p>
              </p:txBody>
            </p:sp>
            <p:sp>
              <p:nvSpPr>
                <p:cNvPr id="90" name="良いスライドとイマイチなスライド">
                  <a:extLst>
                    <a:ext uri="{FF2B5EF4-FFF2-40B4-BE49-F238E27FC236}">
                      <a16:creationId xmlns:a16="http://schemas.microsoft.com/office/drawing/2014/main" id="{CC589B49-8BC2-B1D2-1BD0-B2F55EA96F39}"/>
                    </a:ext>
                  </a:extLst>
                </p:cNvPr>
                <p:cNvSpPr txBox="1"/>
                <p:nvPr/>
              </p:nvSpPr>
              <p:spPr>
                <a:xfrm>
                  <a:off x="830127" y="4468327"/>
                  <a:ext cx="2104743"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⑨</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実現</a:t>
                  </a:r>
                  <a:r>
                    <a:rPr lang="ja-JP" altLang="en-US" sz="1400" b="1" dirty="0">
                      <a:latin typeface="MS PGothic" panose="020B0600070205080204" pitchFamily="34" charset="-128"/>
                      <a:ea typeface="MS PGothic" panose="020B0600070205080204" pitchFamily="34" charset="-128"/>
                    </a:rPr>
                    <a:t>に向けたアクション</a:t>
                  </a:r>
                </a:p>
              </p:txBody>
            </p:sp>
          </p:grpSp>
          <p:sp>
            <p:nvSpPr>
              <p:cNvPr id="123" name="良いスライドとイマイチなスライド">
                <a:extLst>
                  <a:ext uri="{FF2B5EF4-FFF2-40B4-BE49-F238E27FC236}">
                    <a16:creationId xmlns:a16="http://schemas.microsoft.com/office/drawing/2014/main" id="{CB9B1D2B-762C-702A-7F6E-9555C83EE010}"/>
                  </a:ext>
                </a:extLst>
              </p:cNvPr>
              <p:cNvSpPr txBox="1"/>
              <p:nvPr/>
            </p:nvSpPr>
            <p:spPr>
              <a:xfrm>
                <a:off x="879036" y="4783009"/>
                <a:ext cx="2248730" cy="120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endParaRPr lang="ja-JP" altLang="en-US" sz="450" b="1" dirty="0">
                  <a:latin typeface="Yu Gothic UI" panose="020B0500000000000000" pitchFamily="34" charset="-128"/>
                  <a:ea typeface="Yu Gothic UI" panose="020B0500000000000000" pitchFamily="34" charset="-128"/>
                </a:endParaRPr>
              </a:p>
            </p:txBody>
          </p:sp>
        </p:grpSp>
        <p:sp>
          <p:nvSpPr>
            <p:cNvPr id="52" name="良いスライドとイマイチなスライド">
              <a:extLst>
                <a:ext uri="{FF2B5EF4-FFF2-40B4-BE49-F238E27FC236}">
                  <a16:creationId xmlns:a16="http://schemas.microsoft.com/office/drawing/2014/main" id="{3E12BD2B-732D-1025-3750-0F513B6CD980}"/>
                </a:ext>
              </a:extLst>
            </p:cNvPr>
            <p:cNvSpPr txBox="1"/>
            <p:nvPr/>
          </p:nvSpPr>
          <p:spPr>
            <a:xfrm>
              <a:off x="918601" y="4809386"/>
              <a:ext cx="2248730" cy="1120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700" b="1" dirty="0">
                  <a:latin typeface="Yu Gothic UI" panose="020B0500000000000000" pitchFamily="34" charset="-128"/>
                  <a:ea typeface="Yu Gothic UI" panose="020B0500000000000000" pitchFamily="34" charset="-128"/>
                </a:rPr>
                <a:t>ステップ</a:t>
              </a:r>
              <a:r>
                <a:rPr lang="en-US" altLang="ja-JP" sz="700" b="1" dirty="0">
                  <a:latin typeface="Yu Gothic UI" panose="020B0500000000000000" pitchFamily="34" charset="-128"/>
                  <a:ea typeface="Yu Gothic UI" panose="020B0500000000000000" pitchFamily="34" charset="-128"/>
                </a:rPr>
                <a:t>1: </a:t>
              </a:r>
              <a:r>
                <a:rPr lang="ja-JP" altLang="en-US" sz="700" b="1" dirty="0">
                  <a:latin typeface="Yu Gothic UI" panose="020B0500000000000000" pitchFamily="34" charset="-128"/>
                  <a:ea typeface="Yu Gothic UI" panose="020B0500000000000000" pitchFamily="34" charset="-128"/>
                </a:rPr>
                <a:t>運営準備</a:t>
              </a:r>
              <a:endParaRPr lang="ja-JP" altLang="en-US" sz="300" b="1" dirty="0">
                <a:latin typeface="Yu Gothic UI" panose="020B0500000000000000" pitchFamily="34" charset="-128"/>
                <a:ea typeface="Yu Gothic UI" panose="020B0500000000000000" pitchFamily="34" charset="-128"/>
              </a:endParaRPr>
            </a:p>
            <a:p>
              <a:pPr>
                <a:buFont typeface="Arial" panose="020B0604020202020204" pitchFamily="34" charset="0"/>
                <a:buChar char="•"/>
              </a:pPr>
              <a:r>
                <a:rPr lang="ja-JP" altLang="en-US" sz="450" b="1" dirty="0">
                  <a:latin typeface="Yu Gothic UI" panose="020B0500000000000000" pitchFamily="34" charset="-128"/>
                  <a:ea typeface="Yu Gothic UI" panose="020B0500000000000000" pitchFamily="34" charset="-128"/>
                </a:rPr>
                <a:t>市場調査</a:t>
              </a:r>
              <a:r>
                <a:rPr lang="en-US" altLang="ja-JP" sz="450" b="1" dirty="0">
                  <a:latin typeface="Yu Gothic UI" panose="020B0500000000000000" pitchFamily="34" charset="-128"/>
                  <a:ea typeface="Yu Gothic UI" panose="020B0500000000000000" pitchFamily="34" charset="-128"/>
                </a:rPr>
                <a:t>: </a:t>
              </a:r>
              <a:r>
                <a:rPr lang="ja-JP" altLang="en-US" sz="450" b="1" dirty="0">
                  <a:latin typeface="Yu Gothic UI" panose="020B0500000000000000" pitchFamily="34" charset="-128"/>
                  <a:ea typeface="Yu Gothic UI" panose="020B0500000000000000" pitchFamily="34" charset="-128"/>
                </a:rPr>
                <a:t>高校生が利用する自習室に対するニーズと競合分析を行い、需要を確認</a:t>
              </a:r>
            </a:p>
            <a:p>
              <a:pPr>
                <a:buFont typeface="Arial" panose="020B0604020202020204" pitchFamily="34" charset="0"/>
                <a:buChar char="•"/>
              </a:pPr>
              <a:r>
                <a:rPr lang="ja-JP" altLang="en-US" sz="450" b="1" dirty="0">
                  <a:latin typeface="Yu Gothic UI" panose="020B0500000000000000" pitchFamily="34" charset="-128"/>
                  <a:ea typeface="Yu Gothic UI" panose="020B0500000000000000" pitchFamily="34" charset="-128"/>
                </a:rPr>
                <a:t>施設準備</a:t>
              </a:r>
              <a:r>
                <a:rPr lang="en-US" altLang="ja-JP" sz="450" b="1" dirty="0">
                  <a:latin typeface="Yu Gothic UI" panose="020B0500000000000000" pitchFamily="34" charset="-128"/>
                  <a:ea typeface="Yu Gothic UI" panose="020B0500000000000000" pitchFamily="34" charset="-128"/>
                </a:rPr>
                <a:t>: </a:t>
              </a:r>
              <a:r>
                <a:rPr lang="ja-JP" altLang="en-US" sz="450" b="1" dirty="0">
                  <a:latin typeface="Yu Gothic UI" panose="020B0500000000000000" pitchFamily="34" charset="-128"/>
                  <a:ea typeface="Yu Gothic UI" panose="020B0500000000000000" pitchFamily="34" charset="-128"/>
                </a:rPr>
                <a:t>防音個室の設計と必要なインテリア・設備（照明、温度管理装置など）の手配</a:t>
              </a:r>
            </a:p>
            <a:p>
              <a:pPr>
                <a:buFont typeface="Arial" panose="020B0604020202020204" pitchFamily="34" charset="0"/>
                <a:buChar char="•"/>
              </a:pPr>
              <a:r>
                <a:rPr lang="ja-JP" altLang="en-US" sz="450" b="1" dirty="0">
                  <a:latin typeface="Yu Gothic UI" panose="020B0500000000000000" pitchFamily="34" charset="-128"/>
                  <a:ea typeface="Yu Gothic UI" panose="020B0500000000000000" pitchFamily="34" charset="-128"/>
                </a:rPr>
                <a:t>コストシミュレーション</a:t>
              </a:r>
              <a:r>
                <a:rPr lang="en-US" altLang="ja-JP" sz="450" b="1" dirty="0">
                  <a:latin typeface="Yu Gothic UI" panose="020B0500000000000000" pitchFamily="34" charset="-128"/>
                  <a:ea typeface="Yu Gothic UI" panose="020B0500000000000000" pitchFamily="34" charset="-128"/>
                </a:rPr>
                <a:t>: </a:t>
              </a:r>
              <a:r>
                <a:rPr lang="ja-JP" altLang="en-US" sz="450" b="1" dirty="0">
                  <a:latin typeface="Yu Gothic UI" panose="020B0500000000000000" pitchFamily="34" charset="-128"/>
                  <a:ea typeface="Yu Gothic UI" panose="020B0500000000000000" pitchFamily="34" charset="-128"/>
                </a:rPr>
                <a:t>初期費用（設備、内装など）と運営費用のシミュレーションを実施</a:t>
              </a:r>
            </a:p>
            <a:p>
              <a:endParaRPr lang="en-US" altLang="ja-JP" sz="400" b="1" dirty="0">
                <a:latin typeface="Yu Gothic UI" panose="020B0500000000000000" pitchFamily="34" charset="-128"/>
                <a:ea typeface="Yu Gothic UI" panose="020B0500000000000000" pitchFamily="34" charset="-128"/>
              </a:endParaRPr>
            </a:p>
            <a:p>
              <a:r>
                <a:rPr lang="ja-JP" altLang="en-US" sz="700" b="1" dirty="0">
                  <a:latin typeface="Yu Gothic UI" panose="020B0500000000000000" pitchFamily="34" charset="-128"/>
                  <a:ea typeface="Yu Gothic UI" panose="020B0500000000000000" pitchFamily="34" charset="-128"/>
                </a:rPr>
                <a:t>ステップ</a:t>
              </a:r>
              <a:r>
                <a:rPr lang="en-US" altLang="ja-JP" sz="700" b="1" dirty="0">
                  <a:latin typeface="Yu Gothic UI" panose="020B0500000000000000" pitchFamily="34" charset="-128"/>
                  <a:ea typeface="Yu Gothic UI" panose="020B0500000000000000" pitchFamily="34" charset="-128"/>
                </a:rPr>
                <a:t>2: </a:t>
              </a:r>
              <a:r>
                <a:rPr lang="ja-JP" altLang="en-US" sz="700" b="1" dirty="0">
                  <a:latin typeface="Yu Gothic UI" panose="020B0500000000000000" pitchFamily="34" charset="-128"/>
                  <a:ea typeface="Yu Gothic UI" panose="020B0500000000000000" pitchFamily="34" charset="-128"/>
                </a:rPr>
                <a:t>初期運営と改善</a:t>
              </a:r>
            </a:p>
            <a:p>
              <a:pPr>
                <a:buFont typeface="Arial" panose="020B0604020202020204" pitchFamily="34" charset="0"/>
                <a:buChar char="•"/>
              </a:pPr>
              <a:r>
                <a:rPr lang="ja-JP" altLang="en-US" sz="450" b="1" dirty="0">
                  <a:latin typeface="Yu Gothic UI" panose="020B0500000000000000" pitchFamily="34" charset="-128"/>
                  <a:ea typeface="Yu Gothic UI" panose="020B0500000000000000" pitchFamily="34" charset="-128"/>
                </a:rPr>
                <a:t>体験キャンペーン</a:t>
              </a:r>
              <a:r>
                <a:rPr lang="en-US" altLang="ja-JP" sz="450" b="1" dirty="0">
                  <a:latin typeface="Yu Gothic UI" panose="020B0500000000000000" pitchFamily="34" charset="-128"/>
                  <a:ea typeface="Yu Gothic UI" panose="020B0500000000000000" pitchFamily="34" charset="-128"/>
                </a:rPr>
                <a:t>: </a:t>
              </a:r>
              <a:r>
                <a:rPr lang="ja-JP" altLang="en-US" sz="450" b="1" dirty="0">
                  <a:latin typeface="Yu Gothic UI" panose="020B0500000000000000" pitchFamily="34" charset="-128"/>
                  <a:ea typeface="Yu Gothic UI" panose="020B0500000000000000" pitchFamily="34" charset="-128"/>
                </a:rPr>
                <a:t>高校生向けに試用キャンペーンを展開し、認知度向上を目指す</a:t>
              </a:r>
            </a:p>
            <a:p>
              <a:pPr>
                <a:buFont typeface="Arial" panose="020B0604020202020204" pitchFamily="34" charset="0"/>
                <a:buChar char="•"/>
              </a:pPr>
              <a:r>
                <a:rPr lang="pt-PT" altLang="ja-JP" sz="450" b="1" dirty="0">
                  <a:latin typeface="Yu Gothic UI" panose="020B0500000000000000" pitchFamily="34" charset="-128"/>
                  <a:ea typeface="Yu Gothic UI" panose="020B0500000000000000" pitchFamily="34" charset="-128"/>
                </a:rPr>
                <a:t>SNS</a:t>
              </a:r>
              <a:r>
                <a:rPr lang="ja-JP" altLang="en-US" sz="450" b="1" dirty="0">
                  <a:latin typeface="Yu Gothic UI" panose="020B0500000000000000" pitchFamily="34" charset="-128"/>
                  <a:ea typeface="Yu Gothic UI" panose="020B0500000000000000" pitchFamily="34" charset="-128"/>
                </a:rPr>
                <a:t>プロモーション</a:t>
              </a:r>
              <a:r>
                <a:rPr lang="en-US" altLang="ja-JP" sz="450" b="1" dirty="0">
                  <a:latin typeface="Yu Gothic UI" panose="020B0500000000000000" pitchFamily="34" charset="-128"/>
                  <a:ea typeface="Yu Gothic UI" panose="020B0500000000000000" pitchFamily="34" charset="-128"/>
                </a:rPr>
                <a:t>: </a:t>
              </a:r>
              <a:r>
                <a:rPr lang="pt-PT" altLang="ja-JP" sz="450" b="1" dirty="0">
                  <a:latin typeface="Yu Gothic UI" panose="020B0500000000000000" pitchFamily="34" charset="-128"/>
                  <a:ea typeface="Yu Gothic UI" panose="020B0500000000000000" pitchFamily="34" charset="-128"/>
                </a:rPr>
                <a:t>Instagram</a:t>
              </a:r>
              <a:r>
                <a:rPr lang="ja-JP" altLang="en-US" sz="450" b="1" dirty="0">
                  <a:latin typeface="Yu Gothic UI" panose="020B0500000000000000" pitchFamily="34" charset="-128"/>
                  <a:ea typeface="Yu Gothic UI" panose="020B0500000000000000" pitchFamily="34" charset="-128"/>
                </a:rPr>
                <a:t>や</a:t>
              </a:r>
              <a:r>
                <a:rPr lang="pt-PT" altLang="ja-JP" sz="450" b="1" dirty="0" err="1">
                  <a:latin typeface="Yu Gothic UI" panose="020B0500000000000000" pitchFamily="34" charset="-128"/>
                  <a:ea typeface="Yu Gothic UI" panose="020B0500000000000000" pitchFamily="34" charset="-128"/>
                </a:rPr>
                <a:t>TikTok</a:t>
              </a:r>
              <a:r>
                <a:rPr lang="ja-JP" altLang="en-US" sz="450" b="1" dirty="0">
                  <a:latin typeface="Yu Gothic UI" panose="020B0500000000000000" pitchFamily="34" charset="-128"/>
                  <a:ea typeface="Yu Gothic UI" panose="020B0500000000000000" pitchFamily="34" charset="-128"/>
                </a:rPr>
                <a:t>などの</a:t>
              </a:r>
              <a:r>
                <a:rPr lang="pt-PT" altLang="ja-JP" sz="450" b="1" dirty="0">
                  <a:latin typeface="Yu Gothic UI" panose="020B0500000000000000" pitchFamily="34" charset="-128"/>
                  <a:ea typeface="Yu Gothic UI" panose="020B0500000000000000" pitchFamily="34" charset="-128"/>
                </a:rPr>
                <a:t>SNS</a:t>
              </a:r>
              <a:r>
                <a:rPr lang="ja-JP" altLang="en-US" sz="450" b="1" dirty="0">
                  <a:latin typeface="Yu Gothic UI" panose="020B0500000000000000" pitchFamily="34" charset="-128"/>
                  <a:ea typeface="Yu Gothic UI" panose="020B0500000000000000" pitchFamily="34" charset="-128"/>
                </a:rPr>
                <a:t>を活用し、高校生にリーチ</a:t>
              </a:r>
            </a:p>
            <a:p>
              <a:pPr>
                <a:buFont typeface="Arial" panose="020B0604020202020204" pitchFamily="34" charset="0"/>
                <a:buChar char="•"/>
              </a:pPr>
              <a:r>
                <a:rPr lang="ja-JP" altLang="en-US" sz="450" b="1" dirty="0">
                  <a:latin typeface="Yu Gothic UI" panose="020B0500000000000000" pitchFamily="34" charset="-128"/>
                  <a:ea typeface="Yu Gothic UI" panose="020B0500000000000000" pitchFamily="34" charset="-128"/>
                </a:rPr>
                <a:t>フィードバック収集</a:t>
              </a:r>
              <a:r>
                <a:rPr lang="en-US" altLang="ja-JP" sz="450" b="1" dirty="0">
                  <a:latin typeface="Yu Gothic UI" panose="020B0500000000000000" pitchFamily="34" charset="-128"/>
                  <a:ea typeface="Yu Gothic UI" panose="020B0500000000000000" pitchFamily="34" charset="-128"/>
                </a:rPr>
                <a:t>: </a:t>
              </a:r>
              <a:r>
                <a:rPr lang="ja-JP" altLang="en-US" sz="450" b="1" dirty="0">
                  <a:latin typeface="Yu Gothic UI" panose="020B0500000000000000" pitchFamily="34" charset="-128"/>
                  <a:ea typeface="Yu Gothic UI" panose="020B0500000000000000" pitchFamily="34" charset="-128"/>
                </a:rPr>
                <a:t>初期利用者からの意見を集め、施設やサービスの改善点を確認</a:t>
              </a:r>
            </a:p>
            <a:p>
              <a:endParaRPr lang="en-US" altLang="ja-JP" sz="400" b="1" dirty="0">
                <a:latin typeface="Yu Gothic UI" panose="020B0500000000000000" pitchFamily="34" charset="-128"/>
                <a:ea typeface="Yu Gothic UI" panose="020B0500000000000000" pitchFamily="34" charset="-128"/>
              </a:endParaRPr>
            </a:p>
            <a:p>
              <a:r>
                <a:rPr lang="ja-JP" altLang="en-US" sz="700" b="1" dirty="0">
                  <a:latin typeface="Yu Gothic UI" panose="020B0500000000000000" pitchFamily="34" charset="-128"/>
                  <a:ea typeface="Yu Gothic UI" panose="020B0500000000000000" pitchFamily="34" charset="-128"/>
                </a:rPr>
                <a:t>ステップ</a:t>
              </a:r>
              <a:r>
                <a:rPr lang="en-US" altLang="ja-JP" sz="700" b="1" dirty="0">
                  <a:latin typeface="Yu Gothic UI" panose="020B0500000000000000" pitchFamily="34" charset="-128"/>
                  <a:ea typeface="Yu Gothic UI" panose="020B0500000000000000" pitchFamily="34" charset="-128"/>
                </a:rPr>
                <a:t>3: </a:t>
              </a:r>
              <a:r>
                <a:rPr lang="ja-JP" altLang="en-US" sz="700" b="1" dirty="0">
                  <a:latin typeface="Yu Gothic UI" panose="020B0500000000000000" pitchFamily="34" charset="-128"/>
                  <a:ea typeface="Yu Gothic UI" panose="020B0500000000000000" pitchFamily="34" charset="-128"/>
                </a:rPr>
                <a:t>拡大と収益化</a:t>
              </a:r>
              <a:endParaRPr lang="ja-JP" altLang="en-US" sz="450" b="1" dirty="0">
                <a:latin typeface="Yu Gothic UI" panose="020B0500000000000000" pitchFamily="34" charset="-128"/>
                <a:ea typeface="Yu Gothic UI" panose="020B0500000000000000" pitchFamily="34" charset="-128"/>
              </a:endParaRPr>
            </a:p>
            <a:p>
              <a:pPr>
                <a:buFont typeface="Arial" panose="020B0604020202020204" pitchFamily="34" charset="0"/>
                <a:buChar char="•"/>
              </a:pPr>
              <a:r>
                <a:rPr lang="ja-JP" altLang="en-US" sz="450" b="1" dirty="0">
                  <a:latin typeface="Yu Gothic UI" panose="020B0500000000000000" pitchFamily="34" charset="-128"/>
                  <a:ea typeface="Yu Gothic UI" panose="020B0500000000000000" pitchFamily="34" charset="-128"/>
                </a:rPr>
                <a:t>会員制度の導入</a:t>
              </a:r>
              <a:r>
                <a:rPr lang="en-US" altLang="ja-JP" sz="450" b="1" dirty="0">
                  <a:latin typeface="Yu Gothic UI" panose="020B0500000000000000" pitchFamily="34" charset="-128"/>
                  <a:ea typeface="Yu Gothic UI" panose="020B0500000000000000" pitchFamily="34" charset="-128"/>
                </a:rPr>
                <a:t>: </a:t>
              </a:r>
              <a:r>
                <a:rPr lang="ja-JP" altLang="en-US" sz="450" b="1" dirty="0">
                  <a:latin typeface="Yu Gothic UI" panose="020B0500000000000000" pitchFamily="34" charset="-128"/>
                  <a:ea typeface="Yu Gothic UI" panose="020B0500000000000000" pitchFamily="34" charset="-128"/>
                </a:rPr>
                <a:t>月額会員制や時間単位の利用料金プランを設定し、安定した収益を確保</a:t>
              </a:r>
            </a:p>
            <a:p>
              <a:pPr>
                <a:buFont typeface="Arial" panose="020B0604020202020204" pitchFamily="34" charset="0"/>
                <a:buChar char="•"/>
              </a:pPr>
              <a:r>
                <a:rPr lang="ja-JP" altLang="en-US" sz="450" b="1" dirty="0">
                  <a:latin typeface="Yu Gothic UI" panose="020B0500000000000000" pitchFamily="34" charset="-128"/>
                  <a:ea typeface="Yu Gothic UI" panose="020B0500000000000000" pitchFamily="34" charset="-128"/>
                </a:rPr>
                <a:t>追加拠点の検討</a:t>
              </a:r>
              <a:r>
                <a:rPr lang="en-US" altLang="ja-JP" sz="450" b="1" dirty="0">
                  <a:latin typeface="Yu Gothic UI" panose="020B0500000000000000" pitchFamily="34" charset="-128"/>
                  <a:ea typeface="Yu Gothic UI" panose="020B0500000000000000" pitchFamily="34" charset="-128"/>
                </a:rPr>
                <a:t>: 1</a:t>
              </a:r>
              <a:r>
                <a:rPr lang="ja-JP" altLang="en-US" sz="450" b="1" dirty="0">
                  <a:latin typeface="Yu Gothic UI" panose="020B0500000000000000" pitchFamily="34" charset="-128"/>
                  <a:ea typeface="Yu Gothic UI" panose="020B0500000000000000" pitchFamily="34" charset="-128"/>
                </a:rPr>
                <a:t>年後の収益目標達成に向け、利用率が高い場合は他地域への拡大も検討</a:t>
              </a:r>
            </a:p>
            <a:p>
              <a:pPr>
                <a:buFont typeface="Arial" panose="020B0604020202020204" pitchFamily="34" charset="0"/>
                <a:buChar char="•"/>
              </a:pPr>
              <a:r>
                <a:rPr lang="ja-JP" altLang="en-US" sz="450" b="1" dirty="0">
                  <a:latin typeface="Yu Gothic UI" panose="020B0500000000000000" pitchFamily="34" charset="-128"/>
                  <a:ea typeface="Yu Gothic UI" panose="020B0500000000000000" pitchFamily="34" charset="-128"/>
                </a:rPr>
                <a:t>長期的な広告戦略</a:t>
              </a:r>
              <a:r>
                <a:rPr lang="en-US" altLang="ja-JP" sz="450" b="1" dirty="0">
                  <a:latin typeface="Yu Gothic UI" panose="020B0500000000000000" pitchFamily="34" charset="-128"/>
                  <a:ea typeface="Yu Gothic UI" panose="020B0500000000000000" pitchFamily="34" charset="-128"/>
                </a:rPr>
                <a:t>: </a:t>
              </a:r>
              <a:r>
                <a:rPr lang="ja-JP" altLang="en-US" sz="450" b="1" dirty="0">
                  <a:latin typeface="Yu Gothic UI" panose="020B0500000000000000" pitchFamily="34" charset="-128"/>
                  <a:ea typeface="Yu Gothic UI" panose="020B0500000000000000" pitchFamily="34" charset="-128"/>
                </a:rPr>
                <a:t>学校や塾との提携、口コミを活用し、顧客基盤を拡大</a:t>
              </a:r>
            </a:p>
          </p:txBody>
        </p:sp>
        <p:sp>
          <p:nvSpPr>
            <p:cNvPr id="53" name="正方形/長方形 52">
              <a:extLst>
                <a:ext uri="{FF2B5EF4-FFF2-40B4-BE49-F238E27FC236}">
                  <a16:creationId xmlns:a16="http://schemas.microsoft.com/office/drawing/2014/main" id="{760E7EA9-1178-752B-CB42-FA4FAB0DD669}"/>
                </a:ext>
              </a:extLst>
            </p:cNvPr>
            <p:cNvSpPr/>
            <p:nvPr/>
          </p:nvSpPr>
          <p:spPr>
            <a:xfrm>
              <a:off x="962515" y="5477200"/>
              <a:ext cx="2139468" cy="289210"/>
            </a:xfrm>
            <a:prstGeom prst="rect">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S PGothic" panose="020B0600070205080204" pitchFamily="34" charset="-128"/>
                  <a:ea typeface="MS PGothic" panose="020B0600070205080204" pitchFamily="34" charset="-128"/>
                </a:rPr>
                <a:t>ポイントをまとめる</a:t>
              </a:r>
            </a:p>
          </p:txBody>
        </p:sp>
      </p:grpSp>
      <p:grpSp>
        <p:nvGrpSpPr>
          <p:cNvPr id="57" name="グループ化 56">
            <a:extLst>
              <a:ext uri="{FF2B5EF4-FFF2-40B4-BE49-F238E27FC236}">
                <a16:creationId xmlns:a16="http://schemas.microsoft.com/office/drawing/2014/main" id="{96230252-E6F2-85BC-C50C-A5EA7962F872}"/>
              </a:ext>
            </a:extLst>
          </p:cNvPr>
          <p:cNvGrpSpPr/>
          <p:nvPr/>
        </p:nvGrpSpPr>
        <p:grpSpPr>
          <a:xfrm>
            <a:off x="3544602" y="4468327"/>
            <a:ext cx="2383522" cy="1566415"/>
            <a:chOff x="3544602" y="4468327"/>
            <a:chExt cx="2383522" cy="1566415"/>
          </a:xfrm>
        </p:grpSpPr>
        <p:grpSp>
          <p:nvGrpSpPr>
            <p:cNvPr id="3" name="グループ化 2">
              <a:extLst>
                <a:ext uri="{FF2B5EF4-FFF2-40B4-BE49-F238E27FC236}">
                  <a16:creationId xmlns:a16="http://schemas.microsoft.com/office/drawing/2014/main" id="{1D6CB470-6E0B-6294-237D-EEE68AC0E513}"/>
                </a:ext>
              </a:extLst>
            </p:cNvPr>
            <p:cNvGrpSpPr/>
            <p:nvPr/>
          </p:nvGrpSpPr>
          <p:grpSpPr>
            <a:xfrm>
              <a:off x="3544602" y="4468327"/>
              <a:ext cx="2383522" cy="1566415"/>
              <a:chOff x="3564452" y="4468327"/>
              <a:chExt cx="2383522" cy="1566415"/>
            </a:xfrm>
          </p:grpSpPr>
          <p:grpSp>
            <p:nvGrpSpPr>
              <p:cNvPr id="2" name="グループ化 1">
                <a:extLst>
                  <a:ext uri="{FF2B5EF4-FFF2-40B4-BE49-F238E27FC236}">
                    <a16:creationId xmlns:a16="http://schemas.microsoft.com/office/drawing/2014/main" id="{0ED0642F-E166-5BF1-E03A-2077545B0A9D}"/>
                  </a:ext>
                </a:extLst>
              </p:cNvPr>
              <p:cNvGrpSpPr/>
              <p:nvPr/>
            </p:nvGrpSpPr>
            <p:grpSpPr>
              <a:xfrm>
                <a:off x="3564452" y="4468327"/>
                <a:ext cx="2383522" cy="1566415"/>
                <a:chOff x="3564452" y="4468327"/>
                <a:chExt cx="2383522" cy="1566415"/>
              </a:xfrm>
            </p:grpSpPr>
            <p:sp>
              <p:nvSpPr>
                <p:cNvPr id="92" name="四角形">
                  <a:extLst>
                    <a:ext uri="{FF2B5EF4-FFF2-40B4-BE49-F238E27FC236}">
                      <a16:creationId xmlns:a16="http://schemas.microsoft.com/office/drawing/2014/main" id="{A6FEE23E-BFE9-6F3B-AC5B-F5BC6DAF2C95}"/>
                    </a:ext>
                  </a:extLst>
                </p:cNvPr>
                <p:cNvSpPr/>
                <p:nvPr/>
              </p:nvSpPr>
              <p:spPr>
                <a:xfrm>
                  <a:off x="3571974" y="4742955"/>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93" name="良いスライドとイマイチなスライド">
                  <a:extLst>
                    <a:ext uri="{FF2B5EF4-FFF2-40B4-BE49-F238E27FC236}">
                      <a16:creationId xmlns:a16="http://schemas.microsoft.com/office/drawing/2014/main" id="{2CE093EF-0E69-DABD-490C-B5EA8831B79E}"/>
                    </a:ext>
                  </a:extLst>
                </p:cNvPr>
                <p:cNvSpPr txBox="1"/>
                <p:nvPr/>
              </p:nvSpPr>
              <p:spPr>
                <a:xfrm>
                  <a:off x="3564452" y="4468327"/>
                  <a:ext cx="1764907"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⑩</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クロージング</a:t>
                  </a:r>
                  <a:r>
                    <a:rPr lang="ja-JP" altLang="en-US" sz="1400" b="1" dirty="0">
                      <a:latin typeface="MS PGothic" panose="020B0600070205080204" pitchFamily="34" charset="-128"/>
                      <a:ea typeface="MS PGothic" panose="020B0600070205080204" pitchFamily="34" charset="-128"/>
                    </a:rPr>
                    <a:t>とお礼</a:t>
                  </a:r>
                </a:p>
              </p:txBody>
            </p:sp>
          </p:grpSp>
          <p:sp>
            <p:nvSpPr>
              <p:cNvPr id="126" name="テキスト ボックス 125">
                <a:extLst>
                  <a:ext uri="{FF2B5EF4-FFF2-40B4-BE49-F238E27FC236}">
                    <a16:creationId xmlns:a16="http://schemas.microsoft.com/office/drawing/2014/main" id="{68DDF26A-0D8A-B1A5-43D5-9C3B80C063A8}"/>
                  </a:ext>
                </a:extLst>
              </p:cNvPr>
              <p:cNvSpPr txBox="1"/>
              <p:nvPr/>
            </p:nvSpPr>
            <p:spPr>
              <a:xfrm>
                <a:off x="3580796" y="4818936"/>
                <a:ext cx="2285606" cy="261610"/>
              </a:xfrm>
              <a:prstGeom prst="rect">
                <a:avLst/>
              </a:prstGeom>
              <a:noFill/>
            </p:spPr>
            <p:txBody>
              <a:bodyPr wrap="square">
                <a:spAutoFit/>
              </a:bodyPr>
              <a:lstStyle/>
              <a:p>
                <a:endParaRPr lang="en-US" altLang="ja-JP" sz="1100" dirty="0">
                  <a:latin typeface="Yu Gothic UI" panose="020B0500000000000000" pitchFamily="34" charset="-128"/>
                  <a:ea typeface="Yu Gothic UI" panose="020B0500000000000000" pitchFamily="34" charset="-128"/>
                </a:endParaRPr>
              </a:p>
            </p:txBody>
          </p:sp>
          <p:sp>
            <p:nvSpPr>
              <p:cNvPr id="127" name="テキスト ボックス 126">
                <a:extLst>
                  <a:ext uri="{FF2B5EF4-FFF2-40B4-BE49-F238E27FC236}">
                    <a16:creationId xmlns:a16="http://schemas.microsoft.com/office/drawing/2014/main" id="{E2217A25-70E8-EB01-FD90-D755E59F41FA}"/>
                  </a:ext>
                </a:extLst>
              </p:cNvPr>
              <p:cNvSpPr txBox="1"/>
              <p:nvPr/>
            </p:nvSpPr>
            <p:spPr>
              <a:xfrm>
                <a:off x="3580797" y="5715359"/>
                <a:ext cx="2285606" cy="261610"/>
              </a:xfrm>
              <a:prstGeom prst="rect">
                <a:avLst/>
              </a:prstGeom>
              <a:noFill/>
            </p:spPr>
            <p:txBody>
              <a:bodyPr wrap="square">
                <a:spAutoFit/>
              </a:bodyPr>
              <a:lstStyle/>
              <a:p>
                <a:pPr algn="ctr"/>
                <a:endParaRPr lang="en-US" altLang="ja-JP" sz="1100" dirty="0">
                  <a:latin typeface="Yu Gothic UI" panose="020B0500000000000000" pitchFamily="34" charset="-128"/>
                  <a:ea typeface="Yu Gothic UI" panose="020B0500000000000000" pitchFamily="34" charset="-128"/>
                </a:endParaRPr>
              </a:p>
            </p:txBody>
          </p:sp>
        </p:grpSp>
        <p:sp>
          <p:nvSpPr>
            <p:cNvPr id="55" name="テキスト ボックス 54">
              <a:extLst>
                <a:ext uri="{FF2B5EF4-FFF2-40B4-BE49-F238E27FC236}">
                  <a16:creationId xmlns:a16="http://schemas.microsoft.com/office/drawing/2014/main" id="{59FF89D8-7BA8-8EFD-3195-EED84921BB2D}"/>
                </a:ext>
              </a:extLst>
            </p:cNvPr>
            <p:cNvSpPr txBox="1"/>
            <p:nvPr/>
          </p:nvSpPr>
          <p:spPr>
            <a:xfrm>
              <a:off x="3601578" y="4818936"/>
              <a:ext cx="2285606" cy="769441"/>
            </a:xfrm>
            <a:prstGeom prst="rect">
              <a:avLst/>
            </a:prstGeom>
            <a:noFill/>
          </p:spPr>
          <p:txBody>
            <a:bodyPr wrap="square">
              <a:spAutoFit/>
            </a:bodyPr>
            <a:lstStyle/>
            <a:p>
              <a:r>
                <a:rPr lang="ja-JP" altLang="en-US" sz="1100" dirty="0">
                  <a:latin typeface="Yu Gothic UI" panose="020B0500000000000000" pitchFamily="34" charset="-128"/>
                  <a:ea typeface="Yu Gothic UI" panose="020B0500000000000000" pitchFamily="34" charset="-128"/>
                </a:rPr>
                <a:t>超集中！防音個室自習室」の最高の環境が、あなたの進学先合格を実現する力になります。興味がありましたら、ぜひご連絡をお待ちしています！</a:t>
              </a:r>
              <a:endParaRPr lang="en-US" altLang="ja-JP" sz="1100" dirty="0">
                <a:latin typeface="Yu Gothic UI" panose="020B0500000000000000" pitchFamily="34" charset="-128"/>
                <a:ea typeface="Yu Gothic UI" panose="020B0500000000000000" pitchFamily="34" charset="-128"/>
              </a:endParaRPr>
            </a:p>
          </p:txBody>
        </p:sp>
        <p:sp>
          <p:nvSpPr>
            <p:cNvPr id="56" name="テキスト ボックス 55">
              <a:extLst>
                <a:ext uri="{FF2B5EF4-FFF2-40B4-BE49-F238E27FC236}">
                  <a16:creationId xmlns:a16="http://schemas.microsoft.com/office/drawing/2014/main" id="{93BE8EC1-490F-95C3-AB62-2667EE637122}"/>
                </a:ext>
              </a:extLst>
            </p:cNvPr>
            <p:cNvSpPr txBox="1"/>
            <p:nvPr/>
          </p:nvSpPr>
          <p:spPr>
            <a:xfrm>
              <a:off x="3601579" y="5715359"/>
              <a:ext cx="2285606" cy="261610"/>
            </a:xfrm>
            <a:prstGeom prst="rect">
              <a:avLst/>
            </a:prstGeom>
            <a:noFill/>
          </p:spPr>
          <p:txBody>
            <a:bodyPr wrap="square">
              <a:spAutoFit/>
            </a:bodyPr>
            <a:lstStyle/>
            <a:p>
              <a:pPr algn="ctr"/>
              <a:r>
                <a:rPr lang="ja-JP" altLang="en-US" sz="1100" dirty="0">
                  <a:latin typeface="Yu Gothic UI" panose="020B0500000000000000" pitchFamily="34" charset="-128"/>
                  <a:ea typeface="Yu Gothic UI" panose="020B0500000000000000" pitchFamily="34" charset="-128"/>
                </a:rPr>
                <a:t>ご清聴ありがとうございました！</a:t>
              </a:r>
              <a:endParaRPr lang="en-US" altLang="ja-JP" sz="1100" dirty="0">
                <a:latin typeface="Yu Gothic UI" panose="020B0500000000000000" pitchFamily="34" charset="-128"/>
                <a:ea typeface="Yu Gothic UI" panose="020B0500000000000000" pitchFamily="34" charset="-128"/>
              </a:endParaRPr>
            </a:p>
          </p:txBody>
        </p:sp>
      </p:grpSp>
    </p:spTree>
    <p:extLst>
      <p:ext uri="{BB962C8B-B14F-4D97-AF65-F5344CB8AC3E}">
        <p14:creationId xmlns:p14="http://schemas.microsoft.com/office/powerpoint/2010/main" val="53054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1E3D9-0536-B937-5212-2916E1119AFE}"/>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34180101-80DF-2C0D-5658-F78289B862A6}"/>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OP08-①-1</a:t>
            </a:r>
          </a:p>
        </p:txBody>
      </p:sp>
      <p:sp>
        <p:nvSpPr>
          <p:cNvPr id="9" name="テキスト ボックス 8">
            <a:extLst>
              <a:ext uri="{FF2B5EF4-FFF2-40B4-BE49-F238E27FC236}">
                <a16:creationId xmlns:a16="http://schemas.microsoft.com/office/drawing/2014/main" id="{25716BED-6E5E-71C6-F615-46BDCC55C0FA}"/>
              </a:ext>
            </a:extLst>
          </p:cNvPr>
          <p:cNvSpPr txBox="1"/>
          <p:nvPr/>
        </p:nvSpPr>
        <p:spPr>
          <a:xfrm>
            <a:off x="6852621" y="5479591"/>
            <a:ext cx="4464667" cy="523220"/>
          </a:xfrm>
          <a:prstGeom prst="rect">
            <a:avLst/>
          </a:prstGeom>
          <a:noFill/>
        </p:spPr>
        <p:txBody>
          <a:bodyPr wrap="square" rtlCol="0">
            <a:spAutoFit/>
          </a:bodyPr>
          <a:lstStyle/>
          <a:p>
            <a:pPr marL="236538" indent="-236538"/>
            <a:r>
              <a:rPr kumimoji="1" lang="en-US" altLang="ja-JP" sz="1400" dirty="0">
                <a:latin typeface="MS PGothic" panose="020B0600070205080204" pitchFamily="34" charset="-128"/>
                <a:ea typeface="MS PGothic" panose="020B0600070205080204" pitchFamily="34" charset="-128"/>
              </a:rPr>
              <a:t>※ </a:t>
            </a:r>
            <a:r>
              <a:rPr kumimoji="1" lang="ja-JP" altLang="en-US" sz="1400" dirty="0">
                <a:latin typeface="MS PGothic" panose="020B0600070205080204" pitchFamily="34" charset="-128"/>
                <a:ea typeface="MS PGothic" panose="020B0600070205080204" pitchFamily="34" charset="-128"/>
              </a:rPr>
              <a:t>あくまで一例なので、すべての項目を入力しなければならないわけではありません。</a:t>
            </a:r>
            <a:endParaRPr kumimoji="1" lang="en-US" altLang="ja-JP" sz="1400" dirty="0">
              <a:latin typeface="MS PGothic" panose="020B0600070205080204" pitchFamily="34" charset="-128"/>
              <a:ea typeface="MS PGothic" panose="020B0600070205080204" pitchFamily="34" charset="-128"/>
            </a:endParaRPr>
          </a:p>
        </p:txBody>
      </p:sp>
      <p:grpSp>
        <p:nvGrpSpPr>
          <p:cNvPr id="29" name="グループ化 28">
            <a:extLst>
              <a:ext uri="{FF2B5EF4-FFF2-40B4-BE49-F238E27FC236}">
                <a16:creationId xmlns:a16="http://schemas.microsoft.com/office/drawing/2014/main" id="{651816DD-ABD5-9B1D-12C9-FB9758FB89AF}"/>
              </a:ext>
            </a:extLst>
          </p:cNvPr>
          <p:cNvGrpSpPr/>
          <p:nvPr/>
        </p:nvGrpSpPr>
        <p:grpSpPr>
          <a:xfrm>
            <a:off x="8966032" y="2786054"/>
            <a:ext cx="2383522" cy="1566415"/>
            <a:chOff x="9010538" y="2786054"/>
            <a:chExt cx="2383522" cy="1566415"/>
          </a:xfrm>
        </p:grpSpPr>
        <p:sp>
          <p:nvSpPr>
            <p:cNvPr id="86" name="四角形">
              <a:extLst>
                <a:ext uri="{FF2B5EF4-FFF2-40B4-BE49-F238E27FC236}">
                  <a16:creationId xmlns:a16="http://schemas.microsoft.com/office/drawing/2014/main" id="{EC6B9C66-A315-D0A9-F996-715C340DE2A2}"/>
                </a:ext>
              </a:extLst>
            </p:cNvPr>
            <p:cNvSpPr/>
            <p:nvPr/>
          </p:nvSpPr>
          <p:spPr>
            <a:xfrm>
              <a:off x="9018060"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87" name="良いスライドとイマイチなスライド">
              <a:extLst>
                <a:ext uri="{FF2B5EF4-FFF2-40B4-BE49-F238E27FC236}">
                  <a16:creationId xmlns:a16="http://schemas.microsoft.com/office/drawing/2014/main" id="{9756CB31-5EA5-8E89-9377-B3A67D99419F}"/>
                </a:ext>
              </a:extLst>
            </p:cNvPr>
            <p:cNvSpPr txBox="1"/>
            <p:nvPr/>
          </p:nvSpPr>
          <p:spPr>
            <a:xfrm>
              <a:off x="9010538" y="2786054"/>
              <a:ext cx="1019510"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⑧</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収支</a:t>
              </a:r>
              <a:r>
                <a:rPr lang="ja-JP" altLang="en-US" sz="1400" b="1" dirty="0">
                  <a:latin typeface="MS PGothic" panose="020B0600070205080204" pitchFamily="34" charset="-128"/>
                  <a:ea typeface="MS PGothic" panose="020B0600070205080204" pitchFamily="34" charset="-128"/>
                </a:rPr>
                <a:t>計画</a:t>
              </a:r>
            </a:p>
          </p:txBody>
        </p:sp>
      </p:grpSp>
      <p:grpSp>
        <p:nvGrpSpPr>
          <p:cNvPr id="28" name="グループ化 27">
            <a:extLst>
              <a:ext uri="{FF2B5EF4-FFF2-40B4-BE49-F238E27FC236}">
                <a16:creationId xmlns:a16="http://schemas.microsoft.com/office/drawing/2014/main" id="{77438BEB-D2C9-07B4-B78F-60CC3D1A498B}"/>
              </a:ext>
            </a:extLst>
          </p:cNvPr>
          <p:cNvGrpSpPr/>
          <p:nvPr/>
        </p:nvGrpSpPr>
        <p:grpSpPr>
          <a:xfrm>
            <a:off x="832266" y="1103781"/>
            <a:ext cx="2383522" cy="1566415"/>
            <a:chOff x="832266" y="1103781"/>
            <a:chExt cx="2383522" cy="1566415"/>
          </a:xfrm>
        </p:grpSpPr>
        <p:grpSp>
          <p:nvGrpSpPr>
            <p:cNvPr id="27" name="グループ化 26">
              <a:extLst>
                <a:ext uri="{FF2B5EF4-FFF2-40B4-BE49-F238E27FC236}">
                  <a16:creationId xmlns:a16="http://schemas.microsoft.com/office/drawing/2014/main" id="{12334879-F65B-207F-0FC4-D7B2590E1F64}"/>
                </a:ext>
              </a:extLst>
            </p:cNvPr>
            <p:cNvGrpSpPr/>
            <p:nvPr/>
          </p:nvGrpSpPr>
          <p:grpSpPr>
            <a:xfrm>
              <a:off x="832266" y="1103781"/>
              <a:ext cx="2383522" cy="1566415"/>
              <a:chOff x="832266" y="1103781"/>
              <a:chExt cx="2383522" cy="1566415"/>
            </a:xfrm>
          </p:grpSpPr>
          <p:sp>
            <p:nvSpPr>
              <p:cNvPr id="4" name="四角形">
                <a:extLst>
                  <a:ext uri="{FF2B5EF4-FFF2-40B4-BE49-F238E27FC236}">
                    <a16:creationId xmlns:a16="http://schemas.microsoft.com/office/drawing/2014/main" id="{5138836B-4C2B-2DCB-815D-326C0880E205}"/>
                  </a:ext>
                </a:extLst>
              </p:cNvPr>
              <p:cNvSpPr/>
              <p:nvPr/>
            </p:nvSpPr>
            <p:spPr>
              <a:xfrm>
                <a:off x="839788"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5" name="良いスライドとイマイチなスライド">
                <a:extLst>
                  <a:ext uri="{FF2B5EF4-FFF2-40B4-BE49-F238E27FC236}">
                    <a16:creationId xmlns:a16="http://schemas.microsoft.com/office/drawing/2014/main" id="{05E24339-FB54-A501-DF39-997984E50C59}"/>
                  </a:ext>
                </a:extLst>
              </p:cNvPr>
              <p:cNvSpPr txBox="1"/>
              <p:nvPr/>
            </p:nvSpPr>
            <p:spPr>
              <a:xfrm>
                <a:off x="832266" y="1103781"/>
                <a:ext cx="1343316"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en-US" altLang="ja-JP" sz="1400" b="1" dirty="0">
                    <a:latin typeface="MS PGothic" panose="020B0600070205080204" pitchFamily="34" charset="-128"/>
                    <a:ea typeface="MS PGothic" panose="020B0600070205080204" pitchFamily="34" charset="-128"/>
                  </a:rPr>
                  <a:t>① </a:t>
                </a:r>
                <a:r>
                  <a:rPr lang="ja-JP" altLang="en-US" sz="1400" b="1">
                    <a:latin typeface="MS PGothic" panose="020B0600070205080204" pitchFamily="34" charset="-128"/>
                    <a:ea typeface="MS PGothic" panose="020B0600070205080204" pitchFamily="34" charset="-128"/>
                  </a:rPr>
                  <a:t>表紙</a:t>
                </a:r>
                <a:r>
                  <a:rPr lang="ja-JP" altLang="en-US" sz="1400" b="1" dirty="0">
                    <a:latin typeface="MS PGothic" panose="020B0600070205080204" pitchFamily="34" charset="-128"/>
                    <a:ea typeface="MS PGothic" panose="020B0600070205080204" pitchFamily="34" charset="-128"/>
                  </a:rPr>
                  <a:t>・タイトル</a:t>
                </a:r>
                <a:endParaRPr sz="1400" b="1" dirty="0">
                  <a:latin typeface="MS PGothic" panose="020B0600070205080204" pitchFamily="34" charset="-128"/>
                  <a:ea typeface="MS PGothic" panose="020B0600070205080204" pitchFamily="34" charset="-128"/>
                </a:endParaRPr>
              </a:p>
            </p:txBody>
          </p:sp>
        </p:grpSp>
        <p:sp>
          <p:nvSpPr>
            <p:cNvPr id="103" name="テキスト ボックス 102">
              <a:extLst>
                <a:ext uri="{FF2B5EF4-FFF2-40B4-BE49-F238E27FC236}">
                  <a16:creationId xmlns:a16="http://schemas.microsoft.com/office/drawing/2014/main" id="{57E392C8-EAC2-9210-61C1-3992AED39CF9}"/>
                </a:ext>
              </a:extLst>
            </p:cNvPr>
            <p:cNvSpPr txBox="1"/>
            <p:nvPr/>
          </p:nvSpPr>
          <p:spPr>
            <a:xfrm>
              <a:off x="847310" y="1777060"/>
              <a:ext cx="2280456" cy="184666"/>
            </a:xfrm>
            <a:prstGeom prst="rect">
              <a:avLst/>
            </a:prstGeom>
            <a:noFill/>
          </p:spPr>
          <p:txBody>
            <a:bodyPr wrap="square">
              <a:spAutoFit/>
            </a:bodyPr>
            <a:lstStyle/>
            <a:p>
              <a:pPr algn="ctr"/>
              <a:endParaRPr lang="en-US" altLang="ja-JP" sz="600" dirty="0">
                <a:latin typeface="Yu Gothic UI" panose="020B0500000000000000" pitchFamily="34" charset="-128"/>
                <a:ea typeface="Yu Gothic UI" panose="020B0500000000000000" pitchFamily="34" charset="-128"/>
              </a:endParaRPr>
            </a:p>
          </p:txBody>
        </p:sp>
      </p:grpSp>
      <p:grpSp>
        <p:nvGrpSpPr>
          <p:cNvPr id="26" name="グループ化 25">
            <a:extLst>
              <a:ext uri="{FF2B5EF4-FFF2-40B4-BE49-F238E27FC236}">
                <a16:creationId xmlns:a16="http://schemas.microsoft.com/office/drawing/2014/main" id="{F750C8B3-D4AE-B317-289C-280F12D99C8C}"/>
              </a:ext>
            </a:extLst>
          </p:cNvPr>
          <p:cNvGrpSpPr/>
          <p:nvPr/>
        </p:nvGrpSpPr>
        <p:grpSpPr>
          <a:xfrm>
            <a:off x="3544602" y="1103781"/>
            <a:ext cx="2383522" cy="1566415"/>
            <a:chOff x="3556930" y="1103781"/>
            <a:chExt cx="2383522" cy="1566415"/>
          </a:xfrm>
        </p:grpSpPr>
        <p:grpSp>
          <p:nvGrpSpPr>
            <p:cNvPr id="25" name="グループ化 24">
              <a:extLst>
                <a:ext uri="{FF2B5EF4-FFF2-40B4-BE49-F238E27FC236}">
                  <a16:creationId xmlns:a16="http://schemas.microsoft.com/office/drawing/2014/main" id="{1239FC3D-E5E5-3DDF-6AB9-CB7C8987E9AE}"/>
                </a:ext>
              </a:extLst>
            </p:cNvPr>
            <p:cNvGrpSpPr/>
            <p:nvPr/>
          </p:nvGrpSpPr>
          <p:grpSpPr>
            <a:xfrm>
              <a:off x="3556930" y="1103781"/>
              <a:ext cx="2383522" cy="1566415"/>
              <a:chOff x="3556930" y="1103781"/>
              <a:chExt cx="2383522" cy="1566415"/>
            </a:xfrm>
          </p:grpSpPr>
          <p:sp>
            <p:nvSpPr>
              <p:cNvPr id="23" name="四角形">
                <a:extLst>
                  <a:ext uri="{FF2B5EF4-FFF2-40B4-BE49-F238E27FC236}">
                    <a16:creationId xmlns:a16="http://schemas.microsoft.com/office/drawing/2014/main" id="{0C2D2E1B-C4F5-C8CB-9456-BB63C6BC8DEB}"/>
                  </a:ext>
                </a:extLst>
              </p:cNvPr>
              <p:cNvSpPr/>
              <p:nvPr/>
            </p:nvSpPr>
            <p:spPr>
              <a:xfrm>
                <a:off x="3564452"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24" name="良いスライドとイマイチなスライド">
                <a:extLst>
                  <a:ext uri="{FF2B5EF4-FFF2-40B4-BE49-F238E27FC236}">
                    <a16:creationId xmlns:a16="http://schemas.microsoft.com/office/drawing/2014/main" id="{02BCDACF-FFB5-D694-FA32-B4948B43BFD7}"/>
                  </a:ext>
                </a:extLst>
              </p:cNvPr>
              <p:cNvSpPr txBox="1"/>
              <p:nvPr/>
            </p:nvSpPr>
            <p:spPr>
              <a:xfrm>
                <a:off x="3556930" y="1103781"/>
                <a:ext cx="2194512"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②</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目的</a:t>
                </a:r>
                <a:r>
                  <a:rPr lang="ja-JP" altLang="en-US" sz="1400" b="1" dirty="0">
                    <a:latin typeface="MS PGothic" panose="020B0600070205080204" pitchFamily="34" charset="-128"/>
                    <a:ea typeface="MS PGothic" panose="020B0600070205080204" pitchFamily="34" charset="-128"/>
                  </a:rPr>
                  <a:t>・概要（一言で説明）</a:t>
                </a:r>
              </a:p>
            </p:txBody>
          </p:sp>
        </p:grpSp>
        <p:sp>
          <p:nvSpPr>
            <p:cNvPr id="104" name="テキスト ボックス 103">
              <a:extLst>
                <a:ext uri="{FF2B5EF4-FFF2-40B4-BE49-F238E27FC236}">
                  <a16:creationId xmlns:a16="http://schemas.microsoft.com/office/drawing/2014/main" id="{619B574C-48F1-1C71-4ABF-690987EA122F}"/>
                </a:ext>
              </a:extLst>
            </p:cNvPr>
            <p:cNvSpPr txBox="1"/>
            <p:nvPr/>
          </p:nvSpPr>
          <p:spPr>
            <a:xfrm>
              <a:off x="3571973" y="1469118"/>
              <a:ext cx="2295501" cy="246221"/>
            </a:xfrm>
            <a:prstGeom prst="rect">
              <a:avLst/>
            </a:prstGeom>
            <a:noFill/>
          </p:spPr>
          <p:txBody>
            <a:bodyPr wrap="square">
              <a:spAutoFit/>
            </a:bodyPr>
            <a:lstStyle/>
            <a:p>
              <a:pPr algn="ctr"/>
              <a:endParaRPr lang="en-US" altLang="ja-JP" sz="1000" dirty="0">
                <a:latin typeface="Yu Gothic UI" panose="020B0500000000000000" pitchFamily="34" charset="-128"/>
                <a:ea typeface="Yu Gothic UI" panose="020B0500000000000000" pitchFamily="34" charset="-128"/>
              </a:endParaRPr>
            </a:p>
          </p:txBody>
        </p:sp>
      </p:grpSp>
      <p:grpSp>
        <p:nvGrpSpPr>
          <p:cNvPr id="22" name="グループ化 21">
            <a:extLst>
              <a:ext uri="{FF2B5EF4-FFF2-40B4-BE49-F238E27FC236}">
                <a16:creationId xmlns:a16="http://schemas.microsoft.com/office/drawing/2014/main" id="{39312CEE-48A9-24DD-2280-EF68A8D30FA5}"/>
              </a:ext>
            </a:extLst>
          </p:cNvPr>
          <p:cNvGrpSpPr/>
          <p:nvPr/>
        </p:nvGrpSpPr>
        <p:grpSpPr>
          <a:xfrm>
            <a:off x="6256938" y="1103781"/>
            <a:ext cx="2383522" cy="1566415"/>
            <a:chOff x="6289116" y="1103781"/>
            <a:chExt cx="2383522" cy="1566415"/>
          </a:xfrm>
        </p:grpSpPr>
        <p:grpSp>
          <p:nvGrpSpPr>
            <p:cNvPr id="21" name="グループ化 20">
              <a:extLst>
                <a:ext uri="{FF2B5EF4-FFF2-40B4-BE49-F238E27FC236}">
                  <a16:creationId xmlns:a16="http://schemas.microsoft.com/office/drawing/2014/main" id="{E5F99D86-FC4E-28AC-835E-7AEE47290937}"/>
                </a:ext>
              </a:extLst>
            </p:cNvPr>
            <p:cNvGrpSpPr/>
            <p:nvPr/>
          </p:nvGrpSpPr>
          <p:grpSpPr>
            <a:xfrm>
              <a:off x="6289116" y="1103781"/>
              <a:ext cx="2383522" cy="1566415"/>
              <a:chOff x="6289116" y="1103781"/>
              <a:chExt cx="2383522" cy="1566415"/>
            </a:xfrm>
          </p:grpSpPr>
          <p:sp>
            <p:nvSpPr>
              <p:cNvPr id="71" name="四角形">
                <a:extLst>
                  <a:ext uri="{FF2B5EF4-FFF2-40B4-BE49-F238E27FC236}">
                    <a16:creationId xmlns:a16="http://schemas.microsoft.com/office/drawing/2014/main" id="{D430733B-04A4-9B59-1A8A-102607FC0469}"/>
                  </a:ext>
                </a:extLst>
              </p:cNvPr>
              <p:cNvSpPr/>
              <p:nvPr/>
            </p:nvSpPr>
            <p:spPr>
              <a:xfrm>
                <a:off x="6296638"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72" name="良いスライドとイマイチなスライド">
                <a:extLst>
                  <a:ext uri="{FF2B5EF4-FFF2-40B4-BE49-F238E27FC236}">
                    <a16:creationId xmlns:a16="http://schemas.microsoft.com/office/drawing/2014/main" id="{E48E82CC-EF51-8BF9-927A-DB3E9229EAD7}"/>
                  </a:ext>
                </a:extLst>
              </p:cNvPr>
              <p:cNvSpPr txBox="1"/>
              <p:nvPr/>
            </p:nvSpPr>
            <p:spPr>
              <a:xfrm>
                <a:off x="6289116" y="1103781"/>
                <a:ext cx="1864293"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③</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きっかけ</a:t>
                </a:r>
                <a:r>
                  <a:rPr lang="ja-JP" altLang="en-US" sz="1400" b="1" dirty="0">
                    <a:latin typeface="MS PGothic" panose="020B0600070205080204" pitchFamily="34" charset="-128"/>
                    <a:ea typeface="MS PGothic" panose="020B0600070205080204" pitchFamily="34" charset="-128"/>
                  </a:rPr>
                  <a:t>・背景・課題</a:t>
                </a:r>
              </a:p>
            </p:txBody>
          </p:sp>
        </p:grpSp>
        <p:sp>
          <p:nvSpPr>
            <p:cNvPr id="107" name="テキスト ボックス 106">
              <a:extLst>
                <a:ext uri="{FF2B5EF4-FFF2-40B4-BE49-F238E27FC236}">
                  <a16:creationId xmlns:a16="http://schemas.microsoft.com/office/drawing/2014/main" id="{8A677E73-018F-ACA9-57C3-2A402302BEB4}"/>
                </a:ext>
              </a:extLst>
            </p:cNvPr>
            <p:cNvSpPr txBox="1"/>
            <p:nvPr/>
          </p:nvSpPr>
          <p:spPr>
            <a:xfrm>
              <a:off x="6304160" y="1520231"/>
              <a:ext cx="2287978" cy="246221"/>
            </a:xfrm>
            <a:prstGeom prst="rect">
              <a:avLst/>
            </a:prstGeom>
            <a:noFill/>
          </p:spPr>
          <p:txBody>
            <a:bodyPr wrap="square">
              <a:spAutoFit/>
            </a:bodyPr>
            <a:lstStyle/>
            <a:p>
              <a:endParaRPr kumimoji="1" lang="ja-JP" altLang="en-US" sz="1000" dirty="0">
                <a:latin typeface="Yu Gothic UI" panose="020B0500000000000000" pitchFamily="34" charset="-128"/>
                <a:ea typeface="Yu Gothic UI" panose="020B0500000000000000" pitchFamily="34" charset="-128"/>
              </a:endParaRPr>
            </a:p>
          </p:txBody>
        </p:sp>
      </p:grpSp>
      <p:grpSp>
        <p:nvGrpSpPr>
          <p:cNvPr id="18" name="グループ化 17">
            <a:extLst>
              <a:ext uri="{FF2B5EF4-FFF2-40B4-BE49-F238E27FC236}">
                <a16:creationId xmlns:a16="http://schemas.microsoft.com/office/drawing/2014/main" id="{7C69D01A-855B-2FEF-4A73-224CCBDD364A}"/>
              </a:ext>
            </a:extLst>
          </p:cNvPr>
          <p:cNvGrpSpPr/>
          <p:nvPr/>
        </p:nvGrpSpPr>
        <p:grpSpPr>
          <a:xfrm>
            <a:off x="8966032" y="1103781"/>
            <a:ext cx="2383522" cy="1566415"/>
            <a:chOff x="9013780" y="1103781"/>
            <a:chExt cx="2383522" cy="1566415"/>
          </a:xfrm>
        </p:grpSpPr>
        <p:grpSp>
          <p:nvGrpSpPr>
            <p:cNvPr id="17" name="グループ化 16">
              <a:extLst>
                <a:ext uri="{FF2B5EF4-FFF2-40B4-BE49-F238E27FC236}">
                  <a16:creationId xmlns:a16="http://schemas.microsoft.com/office/drawing/2014/main" id="{66615BAD-B4FB-EF41-5F2C-1C05A93D4CD3}"/>
                </a:ext>
              </a:extLst>
            </p:cNvPr>
            <p:cNvGrpSpPr/>
            <p:nvPr/>
          </p:nvGrpSpPr>
          <p:grpSpPr>
            <a:xfrm>
              <a:off x="9013780" y="1103781"/>
              <a:ext cx="2383522" cy="1566415"/>
              <a:chOff x="9013780" y="1103781"/>
              <a:chExt cx="2383522" cy="1566415"/>
            </a:xfrm>
          </p:grpSpPr>
          <p:sp>
            <p:nvSpPr>
              <p:cNvPr id="74" name="四角形">
                <a:extLst>
                  <a:ext uri="{FF2B5EF4-FFF2-40B4-BE49-F238E27FC236}">
                    <a16:creationId xmlns:a16="http://schemas.microsoft.com/office/drawing/2014/main" id="{A01ADA26-C39F-C2EC-2FEB-0A6AC9ED4244}"/>
                  </a:ext>
                </a:extLst>
              </p:cNvPr>
              <p:cNvSpPr/>
              <p:nvPr/>
            </p:nvSpPr>
            <p:spPr>
              <a:xfrm>
                <a:off x="9021302" y="1378409"/>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75" name="良いスライドとイマイチなスライド">
                <a:extLst>
                  <a:ext uri="{FF2B5EF4-FFF2-40B4-BE49-F238E27FC236}">
                    <a16:creationId xmlns:a16="http://schemas.microsoft.com/office/drawing/2014/main" id="{4BCB3A01-B3BB-2170-C660-466F4FAAEAC6}"/>
                  </a:ext>
                </a:extLst>
              </p:cNvPr>
              <p:cNvSpPr txBox="1"/>
              <p:nvPr/>
            </p:nvSpPr>
            <p:spPr>
              <a:xfrm>
                <a:off x="9013780" y="1103781"/>
                <a:ext cx="1978106"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④</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商品</a:t>
                </a:r>
                <a:r>
                  <a:rPr lang="ja-JP" altLang="en-US" sz="1400" b="1" dirty="0">
                    <a:latin typeface="MS PGothic" panose="020B0600070205080204" pitchFamily="34" charset="-128"/>
                    <a:ea typeface="MS PGothic" panose="020B0600070205080204" pitchFamily="34" charset="-128"/>
                  </a:rPr>
                  <a:t>・サービスの内容</a:t>
                </a:r>
              </a:p>
            </p:txBody>
          </p:sp>
        </p:grpSp>
        <p:sp>
          <p:nvSpPr>
            <p:cNvPr id="109" name="テキスト ボックス 108">
              <a:extLst>
                <a:ext uri="{FF2B5EF4-FFF2-40B4-BE49-F238E27FC236}">
                  <a16:creationId xmlns:a16="http://schemas.microsoft.com/office/drawing/2014/main" id="{6C5BED65-7C27-E18D-0BFC-DF4D356F044D}"/>
                </a:ext>
              </a:extLst>
            </p:cNvPr>
            <p:cNvSpPr txBox="1"/>
            <p:nvPr/>
          </p:nvSpPr>
          <p:spPr>
            <a:xfrm>
              <a:off x="9021302" y="1388858"/>
              <a:ext cx="2303022" cy="230832"/>
            </a:xfrm>
            <a:prstGeom prst="rect">
              <a:avLst/>
            </a:prstGeom>
            <a:noFill/>
          </p:spPr>
          <p:txBody>
            <a:bodyPr wrap="square">
              <a:spAutoFit/>
            </a:bodyPr>
            <a:lstStyle/>
            <a:p>
              <a:endParaRPr lang="ja-JP" altLang="en-US" sz="900" dirty="0">
                <a:latin typeface="Yu Gothic UI" panose="020B0500000000000000" pitchFamily="34" charset="-128"/>
                <a:ea typeface="Yu Gothic UI" panose="020B0500000000000000" pitchFamily="34" charset="-128"/>
              </a:endParaRPr>
            </a:p>
          </p:txBody>
        </p:sp>
      </p:grpSp>
      <p:grpSp>
        <p:nvGrpSpPr>
          <p:cNvPr id="16" name="グループ化 15">
            <a:extLst>
              <a:ext uri="{FF2B5EF4-FFF2-40B4-BE49-F238E27FC236}">
                <a16:creationId xmlns:a16="http://schemas.microsoft.com/office/drawing/2014/main" id="{BFE1A793-8B66-FC41-0396-FACA758FF487}"/>
              </a:ext>
            </a:extLst>
          </p:cNvPr>
          <p:cNvGrpSpPr/>
          <p:nvPr/>
        </p:nvGrpSpPr>
        <p:grpSpPr>
          <a:xfrm>
            <a:off x="839788" y="2786054"/>
            <a:ext cx="2383522" cy="1566415"/>
            <a:chOff x="839788" y="2786054"/>
            <a:chExt cx="2383522" cy="1566415"/>
          </a:xfrm>
        </p:grpSpPr>
        <p:grpSp>
          <p:nvGrpSpPr>
            <p:cNvPr id="15" name="グループ化 14">
              <a:extLst>
                <a:ext uri="{FF2B5EF4-FFF2-40B4-BE49-F238E27FC236}">
                  <a16:creationId xmlns:a16="http://schemas.microsoft.com/office/drawing/2014/main" id="{3481A0E0-0868-F4FF-8BEB-C84C8DAEAB4F}"/>
                </a:ext>
              </a:extLst>
            </p:cNvPr>
            <p:cNvGrpSpPr/>
            <p:nvPr/>
          </p:nvGrpSpPr>
          <p:grpSpPr>
            <a:xfrm>
              <a:off x="839788" y="2786054"/>
              <a:ext cx="2383522" cy="1566415"/>
              <a:chOff x="839788" y="2786054"/>
              <a:chExt cx="2383522" cy="1566415"/>
            </a:xfrm>
          </p:grpSpPr>
          <p:sp>
            <p:nvSpPr>
              <p:cNvPr id="77" name="四角形">
                <a:extLst>
                  <a:ext uri="{FF2B5EF4-FFF2-40B4-BE49-F238E27FC236}">
                    <a16:creationId xmlns:a16="http://schemas.microsoft.com/office/drawing/2014/main" id="{E004377F-4709-8F38-24D1-31DD3261DBCD}"/>
                  </a:ext>
                </a:extLst>
              </p:cNvPr>
              <p:cNvSpPr/>
              <p:nvPr/>
            </p:nvSpPr>
            <p:spPr>
              <a:xfrm>
                <a:off x="847310"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78" name="良いスライドとイマイチなスライド">
                <a:extLst>
                  <a:ext uri="{FF2B5EF4-FFF2-40B4-BE49-F238E27FC236}">
                    <a16:creationId xmlns:a16="http://schemas.microsoft.com/office/drawing/2014/main" id="{8BEE430D-DC22-CEE6-3255-65BEAC182EFE}"/>
                  </a:ext>
                </a:extLst>
              </p:cNvPr>
              <p:cNvSpPr txBox="1"/>
              <p:nvPr/>
            </p:nvSpPr>
            <p:spPr>
              <a:xfrm>
                <a:off x="839788" y="2786054"/>
                <a:ext cx="1588576"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⑤</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顧客</a:t>
                </a:r>
                <a:r>
                  <a:rPr lang="ja-JP" altLang="en-US" sz="1400" b="1" dirty="0">
                    <a:latin typeface="MS PGothic" panose="020B0600070205080204" pitchFamily="34" charset="-128"/>
                    <a:ea typeface="MS PGothic" panose="020B0600070205080204" pitchFamily="34" charset="-128"/>
                  </a:rPr>
                  <a:t>（ターゲット）</a:t>
                </a:r>
              </a:p>
            </p:txBody>
          </p:sp>
        </p:grpSp>
        <p:sp>
          <p:nvSpPr>
            <p:cNvPr id="113" name="テキスト ボックス 112">
              <a:extLst>
                <a:ext uri="{FF2B5EF4-FFF2-40B4-BE49-F238E27FC236}">
                  <a16:creationId xmlns:a16="http://schemas.microsoft.com/office/drawing/2014/main" id="{325ECE9B-B7CB-FF4A-618D-DBF7A008513D}"/>
                </a:ext>
              </a:extLst>
            </p:cNvPr>
            <p:cNvSpPr txBox="1"/>
            <p:nvPr/>
          </p:nvSpPr>
          <p:spPr>
            <a:xfrm>
              <a:off x="847310" y="3241176"/>
              <a:ext cx="2295501" cy="261610"/>
            </a:xfrm>
            <a:prstGeom prst="rect">
              <a:avLst/>
            </a:prstGeom>
            <a:noFill/>
          </p:spPr>
          <p:txBody>
            <a:bodyPr wrap="square">
              <a:spAutoFit/>
            </a:bodyPr>
            <a:lstStyle/>
            <a:p>
              <a:pPr marL="66675" indent="-66675"/>
              <a:endParaRPr lang="en-US" altLang="ja-JP" sz="1100" dirty="0">
                <a:latin typeface="Yu Gothic UI" panose="020B0500000000000000" pitchFamily="34" charset="-128"/>
                <a:ea typeface="Yu Gothic UI" panose="020B0500000000000000" pitchFamily="34" charset="-128"/>
              </a:endParaRPr>
            </a:p>
          </p:txBody>
        </p:sp>
      </p:grpSp>
      <p:grpSp>
        <p:nvGrpSpPr>
          <p:cNvPr id="14" name="グループ化 13">
            <a:extLst>
              <a:ext uri="{FF2B5EF4-FFF2-40B4-BE49-F238E27FC236}">
                <a16:creationId xmlns:a16="http://schemas.microsoft.com/office/drawing/2014/main" id="{67FBC249-E068-30DF-FBB4-A048261FDF07}"/>
              </a:ext>
            </a:extLst>
          </p:cNvPr>
          <p:cNvGrpSpPr/>
          <p:nvPr/>
        </p:nvGrpSpPr>
        <p:grpSpPr>
          <a:xfrm>
            <a:off x="3544602" y="2786054"/>
            <a:ext cx="2383522" cy="1566415"/>
            <a:chOff x="3564452" y="2786054"/>
            <a:chExt cx="2383522" cy="1566415"/>
          </a:xfrm>
        </p:grpSpPr>
        <p:grpSp>
          <p:nvGrpSpPr>
            <p:cNvPr id="13" name="グループ化 12">
              <a:extLst>
                <a:ext uri="{FF2B5EF4-FFF2-40B4-BE49-F238E27FC236}">
                  <a16:creationId xmlns:a16="http://schemas.microsoft.com/office/drawing/2014/main" id="{89AB78DA-F9DB-AF44-2B06-FF586DCAA656}"/>
                </a:ext>
              </a:extLst>
            </p:cNvPr>
            <p:cNvGrpSpPr/>
            <p:nvPr/>
          </p:nvGrpSpPr>
          <p:grpSpPr>
            <a:xfrm>
              <a:off x="3564452" y="2786054"/>
              <a:ext cx="2383522" cy="1566415"/>
              <a:chOff x="3564452" y="2786054"/>
              <a:chExt cx="2383522" cy="1566415"/>
            </a:xfrm>
          </p:grpSpPr>
          <p:sp>
            <p:nvSpPr>
              <p:cNvPr id="80" name="四角形">
                <a:extLst>
                  <a:ext uri="{FF2B5EF4-FFF2-40B4-BE49-F238E27FC236}">
                    <a16:creationId xmlns:a16="http://schemas.microsoft.com/office/drawing/2014/main" id="{575A644A-C8E0-EC46-E76E-279701D6FA1B}"/>
                  </a:ext>
                </a:extLst>
              </p:cNvPr>
              <p:cNvSpPr/>
              <p:nvPr/>
            </p:nvSpPr>
            <p:spPr>
              <a:xfrm>
                <a:off x="3571974"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81" name="良いスライドとイマイチなスライド">
                <a:extLst>
                  <a:ext uri="{FF2B5EF4-FFF2-40B4-BE49-F238E27FC236}">
                    <a16:creationId xmlns:a16="http://schemas.microsoft.com/office/drawing/2014/main" id="{9476BF1F-4AA1-B82B-B410-D2D0C1249B7D}"/>
                  </a:ext>
                </a:extLst>
              </p:cNvPr>
              <p:cNvSpPr txBox="1"/>
              <p:nvPr/>
            </p:nvSpPr>
            <p:spPr>
              <a:xfrm>
                <a:off x="3564452" y="2786054"/>
                <a:ext cx="1795363"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⑥</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違い</a:t>
                </a:r>
                <a:r>
                  <a:rPr lang="ja-JP" altLang="en-US" sz="1400" b="1" dirty="0">
                    <a:latin typeface="MS PGothic" panose="020B0600070205080204" pitchFamily="34" charset="-128"/>
                    <a:ea typeface="MS PGothic" panose="020B0600070205080204" pitchFamily="34" charset="-128"/>
                  </a:rPr>
                  <a:t>や差別化要素 </a:t>
                </a:r>
              </a:p>
            </p:txBody>
          </p:sp>
        </p:grpSp>
        <p:sp>
          <p:nvSpPr>
            <p:cNvPr id="115" name="テキスト ボックス 114">
              <a:extLst>
                <a:ext uri="{FF2B5EF4-FFF2-40B4-BE49-F238E27FC236}">
                  <a16:creationId xmlns:a16="http://schemas.microsoft.com/office/drawing/2014/main" id="{5F53A410-0F1C-2518-8B1C-5433284A2371}"/>
                </a:ext>
              </a:extLst>
            </p:cNvPr>
            <p:cNvSpPr txBox="1"/>
            <p:nvPr/>
          </p:nvSpPr>
          <p:spPr>
            <a:xfrm>
              <a:off x="3571974" y="3141545"/>
              <a:ext cx="2285839" cy="246221"/>
            </a:xfrm>
            <a:prstGeom prst="rect">
              <a:avLst/>
            </a:prstGeom>
            <a:noFill/>
          </p:spPr>
          <p:txBody>
            <a:bodyPr wrap="square">
              <a:spAutoFit/>
            </a:bodyPr>
            <a:lstStyle/>
            <a:p>
              <a:pPr marL="61913" indent="-61913"/>
              <a:endParaRPr lang="en-US" altLang="ja-JP" sz="1000" dirty="0">
                <a:latin typeface="Yu Gothic UI" panose="020B0500000000000000" pitchFamily="34" charset="-128"/>
                <a:ea typeface="Yu Gothic UI" panose="020B0500000000000000" pitchFamily="34" charset="-128"/>
              </a:endParaRPr>
            </a:p>
          </p:txBody>
        </p:sp>
      </p:grpSp>
      <p:grpSp>
        <p:nvGrpSpPr>
          <p:cNvPr id="12" name="グループ化 11">
            <a:extLst>
              <a:ext uri="{FF2B5EF4-FFF2-40B4-BE49-F238E27FC236}">
                <a16:creationId xmlns:a16="http://schemas.microsoft.com/office/drawing/2014/main" id="{EC370B0B-D025-665B-AAAC-C399A5ED603B}"/>
              </a:ext>
            </a:extLst>
          </p:cNvPr>
          <p:cNvGrpSpPr/>
          <p:nvPr/>
        </p:nvGrpSpPr>
        <p:grpSpPr>
          <a:xfrm>
            <a:off x="6256938" y="2786054"/>
            <a:ext cx="2383522" cy="1566415"/>
            <a:chOff x="6289116" y="2786054"/>
            <a:chExt cx="2383522" cy="1566415"/>
          </a:xfrm>
        </p:grpSpPr>
        <p:grpSp>
          <p:nvGrpSpPr>
            <p:cNvPr id="11" name="グループ化 10">
              <a:extLst>
                <a:ext uri="{FF2B5EF4-FFF2-40B4-BE49-F238E27FC236}">
                  <a16:creationId xmlns:a16="http://schemas.microsoft.com/office/drawing/2014/main" id="{CFEEBD2C-A605-C4AE-9D46-9BA43DE1A06F}"/>
                </a:ext>
              </a:extLst>
            </p:cNvPr>
            <p:cNvGrpSpPr/>
            <p:nvPr/>
          </p:nvGrpSpPr>
          <p:grpSpPr>
            <a:xfrm>
              <a:off x="6289116" y="2786054"/>
              <a:ext cx="2383522" cy="1566415"/>
              <a:chOff x="6289116" y="2786054"/>
              <a:chExt cx="2383522" cy="1566415"/>
            </a:xfrm>
          </p:grpSpPr>
          <p:sp>
            <p:nvSpPr>
              <p:cNvPr id="83" name="四角形">
                <a:extLst>
                  <a:ext uri="{FF2B5EF4-FFF2-40B4-BE49-F238E27FC236}">
                    <a16:creationId xmlns:a16="http://schemas.microsoft.com/office/drawing/2014/main" id="{6BB6D9E4-342C-6890-75C4-B17494022E73}"/>
                  </a:ext>
                </a:extLst>
              </p:cNvPr>
              <p:cNvSpPr/>
              <p:nvPr/>
            </p:nvSpPr>
            <p:spPr>
              <a:xfrm>
                <a:off x="6296638" y="3060682"/>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84" name="良いスライドとイマイチなスライド">
                <a:extLst>
                  <a:ext uri="{FF2B5EF4-FFF2-40B4-BE49-F238E27FC236}">
                    <a16:creationId xmlns:a16="http://schemas.microsoft.com/office/drawing/2014/main" id="{818F4520-3D82-3CD3-D5DC-A35D801935D9}"/>
                  </a:ext>
                </a:extLst>
              </p:cNvPr>
              <p:cNvSpPr txBox="1"/>
              <p:nvPr/>
            </p:nvSpPr>
            <p:spPr>
              <a:xfrm>
                <a:off x="6289116" y="2786054"/>
                <a:ext cx="1888337"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⑦</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販売</a:t>
                </a:r>
                <a:r>
                  <a:rPr lang="ja-JP" altLang="en-US" sz="1400" b="1" dirty="0">
                    <a:latin typeface="MS PGothic" panose="020B0600070205080204" pitchFamily="34" charset="-128"/>
                    <a:ea typeface="MS PGothic" panose="020B0600070205080204" pitchFamily="34" charset="-128"/>
                  </a:rPr>
                  <a:t>や販促について</a:t>
                </a:r>
              </a:p>
            </p:txBody>
          </p:sp>
        </p:grpSp>
        <p:sp>
          <p:nvSpPr>
            <p:cNvPr id="118" name="テキスト ボックス 117">
              <a:extLst>
                <a:ext uri="{FF2B5EF4-FFF2-40B4-BE49-F238E27FC236}">
                  <a16:creationId xmlns:a16="http://schemas.microsoft.com/office/drawing/2014/main" id="{A7D5CFB5-AB1D-F85A-F487-911ED565D38F}"/>
                </a:ext>
              </a:extLst>
            </p:cNvPr>
            <p:cNvSpPr txBox="1"/>
            <p:nvPr/>
          </p:nvSpPr>
          <p:spPr>
            <a:xfrm>
              <a:off x="6314285" y="3082456"/>
              <a:ext cx="2245162" cy="230832"/>
            </a:xfrm>
            <a:prstGeom prst="rect">
              <a:avLst/>
            </a:prstGeom>
            <a:noFill/>
          </p:spPr>
          <p:txBody>
            <a:bodyPr wrap="square">
              <a:spAutoFit/>
            </a:bodyPr>
            <a:lstStyle/>
            <a:p>
              <a:endParaRPr lang="ja-JP" altLang="en-US" sz="900" dirty="0">
                <a:latin typeface="Yu Gothic UI" panose="020B0500000000000000" pitchFamily="34" charset="-128"/>
                <a:ea typeface="Yu Gothic UI" panose="020B0500000000000000" pitchFamily="34" charset="-128"/>
              </a:endParaRPr>
            </a:p>
          </p:txBody>
        </p:sp>
      </p:grpSp>
      <p:grpSp>
        <p:nvGrpSpPr>
          <p:cNvPr id="8" name="グループ化 7">
            <a:extLst>
              <a:ext uri="{FF2B5EF4-FFF2-40B4-BE49-F238E27FC236}">
                <a16:creationId xmlns:a16="http://schemas.microsoft.com/office/drawing/2014/main" id="{9E82AAEF-C7D5-6475-F9DA-FDE675C32F7C}"/>
              </a:ext>
            </a:extLst>
          </p:cNvPr>
          <p:cNvGrpSpPr/>
          <p:nvPr/>
        </p:nvGrpSpPr>
        <p:grpSpPr>
          <a:xfrm>
            <a:off x="830127" y="4468327"/>
            <a:ext cx="2383522" cy="1566415"/>
            <a:chOff x="830127" y="4468327"/>
            <a:chExt cx="2383522" cy="1566415"/>
          </a:xfrm>
        </p:grpSpPr>
        <p:grpSp>
          <p:nvGrpSpPr>
            <p:cNvPr id="7" name="グループ化 6">
              <a:extLst>
                <a:ext uri="{FF2B5EF4-FFF2-40B4-BE49-F238E27FC236}">
                  <a16:creationId xmlns:a16="http://schemas.microsoft.com/office/drawing/2014/main" id="{4042D5BF-B5B1-E51A-580F-335D26F4D7C9}"/>
                </a:ext>
              </a:extLst>
            </p:cNvPr>
            <p:cNvGrpSpPr/>
            <p:nvPr/>
          </p:nvGrpSpPr>
          <p:grpSpPr>
            <a:xfrm>
              <a:off x="830127" y="4468327"/>
              <a:ext cx="2383522" cy="1566415"/>
              <a:chOff x="830127" y="4468327"/>
              <a:chExt cx="2383522" cy="1566415"/>
            </a:xfrm>
          </p:grpSpPr>
          <p:sp>
            <p:nvSpPr>
              <p:cNvPr id="89" name="四角形">
                <a:extLst>
                  <a:ext uri="{FF2B5EF4-FFF2-40B4-BE49-F238E27FC236}">
                    <a16:creationId xmlns:a16="http://schemas.microsoft.com/office/drawing/2014/main" id="{D810A550-1A32-F4C9-304A-39DE33CA262F}"/>
                  </a:ext>
                </a:extLst>
              </p:cNvPr>
              <p:cNvSpPr/>
              <p:nvPr/>
            </p:nvSpPr>
            <p:spPr>
              <a:xfrm>
                <a:off x="837649" y="4742955"/>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dirty="0">
                  <a:latin typeface="Yu Gothic" panose="020B0400000000000000" pitchFamily="34" charset="-128"/>
                  <a:ea typeface="Yu Gothic" panose="020B0400000000000000" pitchFamily="34" charset="-128"/>
                </a:endParaRPr>
              </a:p>
            </p:txBody>
          </p:sp>
          <p:sp>
            <p:nvSpPr>
              <p:cNvPr id="90" name="良いスライドとイマイチなスライド">
                <a:extLst>
                  <a:ext uri="{FF2B5EF4-FFF2-40B4-BE49-F238E27FC236}">
                    <a16:creationId xmlns:a16="http://schemas.microsoft.com/office/drawing/2014/main" id="{B8273F45-B200-A270-234D-8AF4784CE9B5}"/>
                  </a:ext>
                </a:extLst>
              </p:cNvPr>
              <p:cNvSpPr txBox="1"/>
              <p:nvPr/>
            </p:nvSpPr>
            <p:spPr>
              <a:xfrm>
                <a:off x="830127" y="4468327"/>
                <a:ext cx="2104743"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⑨</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実現</a:t>
                </a:r>
                <a:r>
                  <a:rPr lang="ja-JP" altLang="en-US" sz="1400" b="1" dirty="0">
                    <a:latin typeface="MS PGothic" panose="020B0600070205080204" pitchFamily="34" charset="-128"/>
                    <a:ea typeface="MS PGothic" panose="020B0600070205080204" pitchFamily="34" charset="-128"/>
                  </a:rPr>
                  <a:t>に向けたアクション</a:t>
                </a:r>
              </a:p>
            </p:txBody>
          </p:sp>
        </p:grpSp>
        <p:sp>
          <p:nvSpPr>
            <p:cNvPr id="123" name="良いスライドとイマイチなスライド">
              <a:extLst>
                <a:ext uri="{FF2B5EF4-FFF2-40B4-BE49-F238E27FC236}">
                  <a16:creationId xmlns:a16="http://schemas.microsoft.com/office/drawing/2014/main" id="{816F730D-BE3F-053C-FCA7-F33BC6B1394F}"/>
                </a:ext>
              </a:extLst>
            </p:cNvPr>
            <p:cNvSpPr txBox="1"/>
            <p:nvPr/>
          </p:nvSpPr>
          <p:spPr>
            <a:xfrm>
              <a:off x="879036" y="4783009"/>
              <a:ext cx="2248730" cy="120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endParaRPr lang="ja-JP" altLang="en-US" sz="450" b="1" dirty="0">
                <a:latin typeface="Yu Gothic UI" panose="020B0500000000000000" pitchFamily="34" charset="-128"/>
                <a:ea typeface="Yu Gothic UI" panose="020B0500000000000000" pitchFamily="34" charset="-128"/>
              </a:endParaRPr>
            </a:p>
          </p:txBody>
        </p:sp>
      </p:grpSp>
      <p:grpSp>
        <p:nvGrpSpPr>
          <p:cNvPr id="3" name="グループ化 2">
            <a:extLst>
              <a:ext uri="{FF2B5EF4-FFF2-40B4-BE49-F238E27FC236}">
                <a16:creationId xmlns:a16="http://schemas.microsoft.com/office/drawing/2014/main" id="{88741378-FB03-79F9-C12B-5D9C2553B489}"/>
              </a:ext>
            </a:extLst>
          </p:cNvPr>
          <p:cNvGrpSpPr/>
          <p:nvPr/>
        </p:nvGrpSpPr>
        <p:grpSpPr>
          <a:xfrm>
            <a:off x="3544602" y="4468327"/>
            <a:ext cx="2383522" cy="1566415"/>
            <a:chOff x="3564452" y="4468327"/>
            <a:chExt cx="2383522" cy="1566415"/>
          </a:xfrm>
        </p:grpSpPr>
        <p:grpSp>
          <p:nvGrpSpPr>
            <p:cNvPr id="2" name="グループ化 1">
              <a:extLst>
                <a:ext uri="{FF2B5EF4-FFF2-40B4-BE49-F238E27FC236}">
                  <a16:creationId xmlns:a16="http://schemas.microsoft.com/office/drawing/2014/main" id="{2D0D32D1-6F61-0213-AB23-72A3CB84386A}"/>
                </a:ext>
              </a:extLst>
            </p:cNvPr>
            <p:cNvGrpSpPr/>
            <p:nvPr/>
          </p:nvGrpSpPr>
          <p:grpSpPr>
            <a:xfrm>
              <a:off x="3564452" y="4468327"/>
              <a:ext cx="2383522" cy="1566415"/>
              <a:chOff x="3564452" y="4468327"/>
              <a:chExt cx="2383522" cy="1566415"/>
            </a:xfrm>
          </p:grpSpPr>
          <p:sp>
            <p:nvSpPr>
              <p:cNvPr id="92" name="四角形">
                <a:extLst>
                  <a:ext uri="{FF2B5EF4-FFF2-40B4-BE49-F238E27FC236}">
                    <a16:creationId xmlns:a16="http://schemas.microsoft.com/office/drawing/2014/main" id="{E60683F1-E233-9F51-CEEA-9E56900F8587}"/>
                  </a:ext>
                </a:extLst>
              </p:cNvPr>
              <p:cNvSpPr/>
              <p:nvPr/>
            </p:nvSpPr>
            <p:spPr>
              <a:xfrm>
                <a:off x="3571974" y="4742955"/>
                <a:ext cx="2376000" cy="1291787"/>
              </a:xfrm>
              <a:prstGeom prst="rect">
                <a:avLst/>
              </a:prstGeom>
              <a:solidFill>
                <a:schemeClr val="bg1"/>
              </a:solidFill>
              <a:ln w="12700">
                <a:solidFill>
                  <a:srgbClr val="000000"/>
                </a:solidFill>
                <a:miter lim="400000"/>
              </a:ln>
              <a:effectLst>
                <a:outerShdw dist="88900" dir="2700000" algn="ctr" rotWithShape="0">
                  <a:schemeClr val="bg2">
                    <a:lumMod val="90000"/>
                  </a:schemeClr>
                </a:outerShdw>
              </a:effectLst>
            </p:spPr>
            <p:txBody>
              <a:bodyPr lIns="0" tIns="0" rIns="0" bIns="0" anchor="ctr"/>
              <a:lstStyle/>
              <a:p>
                <a:pPr defTabSz="412750">
                  <a:defRPr sz="3200">
                    <a:solidFill>
                      <a:srgbClr val="FFFFFF"/>
                    </a:solidFill>
                  </a:defRPr>
                </a:pPr>
                <a:endParaRPr sz="1100">
                  <a:latin typeface="Yu Gothic" panose="020B0400000000000000" pitchFamily="34" charset="-128"/>
                  <a:ea typeface="Yu Gothic" panose="020B0400000000000000" pitchFamily="34" charset="-128"/>
                </a:endParaRPr>
              </a:p>
            </p:txBody>
          </p:sp>
          <p:sp>
            <p:nvSpPr>
              <p:cNvPr id="93" name="良いスライドとイマイチなスライド">
                <a:extLst>
                  <a:ext uri="{FF2B5EF4-FFF2-40B4-BE49-F238E27FC236}">
                    <a16:creationId xmlns:a16="http://schemas.microsoft.com/office/drawing/2014/main" id="{84AEE44A-569F-88D3-5985-3C2EFC6C392D}"/>
                  </a:ext>
                </a:extLst>
              </p:cNvPr>
              <p:cNvSpPr txBox="1"/>
              <p:nvPr/>
            </p:nvSpPr>
            <p:spPr>
              <a:xfrm>
                <a:off x="3564452" y="4468327"/>
                <a:ext cx="1764907"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825500">
                  <a:defRPr>
                    <a:latin typeface="ヒラギノ角ゴ ProN W6"/>
                    <a:ea typeface="ヒラギノ角ゴ ProN W6"/>
                    <a:cs typeface="ヒラギノ角ゴ ProN W6"/>
                    <a:sym typeface="ヒラギノ角ゴ ProN W6"/>
                  </a:defRPr>
                </a:lvl1pPr>
              </a:lstStyle>
              <a:p>
                <a:r>
                  <a:rPr lang="ja-JP" altLang="en-US" sz="1400" b="1">
                    <a:latin typeface="MS PGothic" panose="020B0600070205080204" pitchFamily="34" charset="-128"/>
                    <a:ea typeface="MS PGothic" panose="020B0600070205080204" pitchFamily="34" charset="-128"/>
                  </a:rPr>
                  <a:t>⑩</a:t>
                </a:r>
                <a:r>
                  <a:rPr lang="en-US" altLang="ja-JP" sz="1400" b="1" dirty="0">
                    <a:latin typeface="MS PGothic" panose="020B0600070205080204" pitchFamily="34" charset="-128"/>
                    <a:ea typeface="MS PGothic" panose="020B0600070205080204" pitchFamily="34" charset="-128"/>
                  </a:rPr>
                  <a:t> </a:t>
                </a:r>
                <a:r>
                  <a:rPr lang="ja-JP" altLang="en-US" sz="1400" b="1">
                    <a:latin typeface="MS PGothic" panose="020B0600070205080204" pitchFamily="34" charset="-128"/>
                    <a:ea typeface="MS PGothic" panose="020B0600070205080204" pitchFamily="34" charset="-128"/>
                  </a:rPr>
                  <a:t>クロージング</a:t>
                </a:r>
                <a:r>
                  <a:rPr lang="ja-JP" altLang="en-US" sz="1400" b="1" dirty="0">
                    <a:latin typeface="MS PGothic" panose="020B0600070205080204" pitchFamily="34" charset="-128"/>
                    <a:ea typeface="MS PGothic" panose="020B0600070205080204" pitchFamily="34" charset="-128"/>
                  </a:rPr>
                  <a:t>とお礼</a:t>
                </a:r>
              </a:p>
            </p:txBody>
          </p:sp>
        </p:grpSp>
        <p:sp>
          <p:nvSpPr>
            <p:cNvPr id="126" name="テキスト ボックス 125">
              <a:extLst>
                <a:ext uri="{FF2B5EF4-FFF2-40B4-BE49-F238E27FC236}">
                  <a16:creationId xmlns:a16="http://schemas.microsoft.com/office/drawing/2014/main" id="{4B6D2DF3-9EAC-DF5D-2D66-BF55689CB572}"/>
                </a:ext>
              </a:extLst>
            </p:cNvPr>
            <p:cNvSpPr txBox="1"/>
            <p:nvPr/>
          </p:nvSpPr>
          <p:spPr>
            <a:xfrm>
              <a:off x="3580796" y="4818936"/>
              <a:ext cx="2285606" cy="261610"/>
            </a:xfrm>
            <a:prstGeom prst="rect">
              <a:avLst/>
            </a:prstGeom>
            <a:noFill/>
          </p:spPr>
          <p:txBody>
            <a:bodyPr wrap="square">
              <a:spAutoFit/>
            </a:bodyPr>
            <a:lstStyle/>
            <a:p>
              <a:endParaRPr lang="en-US" altLang="ja-JP" sz="1100" dirty="0">
                <a:latin typeface="Yu Gothic UI" panose="020B0500000000000000" pitchFamily="34" charset="-128"/>
                <a:ea typeface="Yu Gothic UI" panose="020B0500000000000000" pitchFamily="34" charset="-128"/>
              </a:endParaRPr>
            </a:p>
          </p:txBody>
        </p:sp>
        <p:sp>
          <p:nvSpPr>
            <p:cNvPr id="127" name="テキスト ボックス 126">
              <a:extLst>
                <a:ext uri="{FF2B5EF4-FFF2-40B4-BE49-F238E27FC236}">
                  <a16:creationId xmlns:a16="http://schemas.microsoft.com/office/drawing/2014/main" id="{A3725809-B980-F146-25F0-679F25FB0E39}"/>
                </a:ext>
              </a:extLst>
            </p:cNvPr>
            <p:cNvSpPr txBox="1"/>
            <p:nvPr/>
          </p:nvSpPr>
          <p:spPr>
            <a:xfrm>
              <a:off x="3580797" y="5715359"/>
              <a:ext cx="2285606" cy="261610"/>
            </a:xfrm>
            <a:prstGeom prst="rect">
              <a:avLst/>
            </a:prstGeom>
            <a:noFill/>
          </p:spPr>
          <p:txBody>
            <a:bodyPr wrap="square">
              <a:spAutoFit/>
            </a:bodyPr>
            <a:lstStyle/>
            <a:p>
              <a:pPr algn="ctr"/>
              <a:endParaRPr lang="en-US" altLang="ja-JP" sz="1100" dirty="0">
                <a:latin typeface="Yu Gothic UI" panose="020B0500000000000000" pitchFamily="34" charset="-128"/>
                <a:ea typeface="Yu Gothic UI" panose="020B0500000000000000" pitchFamily="34" charset="-128"/>
              </a:endParaRPr>
            </a:p>
          </p:txBody>
        </p:sp>
      </p:grpSp>
      <p:sp>
        <p:nvSpPr>
          <p:cNvPr id="10" name="タイトル 1">
            <a:extLst>
              <a:ext uri="{FF2B5EF4-FFF2-40B4-BE49-F238E27FC236}">
                <a16:creationId xmlns:a16="http://schemas.microsoft.com/office/drawing/2014/main" id="{8142C539-ABD7-3305-21A9-437A23E4FC09}"/>
              </a:ext>
            </a:extLst>
          </p:cNvPr>
          <p:cNvSpPr>
            <a:spLocks noGrp="1"/>
          </p:cNvSpPr>
          <p:nvPr>
            <p:ph type="title"/>
          </p:nvPr>
        </p:nvSpPr>
        <p:spPr>
          <a:xfrm>
            <a:off x="838200" y="353962"/>
            <a:ext cx="10515600" cy="588227"/>
          </a:xfrm>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dirty="0">
                <a:latin typeface="MS PGothic" panose="020B0600070205080204" pitchFamily="34" charset="-128"/>
                <a:ea typeface="MS PGothic" panose="020B0600070205080204" pitchFamily="34" charset="-128"/>
              </a:rPr>
              <a:t>プレゼンテーション</a:t>
            </a:r>
            <a:r>
              <a:rPr lang="ja-JP" altLang="en-US">
                <a:latin typeface="MS PGothic" panose="020B0600070205080204" pitchFamily="34" charset="-128"/>
                <a:ea typeface="MS PGothic" panose="020B0600070205080204" pitchFamily="34" charset="-128"/>
              </a:rPr>
              <a:t>の構成を考える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Tree>
    <p:extLst>
      <p:ext uri="{BB962C8B-B14F-4D97-AF65-F5344CB8AC3E}">
        <p14:creationId xmlns:p14="http://schemas.microsoft.com/office/powerpoint/2010/main" val="320363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D8B23-B47B-219C-7C55-067C21324787}"/>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084E2CB-DA40-7838-8860-B89D1C51A788}"/>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69B543C9-DD8E-9E02-B0CE-46BF9B2584B7}"/>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4" name="グラフィックス 3" descr="砂時計: 終了 単色塗りつぶし">
              <a:extLst>
                <a:ext uri="{FF2B5EF4-FFF2-40B4-BE49-F238E27FC236}">
                  <a16:creationId xmlns:a16="http://schemas.microsoft.com/office/drawing/2014/main" id="{8107DA77-DDFB-95C9-E715-56D2B1C2C0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92C0F996-1055-EADA-229E-45481B9BD745}"/>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プレゼンテーション</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資料のデザイン</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554ED486-F7DF-C54C-1DCC-79C6D2B0E080}"/>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62387398-7BAA-432E-4F49-B4E9E2E066DC}"/>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[3]</a:t>
              </a:r>
            </a:p>
          </p:txBody>
        </p:sp>
        <p:pic>
          <p:nvPicPr>
            <p:cNvPr id="9" name="図 8">
              <a:extLst>
                <a:ext uri="{FF2B5EF4-FFF2-40B4-BE49-F238E27FC236}">
                  <a16:creationId xmlns:a16="http://schemas.microsoft.com/office/drawing/2014/main" id="{AA7593B7-0275-5F40-6A80-CAADC4961205}"/>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364981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5DA35-E0D6-296E-CDD6-1FE8CF6770B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F57E8EA-8F24-15FB-645E-C893A5B0C37F}"/>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プレゼンテーション資料</a:t>
            </a:r>
            <a:r>
              <a:rPr lang="ja-JP" altLang="en-US" dirty="0">
                <a:effectLst/>
                <a:latin typeface="MS PGothic" panose="020B0600070205080204" pitchFamily="34" charset="-128"/>
                <a:ea typeface="MS PGothic" panose="020B0600070205080204" pitchFamily="34" charset="-128"/>
              </a:rPr>
              <a:t>を作成する流れ</a:t>
            </a:r>
            <a:endParaRPr kumimoji="1" lang="ja-JP" altLang="en-US" dirty="0"/>
          </a:p>
        </p:txBody>
      </p:sp>
      <p:sp>
        <p:nvSpPr>
          <p:cNvPr id="25" name="テキスト ボックス 24">
            <a:extLst>
              <a:ext uri="{FF2B5EF4-FFF2-40B4-BE49-F238E27FC236}">
                <a16:creationId xmlns:a16="http://schemas.microsoft.com/office/drawing/2014/main" id="{EF356930-C791-2045-AD52-86C4C85DB67E}"/>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これまで考えたビジネスプランをプレゼンテーション資料として整理し、</a:t>
            </a:r>
            <a:endParaRPr lang="en-US" altLang="ja-JP" sz="2800" b="1" dirty="0">
              <a:latin typeface="MS PGothic" panose="020B0600070205080204" pitchFamily="34" charset="-128"/>
              <a:ea typeface="MS PGothic" panose="020B0600070205080204" pitchFamily="34" charset="-128"/>
            </a:endParaRPr>
          </a:p>
          <a:p>
            <a:pPr algn="ctr"/>
            <a:r>
              <a:rPr lang="ja-JP" altLang="en-US" sz="2800" b="1" dirty="0">
                <a:latin typeface="MS PGothic" panose="020B0600070205080204" pitchFamily="34" charset="-128"/>
                <a:ea typeface="MS PGothic" panose="020B0600070205080204" pitchFamily="34" charset="-128"/>
              </a:rPr>
              <a:t>最終的にパワーポイントなどのソフトで資料作成します。</a:t>
            </a:r>
            <a:endParaRPr lang="ja-JP" altLang="en-US" sz="2800" b="1" dirty="0">
              <a:highlight>
                <a:srgbClr val="FFFF00"/>
              </a:highlight>
              <a:latin typeface="MS PGothic" panose="020B0600070205080204" pitchFamily="34" charset="-128"/>
              <a:ea typeface="MS PGothic" panose="020B0600070205080204" pitchFamily="34" charset="-128"/>
            </a:endParaRPr>
          </a:p>
        </p:txBody>
      </p:sp>
      <p:grpSp>
        <p:nvGrpSpPr>
          <p:cNvPr id="7" name="グループ化 6">
            <a:extLst>
              <a:ext uri="{FF2B5EF4-FFF2-40B4-BE49-F238E27FC236}">
                <a16:creationId xmlns:a16="http://schemas.microsoft.com/office/drawing/2014/main" id="{AA2615E2-4B64-D0AF-BE15-582663B71F53}"/>
              </a:ext>
            </a:extLst>
          </p:cNvPr>
          <p:cNvGrpSpPr/>
          <p:nvPr/>
        </p:nvGrpSpPr>
        <p:grpSpPr>
          <a:xfrm>
            <a:off x="1578430" y="2399588"/>
            <a:ext cx="9032370" cy="3389602"/>
            <a:chOff x="820040" y="2368058"/>
            <a:chExt cx="7787936" cy="3389602"/>
          </a:xfrm>
        </p:grpSpPr>
        <p:sp>
          <p:nvSpPr>
            <p:cNvPr id="20" name="正方形/長方形 19">
              <a:extLst>
                <a:ext uri="{FF2B5EF4-FFF2-40B4-BE49-F238E27FC236}">
                  <a16:creationId xmlns:a16="http://schemas.microsoft.com/office/drawing/2014/main" id="{AE00065F-CC76-DC42-0D47-B5B031738351}"/>
                </a:ext>
              </a:extLst>
            </p:cNvPr>
            <p:cNvSpPr/>
            <p:nvPr/>
          </p:nvSpPr>
          <p:spPr>
            <a:xfrm>
              <a:off x="1606839" y="2368058"/>
              <a:ext cx="6214337" cy="691662"/>
            </a:xfrm>
            <a:prstGeom prst="rect">
              <a:avLst/>
            </a:prstGeom>
            <a:solidFill>
              <a:srgbClr val="FCE8E8"/>
            </a:solidFill>
            <a:ln w="952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kumimoji="1" lang="ja-JP" altLang="en-US" sz="2400" b="1" dirty="0">
                  <a:solidFill>
                    <a:schemeClr val="tx1"/>
                  </a:solidFill>
                </a:rPr>
                <a:t>ビジネスプラン作成</a:t>
              </a:r>
            </a:p>
          </p:txBody>
        </p:sp>
        <p:sp>
          <p:nvSpPr>
            <p:cNvPr id="21" name="正方形/長方形 20">
              <a:extLst>
                <a:ext uri="{FF2B5EF4-FFF2-40B4-BE49-F238E27FC236}">
                  <a16:creationId xmlns:a16="http://schemas.microsoft.com/office/drawing/2014/main" id="{CE30CD5B-D50D-89AA-1C42-9C47899F1BE1}"/>
                </a:ext>
              </a:extLst>
            </p:cNvPr>
            <p:cNvSpPr/>
            <p:nvPr/>
          </p:nvSpPr>
          <p:spPr>
            <a:xfrm>
              <a:off x="820040" y="4889704"/>
              <a:ext cx="7787936" cy="867956"/>
            </a:xfrm>
            <a:prstGeom prst="rect">
              <a:avLst/>
            </a:prstGeom>
            <a:solidFill>
              <a:srgbClr val="E94520"/>
            </a:solidFill>
            <a:ln w="9525">
              <a:solidFill>
                <a:srgbClr val="E9452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kumimoji="1" lang="ja-JP" altLang="en-US" sz="3200" b="1" dirty="0">
                  <a:solidFill>
                    <a:schemeClr val="bg1"/>
                  </a:solidFill>
                </a:rPr>
                <a:t>パワーポイントなどのソフトで作成する</a:t>
              </a:r>
            </a:p>
          </p:txBody>
        </p:sp>
        <p:sp>
          <p:nvSpPr>
            <p:cNvPr id="22" name="正方形/長方形 21">
              <a:extLst>
                <a:ext uri="{FF2B5EF4-FFF2-40B4-BE49-F238E27FC236}">
                  <a16:creationId xmlns:a16="http://schemas.microsoft.com/office/drawing/2014/main" id="{69943631-69B4-A8B6-1C33-7FE4D8A5E747}"/>
                </a:ext>
              </a:extLst>
            </p:cNvPr>
            <p:cNvSpPr/>
            <p:nvPr/>
          </p:nvSpPr>
          <p:spPr>
            <a:xfrm>
              <a:off x="1606839" y="3639391"/>
              <a:ext cx="6214337" cy="691662"/>
            </a:xfrm>
            <a:prstGeom prst="rect">
              <a:avLst/>
            </a:prstGeom>
            <a:solidFill>
              <a:srgbClr val="FCE8E8"/>
            </a:solidFill>
            <a:ln w="952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kumimoji="1" lang="ja-JP" altLang="en-US" sz="2400" b="1" dirty="0">
                  <a:solidFill>
                    <a:schemeClr val="tx1"/>
                  </a:solidFill>
                </a:rPr>
                <a:t>プレゼンテーション資料の構成と流れを考える</a:t>
              </a:r>
            </a:p>
          </p:txBody>
        </p:sp>
        <p:sp>
          <p:nvSpPr>
            <p:cNvPr id="23" name="下矢印 5">
              <a:extLst>
                <a:ext uri="{FF2B5EF4-FFF2-40B4-BE49-F238E27FC236}">
                  <a16:creationId xmlns:a16="http://schemas.microsoft.com/office/drawing/2014/main" id="{29BD5CD9-3559-5A9A-955B-079663E5CB81}"/>
                </a:ext>
              </a:extLst>
            </p:cNvPr>
            <p:cNvSpPr/>
            <p:nvPr/>
          </p:nvSpPr>
          <p:spPr>
            <a:xfrm>
              <a:off x="4169865" y="3059721"/>
              <a:ext cx="1088287" cy="504000"/>
            </a:xfrm>
            <a:prstGeom prst="downArrow">
              <a:avLst>
                <a:gd name="adj1" fmla="val 37074"/>
                <a:gd name="adj2" fmla="val 50000"/>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400">
                <a:latin typeface="MS PGothic" panose="020B0600070205080204" pitchFamily="34" charset="-128"/>
                <a:ea typeface="MS PGothic" panose="020B0600070205080204" pitchFamily="34" charset="-128"/>
              </a:endParaRPr>
            </a:p>
          </p:txBody>
        </p:sp>
        <p:sp>
          <p:nvSpPr>
            <p:cNvPr id="24" name="下矢印 5">
              <a:extLst>
                <a:ext uri="{FF2B5EF4-FFF2-40B4-BE49-F238E27FC236}">
                  <a16:creationId xmlns:a16="http://schemas.microsoft.com/office/drawing/2014/main" id="{51001F81-D129-6308-10E6-728739EC51F2}"/>
                </a:ext>
              </a:extLst>
            </p:cNvPr>
            <p:cNvSpPr/>
            <p:nvPr/>
          </p:nvSpPr>
          <p:spPr>
            <a:xfrm>
              <a:off x="4169865" y="4344406"/>
              <a:ext cx="1088287" cy="504000"/>
            </a:xfrm>
            <a:prstGeom prst="downArrow">
              <a:avLst>
                <a:gd name="adj1" fmla="val 37074"/>
                <a:gd name="adj2" fmla="val 50000"/>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400">
                <a:latin typeface="MS PGothic" panose="020B0600070205080204" pitchFamily="34" charset="-128"/>
                <a:ea typeface="MS PGothic" panose="020B0600070205080204" pitchFamily="34" charset="-128"/>
              </a:endParaRPr>
            </a:p>
          </p:txBody>
        </p:sp>
      </p:grpSp>
      <p:pic>
        <p:nvPicPr>
          <p:cNvPr id="5" name="図 4" descr="男 が含まれている画像&#10;&#10;自動的に生成された説明">
            <a:extLst>
              <a:ext uri="{FF2B5EF4-FFF2-40B4-BE49-F238E27FC236}">
                <a16:creationId xmlns:a16="http://schemas.microsoft.com/office/drawing/2014/main" id="{91E96A8F-B535-1266-750A-4AACA3B3AA6A}"/>
              </a:ext>
            </a:extLst>
          </p:cNvPr>
          <p:cNvPicPr>
            <a:picLocks noChangeAspect="1"/>
          </p:cNvPicPr>
          <p:nvPr/>
        </p:nvPicPr>
        <p:blipFill>
          <a:blip r:embed="rId2"/>
          <a:srcRect l="32223" t="11852" r="32778" b="46023"/>
          <a:stretch/>
        </p:blipFill>
        <p:spPr>
          <a:xfrm>
            <a:off x="9925019" y="4271032"/>
            <a:ext cx="1612482" cy="1940741"/>
          </a:xfrm>
          <a:prstGeom prst="rect">
            <a:avLst/>
          </a:prstGeom>
        </p:spPr>
      </p:pic>
    </p:spTree>
    <p:extLst>
      <p:ext uri="{BB962C8B-B14F-4D97-AF65-F5344CB8AC3E}">
        <p14:creationId xmlns:p14="http://schemas.microsoft.com/office/powerpoint/2010/main" val="52458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FF678-A202-2EDC-3E8D-6E2190E914D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36C7060-6694-320B-AA07-D83546A5F601}"/>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プレゼンテーション資料を作成する</a:t>
            </a:r>
            <a:endParaRPr kumimoji="1" lang="ja-JP" altLang="en-US" dirty="0"/>
          </a:p>
        </p:txBody>
      </p:sp>
      <p:sp>
        <p:nvSpPr>
          <p:cNvPr id="7" name="テキスト ボックス 6">
            <a:extLst>
              <a:ext uri="{FF2B5EF4-FFF2-40B4-BE49-F238E27FC236}">
                <a16:creationId xmlns:a16="http://schemas.microsoft.com/office/drawing/2014/main" id="{5590DE1A-EA30-A2A8-89EF-C42BCA9865BD}"/>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プレゼンテーションの場面では、文章だけの資料よりも、</a:t>
            </a:r>
            <a:endParaRPr lang="en-US" altLang="ja-JP" sz="2800" b="1" dirty="0">
              <a:latin typeface="MS PGothic" panose="020B0600070205080204" pitchFamily="34" charset="-128"/>
              <a:ea typeface="MS PGothic" panose="020B0600070205080204" pitchFamily="34" charset="-128"/>
            </a:endParaRPr>
          </a:p>
          <a:p>
            <a:pPr algn="ctr"/>
            <a:r>
              <a:rPr lang="ja-JP" altLang="en-US" sz="2800" b="1" dirty="0">
                <a:latin typeface="MS PGothic" panose="020B0600070205080204" pitchFamily="34" charset="-128"/>
                <a:ea typeface="MS PGothic" panose="020B0600070205080204" pitchFamily="34" charset="-128"/>
              </a:rPr>
              <a:t>図や写真などを使用したスライド資料を作成することが効果的です。</a:t>
            </a:r>
          </a:p>
        </p:txBody>
      </p:sp>
      <p:pic>
        <p:nvPicPr>
          <p:cNvPr id="5" name="図 4">
            <a:extLst>
              <a:ext uri="{FF2B5EF4-FFF2-40B4-BE49-F238E27FC236}">
                <a16:creationId xmlns:a16="http://schemas.microsoft.com/office/drawing/2014/main" id="{C179A407-3B89-F855-5722-93365BF49EC4}"/>
              </a:ext>
            </a:extLst>
          </p:cNvPr>
          <p:cNvPicPr>
            <a:picLocks noChangeAspect="1"/>
          </p:cNvPicPr>
          <p:nvPr/>
        </p:nvPicPr>
        <p:blipFill>
          <a:blip r:embed="rId2"/>
          <a:stretch>
            <a:fillRect/>
          </a:stretch>
        </p:blipFill>
        <p:spPr>
          <a:xfrm>
            <a:off x="4066154" y="2528462"/>
            <a:ext cx="4059692" cy="2443880"/>
          </a:xfrm>
          <a:prstGeom prst="rect">
            <a:avLst/>
          </a:prstGeom>
        </p:spPr>
      </p:pic>
      <p:sp>
        <p:nvSpPr>
          <p:cNvPr id="8" name="テキスト ボックス 7">
            <a:extLst>
              <a:ext uri="{FF2B5EF4-FFF2-40B4-BE49-F238E27FC236}">
                <a16:creationId xmlns:a16="http://schemas.microsoft.com/office/drawing/2014/main" id="{FC3ADE24-CDA5-D52E-549E-B6882FAAB656}"/>
              </a:ext>
            </a:extLst>
          </p:cNvPr>
          <p:cNvSpPr txBox="1"/>
          <p:nvPr/>
        </p:nvSpPr>
        <p:spPr>
          <a:xfrm>
            <a:off x="327083" y="5273746"/>
            <a:ext cx="11542643" cy="830997"/>
          </a:xfrm>
          <a:prstGeom prst="rect">
            <a:avLst/>
          </a:prstGeom>
          <a:noFill/>
        </p:spPr>
        <p:txBody>
          <a:bodyPr wrap="square" rtlCol="0">
            <a:spAutoFit/>
          </a:bodyPr>
          <a:lstStyle/>
          <a:p>
            <a:pPr algn="ctr"/>
            <a:r>
              <a:rPr lang="ja-JP" altLang="en-US" sz="2400" b="1">
                <a:solidFill>
                  <a:srgbClr val="E94520"/>
                </a:solidFill>
                <a:latin typeface="MS PGothic" panose="020B0600070205080204" pitchFamily="34" charset="-128"/>
                <a:ea typeface="MS PGothic" panose="020B0600070205080204" pitchFamily="34" charset="-128"/>
              </a:rPr>
              <a:t>聞き手にとって内容が視覚化されるため、よりわかりやすく伝わります。</a:t>
            </a:r>
            <a:endParaRPr lang="en-US" altLang="ja-JP" sz="2400" b="1" dirty="0">
              <a:solidFill>
                <a:srgbClr val="E94520"/>
              </a:solidFill>
              <a:latin typeface="MS PGothic" panose="020B0600070205080204" pitchFamily="34" charset="-128"/>
              <a:ea typeface="MS PGothic" panose="020B0600070205080204" pitchFamily="34" charset="-128"/>
            </a:endParaRPr>
          </a:p>
          <a:p>
            <a:pPr algn="ctr"/>
            <a:r>
              <a:rPr lang="ja-JP" altLang="en-US" sz="2400" b="1">
                <a:solidFill>
                  <a:srgbClr val="E94520"/>
                </a:solidFill>
                <a:latin typeface="MS PGothic" panose="020B0600070205080204" pitchFamily="34" charset="-128"/>
                <a:ea typeface="MS PGothic" panose="020B0600070205080204" pitchFamily="34" charset="-128"/>
              </a:rPr>
              <a:t>文字を詰め込まず、シンプルに作るように心がけます。</a:t>
            </a:r>
            <a:endParaRPr lang="ja-JP" altLang="en-US" sz="2400" b="1" dirty="0">
              <a:solidFill>
                <a:srgbClr val="E94520"/>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239000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41C5-4A26-8C3D-ECA0-74725F42B7BF}"/>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F10E21A7-BE9C-0F4D-7466-3AD1DCA3837C}"/>
              </a:ext>
            </a:extLst>
          </p:cNvPr>
          <p:cNvSpPr/>
          <p:nvPr/>
        </p:nvSpPr>
        <p:spPr>
          <a:xfrm>
            <a:off x="839788" y="1370705"/>
            <a:ext cx="5119578" cy="4483557"/>
          </a:xfrm>
          <a:prstGeom prst="roundRect">
            <a:avLst>
              <a:gd name="adj" fmla="val 6252"/>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B8437DF-DFDF-8AA4-D141-4F1F9F21B9BB}"/>
              </a:ext>
            </a:extLst>
          </p:cNvPr>
          <p:cNvSpPr>
            <a:spLocks noGrp="1"/>
          </p:cNvSpPr>
          <p:nvPr>
            <p:ph type="title"/>
          </p:nvPr>
        </p:nvSpPr>
        <p:spPr/>
        <p:txBody>
          <a:bodyPr/>
          <a:lstStyle/>
          <a:p>
            <a:r>
              <a:rPr lang="ja-JP" altLang="en-US" sz="2800" dirty="0">
                <a:effectLst/>
                <a:latin typeface="MS PGothic" panose="020B0600070205080204" pitchFamily="34" charset="-128"/>
                <a:ea typeface="MS PGothic" panose="020B0600070205080204" pitchFamily="34" charset="-128"/>
              </a:rPr>
              <a:t>よいプレゼンテーション資料と残念なプレゼンテーション資料の例</a:t>
            </a:r>
            <a:endParaRPr kumimoji="1" lang="ja-JP" altLang="en-US" sz="2800" dirty="0"/>
          </a:p>
        </p:txBody>
      </p:sp>
      <p:sp>
        <p:nvSpPr>
          <p:cNvPr id="4" name="正方形/長方形 3">
            <a:extLst>
              <a:ext uri="{FF2B5EF4-FFF2-40B4-BE49-F238E27FC236}">
                <a16:creationId xmlns:a16="http://schemas.microsoft.com/office/drawing/2014/main" id="{C99E9F76-C4EE-E4C0-C1A7-7819347EA857}"/>
              </a:ext>
            </a:extLst>
          </p:cNvPr>
          <p:cNvSpPr/>
          <p:nvPr/>
        </p:nvSpPr>
        <p:spPr>
          <a:xfrm>
            <a:off x="839787" y="1527266"/>
            <a:ext cx="5119578" cy="357026"/>
          </a:xfrm>
          <a:prstGeom prst="rect">
            <a:avLst/>
          </a:prstGeom>
          <a:noFill/>
          <a:ln w="952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kumimoji="1" lang="en-US" altLang="ja-JP" sz="3200" b="1" dirty="0">
                <a:solidFill>
                  <a:schemeClr val="tx1"/>
                </a:solidFill>
              </a:rPr>
              <a:t>×</a:t>
            </a:r>
            <a:r>
              <a:rPr kumimoji="1" lang="ja-JP" altLang="en-US" sz="2400" b="1" dirty="0">
                <a:solidFill>
                  <a:schemeClr val="tx1"/>
                </a:solidFill>
              </a:rPr>
              <a:t>　複雑で文章が多い</a:t>
            </a:r>
          </a:p>
        </p:txBody>
      </p:sp>
      <p:sp>
        <p:nvSpPr>
          <p:cNvPr id="8" name="・相手のことを考えていない…">
            <a:extLst>
              <a:ext uri="{FF2B5EF4-FFF2-40B4-BE49-F238E27FC236}">
                <a16:creationId xmlns:a16="http://schemas.microsoft.com/office/drawing/2014/main" id="{B2A2E4C3-79BD-3060-D0DC-C95BEB670FCC}"/>
              </a:ext>
            </a:extLst>
          </p:cNvPr>
          <p:cNvSpPr txBox="1"/>
          <p:nvPr/>
        </p:nvSpPr>
        <p:spPr>
          <a:xfrm>
            <a:off x="1084881" y="4457009"/>
            <a:ext cx="4649492" cy="1182004"/>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 tIns="0" rIns="36000" bIns="36000" anchor="ctr">
            <a:noAutofit/>
          </a:bodyPr>
          <a:lstStyle/>
          <a:p>
            <a:pPr defTabSz="412750">
              <a:defRPr sz="4000">
                <a:latin typeface="ヒラギノ角ゴ ProN W6"/>
                <a:ea typeface="ヒラギノ角ゴ ProN W6"/>
                <a:cs typeface="ヒラギノ角ゴ ProN W6"/>
                <a:sym typeface="ヒラギノ角ゴ ProN W6"/>
              </a:defRPr>
            </a:pPr>
            <a:r>
              <a:rPr lang="ja-JP" altLang="en-US" sz="2000" b="1" dirty="0">
                <a:latin typeface="ＭＳ Ｐゴシック" panose="020B0600070205080204" pitchFamily="50" charset="-128"/>
                <a:ea typeface="ＭＳ Ｐゴシック" panose="020B0600070205080204" pitchFamily="50" charset="-128"/>
              </a:rPr>
              <a:t>　</a:t>
            </a:r>
            <a:r>
              <a:rPr sz="2000" b="1" dirty="0">
                <a:latin typeface="ＭＳ Ｐゴシック" panose="020B0600070205080204" pitchFamily="50" charset="-128"/>
                <a:ea typeface="ＭＳ Ｐゴシック" panose="020B0600070205080204" pitchFamily="50" charset="-128"/>
              </a:rPr>
              <a:t>・</a:t>
            </a:r>
            <a:r>
              <a:rPr lang="en-US" sz="2000" b="1" dirty="0">
                <a:latin typeface="ＭＳ Ｐゴシック" panose="020B0600070205080204" pitchFamily="50" charset="-128"/>
                <a:ea typeface="ＭＳ Ｐゴシック" panose="020B0600070205080204" pitchFamily="50" charset="-128"/>
              </a:rPr>
              <a:t> </a:t>
            </a:r>
            <a:r>
              <a:rPr lang="ja-JP" altLang="en-US" sz="2000" b="1" dirty="0">
                <a:latin typeface="ＭＳ Ｐゴシック" panose="020B0600070205080204" pitchFamily="50" charset="-128"/>
                <a:ea typeface="ＭＳ Ｐゴシック" panose="020B0600070205080204" pitchFamily="50" charset="-128"/>
              </a:rPr>
              <a:t>自分たちが伝えたいこと中心</a:t>
            </a:r>
            <a:endParaRPr sz="2000" b="1" dirty="0">
              <a:latin typeface="ＭＳ Ｐゴシック" panose="020B0600070205080204" pitchFamily="50" charset="-128"/>
              <a:ea typeface="ＭＳ Ｐゴシック" panose="020B0600070205080204" pitchFamily="50" charset="-128"/>
            </a:endParaRPr>
          </a:p>
          <a:p>
            <a:pPr defTabSz="412750">
              <a:defRPr sz="4000">
                <a:latin typeface="ヒラギノ角ゴ ProN W6"/>
                <a:ea typeface="ヒラギノ角ゴ ProN W6"/>
                <a:cs typeface="ヒラギノ角ゴ ProN W6"/>
                <a:sym typeface="ヒラギノ角ゴ ProN W6"/>
              </a:defRPr>
            </a:pPr>
            <a:r>
              <a:rPr lang="ja-JP" altLang="en-US" sz="2000" b="1" dirty="0">
                <a:latin typeface="ＭＳ Ｐゴシック" panose="020B0600070205080204" pitchFamily="50" charset="-128"/>
                <a:ea typeface="ＭＳ Ｐゴシック" panose="020B0600070205080204" pitchFamily="50" charset="-128"/>
              </a:rPr>
              <a:t>　</a:t>
            </a:r>
            <a:r>
              <a:rPr sz="2000" b="1" dirty="0">
                <a:latin typeface="ＭＳ Ｐゴシック" panose="020B0600070205080204" pitchFamily="50" charset="-128"/>
                <a:ea typeface="ＭＳ Ｐゴシック" panose="020B0600070205080204" pitchFamily="50" charset="-128"/>
              </a:rPr>
              <a:t>・</a:t>
            </a:r>
            <a:r>
              <a:rPr lang="en-US" sz="2000" b="1" dirty="0">
                <a:latin typeface="ＭＳ Ｐゴシック" panose="020B0600070205080204" pitchFamily="50" charset="-128"/>
                <a:ea typeface="ＭＳ Ｐゴシック" panose="020B0600070205080204" pitchFamily="50" charset="-128"/>
              </a:rPr>
              <a:t> </a:t>
            </a:r>
            <a:r>
              <a:rPr sz="2000" b="1" dirty="0" err="1">
                <a:latin typeface="ＭＳ Ｐゴシック" panose="020B0600070205080204" pitchFamily="50" charset="-128"/>
                <a:ea typeface="ＭＳ Ｐゴシック" panose="020B0600070205080204" pitchFamily="50" charset="-128"/>
              </a:rPr>
              <a:t>見づらい</a:t>
            </a:r>
            <a:r>
              <a:rPr lang="ja-JP" altLang="en-US" sz="2000" b="1" dirty="0">
                <a:latin typeface="ＭＳ Ｐゴシック" panose="020B0600070205080204" pitchFamily="50" charset="-128"/>
                <a:ea typeface="ＭＳ Ｐゴシック" panose="020B0600070205080204" pitchFamily="50" charset="-128"/>
              </a:rPr>
              <a:t>、つまらない</a:t>
            </a:r>
            <a:endParaRPr sz="2000" b="1" dirty="0">
              <a:latin typeface="ＭＳ Ｐゴシック" panose="020B0600070205080204" pitchFamily="50" charset="-128"/>
              <a:ea typeface="ＭＳ Ｐゴシック" panose="020B0600070205080204" pitchFamily="50" charset="-128"/>
            </a:endParaRPr>
          </a:p>
          <a:p>
            <a:pPr defTabSz="412750">
              <a:defRPr sz="4000">
                <a:latin typeface="ヒラギノ角ゴ ProN W6"/>
                <a:ea typeface="ヒラギノ角ゴ ProN W6"/>
                <a:cs typeface="ヒラギノ角ゴ ProN W6"/>
                <a:sym typeface="ヒラギノ角ゴ ProN W6"/>
              </a:defRPr>
            </a:pPr>
            <a:r>
              <a:rPr lang="ja-JP" altLang="en-US" sz="2000" b="1" dirty="0">
                <a:latin typeface="ＭＳ Ｐゴシック" panose="020B0600070205080204" pitchFamily="50" charset="-128"/>
                <a:ea typeface="ＭＳ Ｐゴシック" panose="020B0600070205080204" pitchFamily="50" charset="-128"/>
              </a:rPr>
              <a:t>　</a:t>
            </a:r>
            <a:r>
              <a:rPr sz="2000" b="1" dirty="0">
                <a:latin typeface="ＭＳ Ｐゴシック" panose="020B0600070205080204" pitchFamily="50" charset="-128"/>
                <a:ea typeface="ＭＳ Ｐゴシック" panose="020B0600070205080204" pitchFamily="50" charset="-128"/>
              </a:rPr>
              <a:t>・</a:t>
            </a:r>
            <a:r>
              <a:rPr lang="en-US" sz="2000" b="1" dirty="0">
                <a:latin typeface="ＭＳ Ｐゴシック" panose="020B0600070205080204" pitchFamily="50" charset="-128"/>
                <a:ea typeface="ＭＳ Ｐゴシック" panose="020B0600070205080204" pitchFamily="50" charset="-128"/>
              </a:rPr>
              <a:t> </a:t>
            </a:r>
            <a:r>
              <a:rPr lang="ja-JP" altLang="en-US" sz="2000" b="1" dirty="0">
                <a:latin typeface="ＭＳ Ｐゴシック" panose="020B0600070205080204" pitchFamily="50" charset="-128"/>
                <a:ea typeface="ＭＳ Ｐゴシック" panose="020B0600070205080204" pitchFamily="50" charset="-128"/>
              </a:rPr>
              <a:t>何度も同じことを書く</a:t>
            </a:r>
            <a:endParaRPr sz="2000" b="1" dirty="0">
              <a:latin typeface="ＭＳ Ｐゴシック" panose="020B0600070205080204" pitchFamily="50" charset="-128"/>
              <a:ea typeface="ＭＳ Ｐゴシック" panose="020B0600070205080204" pitchFamily="50" charset="-128"/>
            </a:endParaRPr>
          </a:p>
        </p:txBody>
      </p:sp>
      <p:sp>
        <p:nvSpPr>
          <p:cNvPr id="11" name="四角形: 角を丸くする 10">
            <a:extLst>
              <a:ext uri="{FF2B5EF4-FFF2-40B4-BE49-F238E27FC236}">
                <a16:creationId xmlns:a16="http://schemas.microsoft.com/office/drawing/2014/main" id="{39163D16-7B3A-13F2-C239-0E11AD404E12}"/>
              </a:ext>
            </a:extLst>
          </p:cNvPr>
          <p:cNvSpPr/>
          <p:nvPr/>
        </p:nvSpPr>
        <p:spPr>
          <a:xfrm>
            <a:off x="6232636" y="1370704"/>
            <a:ext cx="5119578" cy="4483557"/>
          </a:xfrm>
          <a:prstGeom prst="roundRect">
            <a:avLst>
              <a:gd name="adj" fmla="val 6252"/>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9780F19-76EB-0715-6053-93DCBF4EAE69}"/>
              </a:ext>
            </a:extLst>
          </p:cNvPr>
          <p:cNvSpPr/>
          <p:nvPr/>
        </p:nvSpPr>
        <p:spPr>
          <a:xfrm>
            <a:off x="6232633" y="1527266"/>
            <a:ext cx="5119580" cy="357026"/>
          </a:xfrm>
          <a:prstGeom prst="rect">
            <a:avLst/>
          </a:prstGeom>
          <a:noFill/>
          <a:ln w="952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kumimoji="1" lang="ja-JP" altLang="en-US" sz="3200" b="1" dirty="0">
                <a:solidFill>
                  <a:srgbClr val="E94520"/>
                </a:solidFill>
              </a:rPr>
              <a:t>◎</a:t>
            </a:r>
            <a:r>
              <a:rPr kumimoji="1" lang="ja-JP" altLang="en-US" sz="2400" b="1" dirty="0">
                <a:solidFill>
                  <a:srgbClr val="E94520"/>
                </a:solidFill>
              </a:rPr>
              <a:t>　シンプルで図や写真が多い</a:t>
            </a:r>
          </a:p>
        </p:txBody>
      </p:sp>
      <p:sp>
        <p:nvSpPr>
          <p:cNvPr id="13" name="・相手のことを考えていない…">
            <a:extLst>
              <a:ext uri="{FF2B5EF4-FFF2-40B4-BE49-F238E27FC236}">
                <a16:creationId xmlns:a16="http://schemas.microsoft.com/office/drawing/2014/main" id="{EF124570-C7D1-BA1B-5802-25D40A4AEE63}"/>
              </a:ext>
            </a:extLst>
          </p:cNvPr>
          <p:cNvSpPr txBox="1"/>
          <p:nvPr/>
        </p:nvSpPr>
        <p:spPr>
          <a:xfrm>
            <a:off x="6478292" y="4457009"/>
            <a:ext cx="4628827" cy="1182004"/>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 tIns="0" rIns="36000" bIns="36000" anchor="ctr">
            <a:noAutofit/>
          </a:bodyPr>
          <a:lstStyle/>
          <a:p>
            <a:pPr defTabSz="412750">
              <a:defRPr sz="4000">
                <a:latin typeface="ヒラギノ角ゴ ProN W6"/>
                <a:ea typeface="ヒラギノ角ゴ ProN W6"/>
                <a:cs typeface="ヒラギノ角ゴ ProN W6"/>
                <a:sym typeface="ヒラギノ角ゴ ProN W6"/>
              </a:defRPr>
            </a:pPr>
            <a:r>
              <a:rPr lang="ja-JP" altLang="en-US" sz="2000" b="1" dirty="0">
                <a:latin typeface="ＭＳ Ｐゴシック" panose="020B0600070205080204" pitchFamily="50" charset="-128"/>
                <a:ea typeface="ＭＳ Ｐゴシック" panose="020B0600070205080204" pitchFamily="50" charset="-128"/>
              </a:rPr>
              <a:t>　・ 相手の立場に立って説明する</a:t>
            </a:r>
          </a:p>
          <a:p>
            <a:pPr defTabSz="412750">
              <a:defRPr sz="4000">
                <a:latin typeface="ヒラギノ角ゴ ProN W6"/>
                <a:ea typeface="ヒラギノ角ゴ ProN W6"/>
                <a:cs typeface="ヒラギノ角ゴ ProN W6"/>
                <a:sym typeface="ヒラギノ角ゴ ProN W6"/>
              </a:defRPr>
            </a:pPr>
            <a:r>
              <a:rPr lang="ja-JP" altLang="en-US" sz="2000" b="1" dirty="0">
                <a:latin typeface="ＭＳ Ｐゴシック" panose="020B0600070205080204" pitchFamily="50" charset="-128"/>
                <a:ea typeface="ＭＳ Ｐゴシック" panose="020B0600070205080204" pitchFamily="50" charset="-128"/>
              </a:rPr>
              <a:t>　・ 見やすい、楽しい、共感できる</a:t>
            </a:r>
            <a:endParaRPr lang="en-US" altLang="ja-JP" sz="2000" b="1" dirty="0">
              <a:latin typeface="ＭＳ Ｐゴシック" panose="020B0600070205080204" pitchFamily="50" charset="-128"/>
              <a:ea typeface="ＭＳ Ｐゴシック" panose="020B0600070205080204" pitchFamily="50" charset="-128"/>
            </a:endParaRPr>
          </a:p>
          <a:p>
            <a:pPr defTabSz="412750">
              <a:defRPr sz="4000">
                <a:latin typeface="ヒラギノ角ゴ ProN W6"/>
                <a:ea typeface="ヒラギノ角ゴ ProN W6"/>
                <a:cs typeface="ヒラギノ角ゴ ProN W6"/>
                <a:sym typeface="ヒラギノ角ゴ ProN W6"/>
              </a:defRPr>
            </a:pPr>
            <a:r>
              <a:rPr lang="ja-JP" altLang="en-US" sz="2000" b="1" dirty="0">
                <a:latin typeface="ＭＳ Ｐゴシック" panose="020B0600070205080204" pitchFamily="50" charset="-128"/>
                <a:ea typeface="ＭＳ Ｐゴシック" panose="020B0600070205080204" pitchFamily="50" charset="-128"/>
              </a:rPr>
              <a:t>　・ シンプルで分かりやすい</a:t>
            </a:r>
          </a:p>
        </p:txBody>
      </p:sp>
      <p:pic>
        <p:nvPicPr>
          <p:cNvPr id="14" name="図 13">
            <a:extLst>
              <a:ext uri="{FF2B5EF4-FFF2-40B4-BE49-F238E27FC236}">
                <a16:creationId xmlns:a16="http://schemas.microsoft.com/office/drawing/2014/main" id="{E9CF5DB1-7779-DDC4-F542-3E900FACD21E}"/>
              </a:ext>
            </a:extLst>
          </p:cNvPr>
          <p:cNvPicPr>
            <a:picLocks noChangeAspect="1"/>
          </p:cNvPicPr>
          <p:nvPr/>
        </p:nvPicPr>
        <p:blipFill>
          <a:blip r:embed="rId2"/>
          <a:stretch>
            <a:fillRect/>
          </a:stretch>
        </p:blipFill>
        <p:spPr>
          <a:xfrm>
            <a:off x="7035500" y="2218189"/>
            <a:ext cx="3462605" cy="2084442"/>
          </a:xfrm>
          <a:prstGeom prst="rect">
            <a:avLst/>
          </a:prstGeom>
        </p:spPr>
      </p:pic>
      <p:pic>
        <p:nvPicPr>
          <p:cNvPr id="9" name="図 8">
            <a:extLst>
              <a:ext uri="{FF2B5EF4-FFF2-40B4-BE49-F238E27FC236}">
                <a16:creationId xmlns:a16="http://schemas.microsoft.com/office/drawing/2014/main" id="{908CE336-CA21-5C7C-2689-84244BD92C7A}"/>
              </a:ext>
            </a:extLst>
          </p:cNvPr>
          <p:cNvPicPr>
            <a:picLocks noChangeAspect="1"/>
          </p:cNvPicPr>
          <p:nvPr/>
        </p:nvPicPr>
        <p:blipFill>
          <a:blip r:embed="rId3"/>
          <a:stretch>
            <a:fillRect/>
          </a:stretch>
        </p:blipFill>
        <p:spPr>
          <a:xfrm>
            <a:off x="1680393" y="2218189"/>
            <a:ext cx="3332681" cy="1972781"/>
          </a:xfrm>
          <a:prstGeom prst="rect">
            <a:avLst/>
          </a:prstGeom>
        </p:spPr>
      </p:pic>
    </p:spTree>
    <p:extLst>
      <p:ext uri="{BB962C8B-B14F-4D97-AF65-F5344CB8AC3E}">
        <p14:creationId xmlns:p14="http://schemas.microsoft.com/office/powerpoint/2010/main" val="120404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964D-02D1-BDE6-8E0A-1BEF6F12E5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249374-6C24-BC2F-316E-4BCA46885A67}"/>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本日実施すること</a:t>
            </a:r>
            <a:endParaRPr kumimoji="1" lang="ja-JP" altLang="en-US" dirty="0"/>
          </a:p>
        </p:txBody>
      </p:sp>
      <p:grpSp>
        <p:nvGrpSpPr>
          <p:cNvPr id="3" name="グループ化 2">
            <a:extLst>
              <a:ext uri="{FF2B5EF4-FFF2-40B4-BE49-F238E27FC236}">
                <a16:creationId xmlns:a16="http://schemas.microsoft.com/office/drawing/2014/main" id="{8C70083F-1A91-48CE-BAB6-B011B5C634E3}"/>
              </a:ext>
            </a:extLst>
          </p:cNvPr>
          <p:cNvGrpSpPr/>
          <p:nvPr/>
        </p:nvGrpSpPr>
        <p:grpSpPr>
          <a:xfrm>
            <a:off x="947958" y="1905197"/>
            <a:ext cx="10279721" cy="2941676"/>
            <a:chOff x="1191308" y="1652955"/>
            <a:chExt cx="10279721" cy="2941676"/>
          </a:xfrm>
        </p:grpSpPr>
        <p:sp>
          <p:nvSpPr>
            <p:cNvPr id="5" name="正方形/長方形 4">
              <a:extLst>
                <a:ext uri="{FF2B5EF4-FFF2-40B4-BE49-F238E27FC236}">
                  <a16:creationId xmlns:a16="http://schemas.microsoft.com/office/drawing/2014/main" id="{37674818-5CC7-6F9F-228D-3DC0788FCB1D}"/>
                </a:ext>
              </a:extLst>
            </p:cNvPr>
            <p:cNvSpPr/>
            <p:nvPr/>
          </p:nvSpPr>
          <p:spPr>
            <a:xfrm>
              <a:off x="2168768" y="1652955"/>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tx1"/>
                  </a:solidFill>
                </a:rPr>
                <a:t> </a:t>
              </a:r>
              <a:r>
                <a:rPr kumimoji="1" lang="ja-JP" altLang="en-US" sz="2600" b="1" dirty="0">
                  <a:solidFill>
                    <a:schemeClr val="tx1"/>
                  </a:solidFill>
                </a:rPr>
                <a:t>プレゼンテーションについて理解する</a:t>
              </a:r>
              <a:endParaRPr kumimoji="1" lang="ja-JP" altLang="en-US" sz="2600" b="1" dirty="0">
                <a:solidFill>
                  <a:schemeClr val="tx1"/>
                </a:solidFill>
                <a:highlight>
                  <a:srgbClr val="FFFF00"/>
                </a:highlight>
              </a:endParaRPr>
            </a:p>
          </p:txBody>
        </p:sp>
        <p:sp>
          <p:nvSpPr>
            <p:cNvPr id="6" name="正方形/長方形 5">
              <a:extLst>
                <a:ext uri="{FF2B5EF4-FFF2-40B4-BE49-F238E27FC236}">
                  <a16:creationId xmlns:a16="http://schemas.microsoft.com/office/drawing/2014/main" id="{757E432C-2ACB-1AC1-6A68-F80448EA2863}"/>
                </a:ext>
              </a:extLst>
            </p:cNvPr>
            <p:cNvSpPr/>
            <p:nvPr/>
          </p:nvSpPr>
          <p:spPr>
            <a:xfrm>
              <a:off x="2168768" y="2777962"/>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2600" b="1" dirty="0">
                  <a:solidFill>
                    <a:schemeClr val="tx1"/>
                  </a:solidFill>
                </a:rPr>
                <a:t> </a:t>
              </a:r>
              <a:r>
                <a:rPr kumimoji="1" lang="ja-JP" altLang="en-US" sz="2600" b="1" dirty="0">
                  <a:solidFill>
                    <a:schemeClr val="tx1"/>
                  </a:solidFill>
                </a:rPr>
                <a:t>ビジネスプランのプレゼンテーション資料の構成を作成する</a:t>
              </a:r>
              <a:endParaRPr kumimoji="1" lang="ja-JP" altLang="en-US" sz="2600" b="1" dirty="0">
                <a:solidFill>
                  <a:schemeClr val="tx1"/>
                </a:solidFill>
                <a:highlight>
                  <a:srgbClr val="FFFF00"/>
                </a:highlight>
              </a:endParaRPr>
            </a:p>
          </p:txBody>
        </p:sp>
        <p:sp>
          <p:nvSpPr>
            <p:cNvPr id="7" name="正方形/長方形 6">
              <a:extLst>
                <a:ext uri="{FF2B5EF4-FFF2-40B4-BE49-F238E27FC236}">
                  <a16:creationId xmlns:a16="http://schemas.microsoft.com/office/drawing/2014/main" id="{AD15AEC9-9062-0801-760B-1F3D10308A62}"/>
                </a:ext>
              </a:extLst>
            </p:cNvPr>
            <p:cNvSpPr/>
            <p:nvPr/>
          </p:nvSpPr>
          <p:spPr>
            <a:xfrm>
              <a:off x="2168768" y="3902969"/>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ja-JP" altLang="en-US" sz="2600" b="1" dirty="0">
                  <a:solidFill>
                    <a:schemeClr val="tx1"/>
                  </a:solidFill>
                </a:rPr>
                <a:t> 作成</a:t>
              </a:r>
              <a:r>
                <a:rPr kumimoji="1" lang="ja-JP" altLang="en-US" sz="2600" b="1">
                  <a:solidFill>
                    <a:schemeClr val="tx1"/>
                  </a:solidFill>
                </a:rPr>
                <a:t>した構成</a:t>
              </a:r>
              <a:r>
                <a:rPr lang="ja-JP" altLang="en-US" sz="2600" b="1">
                  <a:solidFill>
                    <a:schemeClr val="tx1"/>
                  </a:solidFill>
                </a:rPr>
                <a:t>をもとに</a:t>
              </a:r>
              <a:r>
                <a:rPr kumimoji="1" lang="ja-JP" altLang="en-US" sz="2600" b="1">
                  <a:solidFill>
                    <a:schemeClr val="tx1"/>
                  </a:solidFill>
                </a:rPr>
                <a:t>プレゼンテーションのスライドを作成する</a:t>
              </a:r>
            </a:p>
          </p:txBody>
        </p:sp>
        <p:sp>
          <p:nvSpPr>
            <p:cNvPr id="8" name="正方形/長方形 7">
              <a:extLst>
                <a:ext uri="{FF2B5EF4-FFF2-40B4-BE49-F238E27FC236}">
                  <a16:creationId xmlns:a16="http://schemas.microsoft.com/office/drawing/2014/main" id="{EF32386E-444F-1C17-0DF7-35B52D291F2B}"/>
                </a:ext>
              </a:extLst>
            </p:cNvPr>
            <p:cNvSpPr/>
            <p:nvPr/>
          </p:nvSpPr>
          <p:spPr>
            <a:xfrm>
              <a:off x="1191308" y="1652955"/>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a:solidFill>
                    <a:srgbClr val="E94520"/>
                  </a:solidFill>
                  <a:latin typeface="+mn-ea"/>
                </a:rPr>
                <a:t>1</a:t>
              </a:r>
              <a:endParaRPr kumimoji="1" lang="ja-JP" altLang="en-US" sz="3600" b="1" dirty="0">
                <a:solidFill>
                  <a:srgbClr val="E94520"/>
                </a:solidFill>
                <a:latin typeface="+mn-ea"/>
              </a:endParaRPr>
            </a:p>
          </p:txBody>
        </p:sp>
        <p:sp>
          <p:nvSpPr>
            <p:cNvPr id="14" name="正方形/長方形 13">
              <a:extLst>
                <a:ext uri="{FF2B5EF4-FFF2-40B4-BE49-F238E27FC236}">
                  <a16:creationId xmlns:a16="http://schemas.microsoft.com/office/drawing/2014/main" id="{F2BBD0E2-D7B8-1E7F-8FFC-0804A6B2C71E}"/>
                </a:ext>
              </a:extLst>
            </p:cNvPr>
            <p:cNvSpPr/>
            <p:nvPr/>
          </p:nvSpPr>
          <p:spPr>
            <a:xfrm>
              <a:off x="1191308" y="2777962"/>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2</a:t>
              </a:r>
              <a:endParaRPr kumimoji="1" lang="ja-JP" altLang="en-US" sz="3600" b="1" dirty="0">
                <a:solidFill>
                  <a:srgbClr val="E94520"/>
                </a:solidFill>
                <a:latin typeface="+mn-ea"/>
              </a:endParaRPr>
            </a:p>
          </p:txBody>
        </p:sp>
        <p:sp>
          <p:nvSpPr>
            <p:cNvPr id="15" name="正方形/長方形 14">
              <a:extLst>
                <a:ext uri="{FF2B5EF4-FFF2-40B4-BE49-F238E27FC236}">
                  <a16:creationId xmlns:a16="http://schemas.microsoft.com/office/drawing/2014/main" id="{D0DD3E6A-5562-49AF-E118-782606289AC0}"/>
                </a:ext>
              </a:extLst>
            </p:cNvPr>
            <p:cNvSpPr/>
            <p:nvPr/>
          </p:nvSpPr>
          <p:spPr>
            <a:xfrm>
              <a:off x="1191308" y="3902969"/>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3</a:t>
              </a:r>
              <a:endParaRPr kumimoji="1" lang="ja-JP" altLang="en-US" sz="3600" b="1" dirty="0">
                <a:solidFill>
                  <a:srgbClr val="E94520"/>
                </a:solidFill>
                <a:latin typeface="+mn-ea"/>
              </a:endParaRPr>
            </a:p>
          </p:txBody>
        </p:sp>
      </p:grpSp>
    </p:spTree>
    <p:extLst>
      <p:ext uri="{BB962C8B-B14F-4D97-AF65-F5344CB8AC3E}">
        <p14:creationId xmlns:p14="http://schemas.microsoft.com/office/powerpoint/2010/main" val="761261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21E2F-0E84-35D3-AA0D-FFDD534BD93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C69FF3-0693-7A21-8B02-7642D71C1965}"/>
              </a:ext>
            </a:extLst>
          </p:cNvPr>
          <p:cNvSpPr>
            <a:spLocks noGrp="1"/>
          </p:cNvSpPr>
          <p:nvPr>
            <p:ph type="title"/>
          </p:nvPr>
        </p:nvSpPr>
        <p:spPr/>
        <p:txBody>
          <a:bodyPr/>
          <a:lstStyle/>
          <a:p>
            <a:r>
              <a:rPr lang="ja-JP" altLang="en-US" b="1" dirty="0">
                <a:latin typeface="MS PGothic" panose="020B0600070205080204" pitchFamily="34" charset="-128"/>
                <a:ea typeface="MS PGothic" panose="020B0600070205080204" pitchFamily="34" charset="-128"/>
              </a:rPr>
              <a:t>効果的</a:t>
            </a:r>
            <a:r>
              <a:rPr lang="ja-JP" altLang="en-US" b="1">
                <a:latin typeface="MS PGothic" panose="020B0600070205080204" pitchFamily="34" charset="-128"/>
                <a:ea typeface="MS PGothic" panose="020B0600070205080204" pitchFamily="34" charset="-128"/>
              </a:rPr>
              <a:t>な使用</a:t>
            </a:r>
            <a:r>
              <a:rPr lang="en-US" altLang="ja-JP" b="1" dirty="0">
                <a:latin typeface="MS PGothic" panose="020B0600070205080204" pitchFamily="34" charset="-128"/>
                <a:ea typeface="MS PGothic" panose="020B0600070205080204" pitchFamily="34" charset="-128"/>
              </a:rPr>
              <a:t> </a:t>
            </a:r>
            <a:r>
              <a:rPr lang="en-US" altLang="ja-JP" dirty="0">
                <a:latin typeface="MS PGothic" panose="020B0600070205080204" pitchFamily="34" charset="-128"/>
                <a:ea typeface="MS PGothic" panose="020B0600070205080204" pitchFamily="34" charset="-128"/>
              </a:rPr>
              <a:t>① </a:t>
            </a:r>
            <a:r>
              <a:rPr lang="ja-JP" altLang="en-US">
                <a:latin typeface="MS PGothic" panose="020B0600070205080204" pitchFamily="34" charset="-128"/>
                <a:ea typeface="MS PGothic" panose="020B0600070205080204" pitchFamily="34" charset="-128"/>
              </a:rPr>
              <a:t>タイトル</a:t>
            </a:r>
            <a:r>
              <a:rPr lang="ja-JP" altLang="en-US" dirty="0">
                <a:latin typeface="MS PGothic" panose="020B0600070205080204" pitchFamily="34" charset="-128"/>
                <a:ea typeface="MS PGothic" panose="020B0600070205080204" pitchFamily="34" charset="-128"/>
              </a:rPr>
              <a:t>と箇条書きを有効利用する</a:t>
            </a:r>
            <a:endParaRPr kumimoji="1" lang="ja-JP" altLang="en-US" dirty="0"/>
          </a:p>
        </p:txBody>
      </p:sp>
      <p:sp>
        <p:nvSpPr>
          <p:cNvPr id="7" name="テキスト ボックス 6">
            <a:extLst>
              <a:ext uri="{FF2B5EF4-FFF2-40B4-BE49-F238E27FC236}">
                <a16:creationId xmlns:a16="http://schemas.microsoft.com/office/drawing/2014/main" id="{F74825E2-7780-7D43-6321-B3E62787865F}"/>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タイトルは最も伝えたいことを書きます。</a:t>
            </a:r>
            <a:endParaRPr lang="en-US" altLang="ja-JP" sz="2800" b="1" dirty="0">
              <a:latin typeface="MS PGothic" panose="020B0600070205080204" pitchFamily="34" charset="-128"/>
              <a:ea typeface="MS PGothic" panose="020B0600070205080204" pitchFamily="34" charset="-128"/>
            </a:endParaRPr>
          </a:p>
          <a:p>
            <a:pPr algn="ctr"/>
            <a:r>
              <a:rPr lang="ja-JP" altLang="en-US" sz="2800" b="1" dirty="0">
                <a:latin typeface="MS PGothic" panose="020B0600070205080204" pitchFamily="34" charset="-128"/>
                <a:ea typeface="MS PGothic" panose="020B0600070205080204" pitchFamily="34" charset="-128"/>
              </a:rPr>
              <a:t>「何を伝えたいのか分からない」を避けます。</a:t>
            </a:r>
          </a:p>
        </p:txBody>
      </p:sp>
      <p:grpSp>
        <p:nvGrpSpPr>
          <p:cNvPr id="6" name="グループ化 5">
            <a:extLst>
              <a:ext uri="{FF2B5EF4-FFF2-40B4-BE49-F238E27FC236}">
                <a16:creationId xmlns:a16="http://schemas.microsoft.com/office/drawing/2014/main" id="{978E0869-7155-EBA3-CFBD-67F8D47D4FC4}"/>
              </a:ext>
            </a:extLst>
          </p:cNvPr>
          <p:cNvGrpSpPr/>
          <p:nvPr/>
        </p:nvGrpSpPr>
        <p:grpSpPr>
          <a:xfrm>
            <a:off x="753941" y="2465042"/>
            <a:ext cx="5721452" cy="3404934"/>
            <a:chOff x="738311" y="2465042"/>
            <a:chExt cx="5721452" cy="3404934"/>
          </a:xfrm>
        </p:grpSpPr>
        <p:sp>
          <p:nvSpPr>
            <p:cNvPr id="4" name="四角形">
              <a:extLst>
                <a:ext uri="{FF2B5EF4-FFF2-40B4-BE49-F238E27FC236}">
                  <a16:creationId xmlns:a16="http://schemas.microsoft.com/office/drawing/2014/main" id="{1F5305B2-A2C5-E0BD-A792-25D52DCFA662}"/>
                </a:ext>
              </a:extLst>
            </p:cNvPr>
            <p:cNvSpPr/>
            <p:nvPr/>
          </p:nvSpPr>
          <p:spPr>
            <a:xfrm>
              <a:off x="823022" y="2465042"/>
              <a:ext cx="5552027" cy="3404934"/>
            </a:xfrm>
            <a:prstGeom prst="rect">
              <a:avLst/>
            </a:prstGeom>
            <a:ln w="9525">
              <a:solidFill>
                <a:srgbClr val="000000"/>
              </a:solidFill>
              <a:miter lim="400000"/>
            </a:ln>
          </p:spPr>
          <p:txBody>
            <a:bodyPr lIns="0" tIns="0" rIns="0" bIns="0" anchor="ctr"/>
            <a:lstStyle/>
            <a:p>
              <a:pPr defTabSz="412750">
                <a:defRPr sz="3200">
                  <a:solidFill>
                    <a:srgbClr val="FFFFFF"/>
                  </a:solidFill>
                </a:defRPr>
              </a:pPr>
              <a:endParaRPr sz="1600">
                <a:latin typeface="MS PGothic" panose="020B0600070205080204" pitchFamily="34" charset="-128"/>
                <a:ea typeface="MS PGothic" panose="020B0600070205080204" pitchFamily="34" charset="-128"/>
              </a:endParaRPr>
            </a:p>
          </p:txBody>
        </p:sp>
        <p:sp>
          <p:nvSpPr>
            <p:cNvPr id="8" name="テキスト ボックス 7">
              <a:extLst>
                <a:ext uri="{FF2B5EF4-FFF2-40B4-BE49-F238E27FC236}">
                  <a16:creationId xmlns:a16="http://schemas.microsoft.com/office/drawing/2014/main" id="{AE2B2BF6-0825-E2EC-D64B-47E8EA549FD4}"/>
                </a:ext>
              </a:extLst>
            </p:cNvPr>
            <p:cNvSpPr txBox="1"/>
            <p:nvPr/>
          </p:nvSpPr>
          <p:spPr>
            <a:xfrm>
              <a:off x="738311" y="2567737"/>
              <a:ext cx="5721452" cy="861774"/>
            </a:xfrm>
            <a:prstGeom prst="rect">
              <a:avLst/>
            </a:prstGeom>
            <a:noFill/>
          </p:spPr>
          <p:txBody>
            <a:bodyPr wrap="square">
              <a:spAutoFit/>
            </a:bodyPr>
            <a:lstStyle/>
            <a:p>
              <a:pPr algn="ctr"/>
              <a:r>
                <a:rPr lang="ja-JP" altLang="en-US" sz="1400" b="1" dirty="0">
                  <a:solidFill>
                    <a:srgbClr val="E94520"/>
                  </a:solidFill>
                  <a:latin typeface="Yu Gothic UI" panose="020B0500000000000000" pitchFamily="34" charset="-128"/>
                  <a:ea typeface="Yu Gothic UI" panose="020B0500000000000000" pitchFamily="34" charset="-128"/>
                </a:rPr>
                <a:t>周囲の雑音が気にならない！</a:t>
              </a:r>
              <a:r>
                <a:rPr kumimoji="1" lang="ja-JP" altLang="en-US" sz="1400" b="1" dirty="0">
                  <a:latin typeface="Yu Gothic UI" panose="020B0500000000000000" pitchFamily="34" charset="-128"/>
                  <a:ea typeface="Yu Gothic UI" panose="020B0500000000000000" pitchFamily="34" charset="-128"/>
                </a:rPr>
                <a:t>超集中</a:t>
              </a:r>
              <a:r>
                <a:rPr lang="ja-JP" altLang="en-US" sz="1400" b="1" dirty="0">
                  <a:latin typeface="Yu Gothic UI" panose="020B0500000000000000" pitchFamily="34" charset="-128"/>
                  <a:ea typeface="Yu Gothic UI" panose="020B0500000000000000" pitchFamily="34" charset="-128"/>
                </a:rPr>
                <a:t>型の</a:t>
              </a:r>
              <a:r>
                <a:rPr kumimoji="1" lang="ja-JP" altLang="en-US" sz="1400" b="1" dirty="0">
                  <a:latin typeface="Yu Gothic UI" panose="020B0500000000000000" pitchFamily="34" charset="-128"/>
                  <a:ea typeface="Yu Gothic UI" panose="020B0500000000000000" pitchFamily="34" charset="-128"/>
                </a:rPr>
                <a:t>防音個室自習室</a:t>
              </a:r>
              <a:br>
                <a:rPr kumimoji="1" lang="en-US" altLang="ja-JP" sz="1400" b="1" dirty="0">
                  <a:latin typeface="Yu Gothic UI" panose="020B0500000000000000" pitchFamily="34" charset="-128"/>
                  <a:ea typeface="Yu Gothic UI" panose="020B0500000000000000" pitchFamily="34" charset="-128"/>
                </a:rPr>
              </a:br>
              <a:endParaRPr kumimoji="1" lang="en-US" altLang="ja-JP" sz="800" b="1" dirty="0">
                <a:latin typeface="Yu Gothic UI" panose="020B0500000000000000" pitchFamily="34" charset="-128"/>
                <a:ea typeface="Yu Gothic UI" panose="020B0500000000000000" pitchFamily="34" charset="-128"/>
              </a:endParaRPr>
            </a:p>
            <a:p>
              <a:pPr algn="ctr"/>
              <a:r>
                <a:rPr lang="ja-JP" altLang="en-US" sz="2800" b="1" dirty="0">
                  <a:latin typeface="Yu Gothic UI" panose="020B0500000000000000" pitchFamily="34" charset="-128"/>
                  <a:ea typeface="Yu Gothic UI" panose="020B0500000000000000" pitchFamily="34" charset="-128"/>
                </a:rPr>
                <a:t>「スマートスタディルーム」を提案します！</a:t>
              </a:r>
              <a:endParaRPr lang="en-US" altLang="ja-JP" sz="2800" b="1" dirty="0">
                <a:latin typeface="Yu Gothic UI" panose="020B0500000000000000" pitchFamily="34" charset="-128"/>
                <a:ea typeface="Yu Gothic UI" panose="020B0500000000000000" pitchFamily="34" charset="-128"/>
              </a:endParaRPr>
            </a:p>
          </p:txBody>
        </p:sp>
        <p:sp>
          <p:nvSpPr>
            <p:cNvPr id="9" name="テキスト ボックス 8">
              <a:extLst>
                <a:ext uri="{FF2B5EF4-FFF2-40B4-BE49-F238E27FC236}">
                  <a16:creationId xmlns:a16="http://schemas.microsoft.com/office/drawing/2014/main" id="{7A090436-E251-2BE2-2F2E-0225078BD828}"/>
                </a:ext>
              </a:extLst>
            </p:cNvPr>
            <p:cNvSpPr txBox="1"/>
            <p:nvPr/>
          </p:nvSpPr>
          <p:spPr>
            <a:xfrm>
              <a:off x="1529276" y="3690705"/>
              <a:ext cx="4509273" cy="984885"/>
            </a:xfrm>
            <a:prstGeom prst="rect">
              <a:avLst/>
            </a:prstGeom>
            <a:noFill/>
          </p:spPr>
          <p:txBody>
            <a:bodyPr wrap="square">
              <a:spAutoFit/>
            </a:bodyPr>
            <a:lstStyle/>
            <a:p>
              <a:pPr>
                <a:spcAft>
                  <a:spcPts val="600"/>
                </a:spcAft>
              </a:pPr>
              <a:r>
                <a:rPr lang="ja-JP" altLang="en-US" sz="1600" b="1" dirty="0">
                  <a:latin typeface="Yu Gothic UI" panose="020B0500000000000000" pitchFamily="34" charset="-128"/>
                  <a:ea typeface="Yu Gothic UI" panose="020B0500000000000000" pitchFamily="34" charset="-128"/>
                </a:rPr>
                <a:t>・ 私たちのサービスは、</a:t>
              </a:r>
              <a:r>
                <a:rPr lang="ja-JP" altLang="en-US" sz="1600" b="1" dirty="0">
                  <a:solidFill>
                    <a:srgbClr val="E94520"/>
                  </a:solidFill>
                  <a:latin typeface="Yu Gothic UI" panose="020B0500000000000000" pitchFamily="34" charset="-128"/>
                  <a:ea typeface="Yu Gothic UI" panose="020B0500000000000000" pitchFamily="34" charset="-128"/>
                </a:rPr>
                <a:t>高校生に特化</a:t>
              </a:r>
              <a:r>
                <a:rPr lang="ja-JP" altLang="en-US" sz="1600" b="1" dirty="0">
                  <a:latin typeface="Yu Gothic UI" panose="020B0500000000000000" pitchFamily="34" charset="-128"/>
                  <a:ea typeface="Yu Gothic UI" panose="020B0500000000000000" pitchFamily="34" charset="-128"/>
                </a:rPr>
                <a:t>しています！</a:t>
              </a:r>
              <a:endParaRPr lang="en-US" altLang="ja-JP" sz="900" b="1" dirty="0">
                <a:latin typeface="Yu Gothic UI" panose="020B0500000000000000" pitchFamily="34" charset="-128"/>
                <a:ea typeface="Yu Gothic UI" panose="020B0500000000000000" pitchFamily="34" charset="-128"/>
              </a:endParaRPr>
            </a:p>
            <a:p>
              <a:pPr>
                <a:spcAft>
                  <a:spcPts val="600"/>
                </a:spcAft>
              </a:pPr>
              <a:r>
                <a:rPr lang="ja-JP" altLang="en-US" sz="1600" b="1" dirty="0">
                  <a:latin typeface="Yu Gothic UI" panose="020B0500000000000000" pitchFamily="34" charset="-128"/>
                  <a:ea typeface="Yu Gothic UI" panose="020B0500000000000000" pitchFamily="34" charset="-128"/>
                </a:rPr>
                <a:t>・ </a:t>
              </a:r>
              <a:r>
                <a:rPr lang="en-US" altLang="ja-JP" sz="1600" b="1" dirty="0">
                  <a:solidFill>
                    <a:srgbClr val="E94520"/>
                  </a:solidFill>
                  <a:latin typeface="Yu Gothic UI" panose="020B0500000000000000" pitchFamily="34" charset="-128"/>
                  <a:ea typeface="Yu Gothic UI" panose="020B0500000000000000" pitchFamily="34" charset="-128"/>
                </a:rPr>
                <a:t>1</a:t>
              </a:r>
              <a:r>
                <a:rPr lang="ja-JP" altLang="en-US" sz="1600" b="1" dirty="0">
                  <a:solidFill>
                    <a:srgbClr val="E94520"/>
                  </a:solidFill>
                  <a:latin typeface="Yu Gothic UI" panose="020B0500000000000000" pitchFamily="34" charset="-128"/>
                  <a:ea typeface="Yu Gothic UI" panose="020B0500000000000000" pitchFamily="34" charset="-128"/>
                </a:rPr>
                <a:t>時間から気軽に</a:t>
              </a:r>
              <a:r>
                <a:rPr lang="ja-JP" altLang="en-US" sz="1600" b="1" dirty="0">
                  <a:latin typeface="Yu Gothic UI" panose="020B0500000000000000" pitchFamily="34" charset="-128"/>
                  <a:ea typeface="Yu Gothic UI" panose="020B0500000000000000" pitchFamily="34" charset="-128"/>
                </a:rPr>
                <a:t>利用できます！</a:t>
              </a:r>
              <a:endParaRPr lang="en-US" altLang="ja-JP" sz="900" b="1" dirty="0">
                <a:latin typeface="Yu Gothic UI" panose="020B0500000000000000" pitchFamily="34" charset="-128"/>
                <a:ea typeface="Yu Gothic UI" panose="020B0500000000000000" pitchFamily="34" charset="-128"/>
              </a:endParaRPr>
            </a:p>
            <a:p>
              <a:pPr>
                <a:spcAft>
                  <a:spcPts val="600"/>
                </a:spcAft>
              </a:pPr>
              <a:r>
                <a:rPr lang="ja-JP" altLang="en-US" sz="1600" b="1" dirty="0">
                  <a:latin typeface="Yu Gothic UI" panose="020B0500000000000000" pitchFamily="34" charset="-128"/>
                  <a:ea typeface="Yu Gothic UI" panose="020B0500000000000000" pitchFamily="34" charset="-128"/>
                </a:rPr>
                <a:t>・ </a:t>
              </a:r>
              <a:r>
                <a:rPr lang="ja-JP" altLang="en-US" sz="1600" b="1" dirty="0">
                  <a:solidFill>
                    <a:srgbClr val="E94520"/>
                  </a:solidFill>
                  <a:latin typeface="Yu Gothic UI" panose="020B0500000000000000" pitchFamily="34" charset="-128"/>
                  <a:ea typeface="Yu Gothic UI" panose="020B0500000000000000" pitchFamily="34" charset="-128"/>
                </a:rPr>
                <a:t>防音で、個室型</a:t>
              </a:r>
              <a:r>
                <a:rPr lang="ja-JP" altLang="en-US" sz="1600" b="1" dirty="0">
                  <a:latin typeface="Yu Gothic UI" panose="020B0500000000000000" pitchFamily="34" charset="-128"/>
                  <a:ea typeface="Yu Gothic UI" panose="020B0500000000000000" pitchFamily="34" charset="-128"/>
                </a:rPr>
                <a:t>の自習室で超集中が可能です！</a:t>
              </a:r>
              <a:endParaRPr lang="en-US" altLang="ja-JP" sz="1600" b="1" dirty="0">
                <a:latin typeface="Yu Gothic UI" panose="020B0500000000000000" pitchFamily="34" charset="-128"/>
                <a:ea typeface="Yu Gothic UI" panose="020B0500000000000000" pitchFamily="34" charset="-128"/>
              </a:endParaRPr>
            </a:p>
          </p:txBody>
        </p:sp>
        <p:sp>
          <p:nvSpPr>
            <p:cNvPr id="10" name="テキスト ボックス 9">
              <a:extLst>
                <a:ext uri="{FF2B5EF4-FFF2-40B4-BE49-F238E27FC236}">
                  <a16:creationId xmlns:a16="http://schemas.microsoft.com/office/drawing/2014/main" id="{AD65A10B-1337-4DC6-EDB6-D54970C7E2FE}"/>
                </a:ext>
              </a:extLst>
            </p:cNvPr>
            <p:cNvSpPr txBox="1"/>
            <p:nvPr/>
          </p:nvSpPr>
          <p:spPr>
            <a:xfrm>
              <a:off x="1261906" y="3397869"/>
              <a:ext cx="5197856" cy="272925"/>
            </a:xfrm>
            <a:prstGeom prst="rect">
              <a:avLst/>
            </a:prstGeom>
            <a:noFill/>
          </p:spPr>
          <p:txBody>
            <a:bodyPr wrap="square">
              <a:spAutoFit/>
            </a:bodyPr>
            <a:lstStyle/>
            <a:p>
              <a:r>
                <a:rPr lang="ja-JP" altLang="en-US" sz="1400" b="1">
                  <a:latin typeface="Yu Gothic UI" panose="020B0500000000000000" pitchFamily="34" charset="-128"/>
                  <a:ea typeface="Yu Gothic UI" panose="020B0500000000000000" pitchFamily="34" charset="-128"/>
                </a:rPr>
                <a:t>＜特徴＞</a:t>
              </a:r>
              <a:endParaRPr lang="en-US" altLang="ja-JP" sz="1400" b="1" dirty="0">
                <a:latin typeface="Yu Gothic UI" panose="020B0500000000000000" pitchFamily="34" charset="-128"/>
                <a:ea typeface="Yu Gothic UI" panose="020B0500000000000000" pitchFamily="34" charset="-128"/>
              </a:endParaRPr>
            </a:p>
          </p:txBody>
        </p:sp>
        <p:grpSp>
          <p:nvGrpSpPr>
            <p:cNvPr id="16" name="グループ化 15">
              <a:extLst>
                <a:ext uri="{FF2B5EF4-FFF2-40B4-BE49-F238E27FC236}">
                  <a16:creationId xmlns:a16="http://schemas.microsoft.com/office/drawing/2014/main" id="{2271A9E6-6190-7129-9A90-AF387E0564C3}"/>
                </a:ext>
              </a:extLst>
            </p:cNvPr>
            <p:cNvGrpSpPr/>
            <p:nvPr/>
          </p:nvGrpSpPr>
          <p:grpSpPr>
            <a:xfrm>
              <a:off x="1629615" y="4693146"/>
              <a:ext cx="3876320" cy="1036835"/>
              <a:chOff x="1653987" y="4829185"/>
              <a:chExt cx="3622003" cy="1072216"/>
            </a:xfrm>
          </p:grpSpPr>
          <p:pic>
            <p:nvPicPr>
              <p:cNvPr id="11" name="図 10">
                <a:extLst>
                  <a:ext uri="{FF2B5EF4-FFF2-40B4-BE49-F238E27FC236}">
                    <a16:creationId xmlns:a16="http://schemas.microsoft.com/office/drawing/2014/main" id="{B7FF1023-9328-3D58-F8D4-6E3765D5D078}"/>
                  </a:ext>
                </a:extLst>
              </p:cNvPr>
              <p:cNvPicPr>
                <a:picLocks noChangeAspect="1"/>
              </p:cNvPicPr>
              <p:nvPr/>
            </p:nvPicPr>
            <p:blipFill>
              <a:blip r:embed="rId2"/>
              <a:srcRect l="12103" r="3179"/>
              <a:stretch/>
            </p:blipFill>
            <p:spPr>
              <a:xfrm>
                <a:off x="3978790" y="5026422"/>
                <a:ext cx="1297200" cy="874979"/>
              </a:xfrm>
              <a:prstGeom prst="rect">
                <a:avLst/>
              </a:prstGeom>
            </p:spPr>
          </p:pic>
          <p:pic>
            <p:nvPicPr>
              <p:cNvPr id="12" name="図 11">
                <a:extLst>
                  <a:ext uri="{FF2B5EF4-FFF2-40B4-BE49-F238E27FC236}">
                    <a16:creationId xmlns:a16="http://schemas.microsoft.com/office/drawing/2014/main" id="{B5F7BF79-E141-C8E7-5ABE-5C0816487826}"/>
                  </a:ext>
                </a:extLst>
              </p:cNvPr>
              <p:cNvPicPr>
                <a:picLocks noChangeAspect="1"/>
              </p:cNvPicPr>
              <p:nvPr/>
            </p:nvPicPr>
            <p:blipFill>
              <a:blip r:embed="rId3"/>
              <a:stretch>
                <a:fillRect/>
              </a:stretch>
            </p:blipFill>
            <p:spPr>
              <a:xfrm>
                <a:off x="1725264" y="5026422"/>
                <a:ext cx="1531213" cy="874979"/>
              </a:xfrm>
              <a:prstGeom prst="rect">
                <a:avLst/>
              </a:prstGeom>
            </p:spPr>
          </p:pic>
          <p:sp>
            <p:nvSpPr>
              <p:cNvPr id="13" name="右矢印 33">
                <a:extLst>
                  <a:ext uri="{FF2B5EF4-FFF2-40B4-BE49-F238E27FC236}">
                    <a16:creationId xmlns:a16="http://schemas.microsoft.com/office/drawing/2014/main" id="{936C25A3-0A2C-8191-AE24-19A64511FEE3}"/>
                  </a:ext>
                </a:extLst>
              </p:cNvPr>
              <p:cNvSpPr/>
              <p:nvPr/>
            </p:nvSpPr>
            <p:spPr>
              <a:xfrm>
                <a:off x="3415546" y="5341517"/>
                <a:ext cx="400456" cy="244790"/>
              </a:xfrm>
              <a:prstGeom prst="rightArrow">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2EB52CB-CD10-850D-C8A0-B492B471E062}"/>
                  </a:ext>
                </a:extLst>
              </p:cNvPr>
              <p:cNvSpPr txBox="1"/>
              <p:nvPr/>
            </p:nvSpPr>
            <p:spPr>
              <a:xfrm>
                <a:off x="1653987" y="4829185"/>
                <a:ext cx="1204960" cy="230832"/>
              </a:xfrm>
              <a:prstGeom prst="rect">
                <a:avLst/>
              </a:prstGeom>
              <a:noFill/>
            </p:spPr>
            <p:txBody>
              <a:bodyPr wrap="square">
                <a:spAutoFit/>
              </a:bodyPr>
              <a:lstStyle/>
              <a:p>
                <a:r>
                  <a:rPr lang="ja-JP" altLang="en-US" sz="900" b="1" dirty="0">
                    <a:latin typeface="Yu Gothic UI" panose="020B0500000000000000" pitchFamily="34" charset="-128"/>
                    <a:ea typeface="Yu Gothic UI" panose="020B0500000000000000" pitchFamily="34" charset="-128"/>
                  </a:rPr>
                  <a:t>＜</a:t>
                </a:r>
                <a:r>
                  <a:rPr lang="en-US" altLang="ja-JP" sz="900" b="1" dirty="0">
                    <a:latin typeface="Yu Gothic UI" panose="020B0500000000000000" pitchFamily="34" charset="-128"/>
                    <a:ea typeface="Yu Gothic UI" panose="020B0500000000000000" pitchFamily="34" charset="-128"/>
                  </a:rPr>
                  <a:t>Before</a:t>
                </a:r>
                <a:r>
                  <a:rPr lang="ja-JP" altLang="en-US" sz="900" b="1" dirty="0">
                    <a:latin typeface="Yu Gothic UI" panose="020B0500000000000000" pitchFamily="34" charset="-128"/>
                    <a:ea typeface="Yu Gothic UI" panose="020B0500000000000000" pitchFamily="34" charset="-128"/>
                  </a:rPr>
                  <a:t>＞</a:t>
                </a:r>
                <a:endParaRPr lang="en-US" altLang="ja-JP" sz="900" b="1" dirty="0">
                  <a:latin typeface="Yu Gothic UI" panose="020B0500000000000000" pitchFamily="34" charset="-128"/>
                  <a:ea typeface="Yu Gothic UI" panose="020B0500000000000000" pitchFamily="34" charset="-128"/>
                </a:endParaRPr>
              </a:p>
            </p:txBody>
          </p:sp>
          <p:sp>
            <p:nvSpPr>
              <p:cNvPr id="15" name="テキスト ボックス 14">
                <a:extLst>
                  <a:ext uri="{FF2B5EF4-FFF2-40B4-BE49-F238E27FC236}">
                    <a16:creationId xmlns:a16="http://schemas.microsoft.com/office/drawing/2014/main" id="{9D5CBB2B-8C5B-4A65-E414-18F3DBCA9E6C}"/>
                  </a:ext>
                </a:extLst>
              </p:cNvPr>
              <p:cNvSpPr txBox="1"/>
              <p:nvPr/>
            </p:nvSpPr>
            <p:spPr>
              <a:xfrm>
                <a:off x="3893095" y="4829185"/>
                <a:ext cx="1204960" cy="230832"/>
              </a:xfrm>
              <a:prstGeom prst="rect">
                <a:avLst/>
              </a:prstGeom>
              <a:noFill/>
            </p:spPr>
            <p:txBody>
              <a:bodyPr wrap="square">
                <a:spAutoFit/>
              </a:bodyPr>
              <a:lstStyle/>
              <a:p>
                <a:r>
                  <a:rPr lang="ja-JP" altLang="en-US" sz="900" b="1" dirty="0">
                    <a:latin typeface="Yu Gothic UI" panose="020B0500000000000000" pitchFamily="34" charset="-128"/>
                    <a:ea typeface="Yu Gothic UI" panose="020B0500000000000000" pitchFamily="34" charset="-128"/>
                  </a:rPr>
                  <a:t>＜</a:t>
                </a:r>
                <a:r>
                  <a:rPr lang="en-US" altLang="ja-JP" sz="900" b="1" dirty="0">
                    <a:latin typeface="Yu Gothic UI" panose="020B0500000000000000" pitchFamily="34" charset="-128"/>
                    <a:ea typeface="Yu Gothic UI" panose="020B0500000000000000" pitchFamily="34" charset="-128"/>
                  </a:rPr>
                  <a:t>After</a:t>
                </a:r>
                <a:r>
                  <a:rPr lang="ja-JP" altLang="en-US" sz="900" b="1" dirty="0">
                    <a:latin typeface="Yu Gothic UI" panose="020B0500000000000000" pitchFamily="34" charset="-128"/>
                    <a:ea typeface="Yu Gothic UI" panose="020B0500000000000000" pitchFamily="34" charset="-128"/>
                  </a:rPr>
                  <a:t>＞</a:t>
                </a:r>
                <a:endParaRPr lang="en-US" altLang="ja-JP" sz="900" b="1" dirty="0">
                  <a:latin typeface="Yu Gothic UI" panose="020B0500000000000000" pitchFamily="34" charset="-128"/>
                  <a:ea typeface="Yu Gothic UI" panose="020B0500000000000000" pitchFamily="34" charset="-128"/>
                </a:endParaRPr>
              </a:p>
            </p:txBody>
          </p:sp>
        </p:grpSp>
      </p:grpSp>
      <p:sp>
        <p:nvSpPr>
          <p:cNvPr id="18" name="小見出しに結論を書いてしまおう">
            <a:extLst>
              <a:ext uri="{FF2B5EF4-FFF2-40B4-BE49-F238E27FC236}">
                <a16:creationId xmlns:a16="http://schemas.microsoft.com/office/drawing/2014/main" id="{F6A63445-FFD7-A2F6-1B86-49EC03CF334A}"/>
              </a:ext>
            </a:extLst>
          </p:cNvPr>
          <p:cNvSpPr txBox="1"/>
          <p:nvPr/>
        </p:nvSpPr>
        <p:spPr>
          <a:xfrm>
            <a:off x="6760307" y="2458523"/>
            <a:ext cx="4709127" cy="956773"/>
          </a:xfrm>
          <a:prstGeom prst="rect">
            <a:avLst/>
          </a:prstGeom>
          <a:solidFill>
            <a:srgbClr val="FCE8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000" tIns="108000" rIns="108000" bIns="108000" anchor="ctr" anchorCtr="0">
            <a:sp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r>
              <a:rPr lang="ja-JP" altLang="en-US" sz="1600" b="1" dirty="0">
                <a:solidFill>
                  <a:schemeClr val="tx1"/>
                </a:solidFill>
                <a:latin typeface="MS PGothic" panose="020B0600070205080204" pitchFamily="34" charset="-128"/>
                <a:ea typeface="MS PGothic" panose="020B0600070205080204" pitchFamily="34" charset="-128"/>
              </a:rPr>
              <a:t>タイトルには最も伝えたいメッセージを書きます。</a:t>
            </a:r>
            <a:endParaRPr lang="en-US" altLang="ja-JP" sz="1600" b="1" dirty="0">
              <a:solidFill>
                <a:schemeClr val="tx1"/>
              </a:solidFill>
              <a:latin typeface="MS PGothic" panose="020B0600070205080204" pitchFamily="34" charset="-128"/>
              <a:ea typeface="MS PGothic" panose="020B0600070205080204" pitchFamily="34" charset="-128"/>
            </a:endParaRPr>
          </a:p>
          <a:p>
            <a:r>
              <a:rPr lang="ja-JP" altLang="en-US" sz="1600" b="1" dirty="0">
                <a:solidFill>
                  <a:schemeClr val="tx1"/>
                </a:solidFill>
                <a:latin typeface="MS PGothic" panose="020B0600070205080204" pitchFamily="34" charset="-128"/>
                <a:ea typeface="MS PGothic" panose="020B0600070205080204" pitchFamily="34" charset="-128"/>
              </a:rPr>
              <a:t>「ソリューション」より「周囲の雑音が気に</a:t>
            </a:r>
            <a:r>
              <a:rPr lang="ja-JP" altLang="en-US" sz="1600" b="1">
                <a:solidFill>
                  <a:schemeClr val="tx1"/>
                </a:solidFill>
                <a:latin typeface="MS PGothic" panose="020B0600070205080204" pitchFamily="34" charset="-128"/>
                <a:ea typeface="MS PGothic" panose="020B0600070205080204" pitchFamily="34" charset="-128"/>
              </a:rPr>
              <a:t>ならない」を</a:t>
            </a:r>
            <a:r>
              <a:rPr lang="ja-JP" altLang="en-US" sz="1600" b="1" dirty="0">
                <a:solidFill>
                  <a:schemeClr val="tx1"/>
                </a:solidFill>
                <a:latin typeface="MS PGothic" panose="020B0600070205080204" pitchFamily="34" charset="-128"/>
                <a:ea typeface="MS PGothic" panose="020B0600070205080204" pitchFamily="34" charset="-128"/>
              </a:rPr>
              <a:t>タイトル</a:t>
            </a:r>
            <a:r>
              <a:rPr lang="ja-JP" altLang="en-US" sz="1600" b="1">
                <a:solidFill>
                  <a:schemeClr val="tx1"/>
                </a:solidFill>
                <a:latin typeface="MS PGothic" panose="020B0600070205080204" pitchFamily="34" charset="-128"/>
                <a:ea typeface="MS PGothic" panose="020B0600070205080204" pitchFamily="34" charset="-128"/>
              </a:rPr>
              <a:t>やサブタイトルとして使う</a:t>
            </a:r>
            <a:r>
              <a:rPr lang="ja-JP" altLang="en-US" sz="1600" b="1" dirty="0">
                <a:solidFill>
                  <a:schemeClr val="tx1"/>
                </a:solidFill>
                <a:latin typeface="MS PGothic" panose="020B0600070205080204" pitchFamily="34" charset="-128"/>
                <a:ea typeface="MS PGothic" panose="020B0600070205080204" pitchFamily="34" charset="-128"/>
              </a:rPr>
              <a:t>と効果的です。</a:t>
            </a:r>
            <a:endParaRPr sz="1600" b="1" dirty="0">
              <a:solidFill>
                <a:schemeClr val="tx1"/>
              </a:solidFill>
              <a:latin typeface="MS PGothic" panose="020B0600070205080204" pitchFamily="34" charset="-128"/>
              <a:ea typeface="MS PGothic" panose="020B0600070205080204" pitchFamily="34" charset="-128"/>
            </a:endParaRPr>
          </a:p>
        </p:txBody>
      </p:sp>
      <p:sp>
        <p:nvSpPr>
          <p:cNvPr id="19" name="小見出しに結論を書いてしまおう">
            <a:extLst>
              <a:ext uri="{FF2B5EF4-FFF2-40B4-BE49-F238E27FC236}">
                <a16:creationId xmlns:a16="http://schemas.microsoft.com/office/drawing/2014/main" id="{5C51B9B9-DA26-CEA6-65B7-45F6B8C2A1A4}"/>
              </a:ext>
            </a:extLst>
          </p:cNvPr>
          <p:cNvSpPr txBox="1"/>
          <p:nvPr/>
        </p:nvSpPr>
        <p:spPr>
          <a:xfrm>
            <a:off x="6760357" y="3527911"/>
            <a:ext cx="4709076" cy="710552"/>
          </a:xfrm>
          <a:prstGeom prst="rect">
            <a:avLst/>
          </a:prstGeom>
          <a:solidFill>
            <a:srgbClr val="FCE8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000" tIns="108000" rIns="108000" bIns="108000" anchor="ctr" anchorCtr="0">
            <a:sp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r>
              <a:rPr lang="ja-JP" altLang="en-US" sz="160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文章で長く説明をする</a:t>
            </a:r>
            <a:r>
              <a:rPr lang="ja-JP" altLang="en-US" sz="1600" b="1" kern="10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よりも</a:t>
            </a:r>
            <a:r>
              <a:rPr lang="ja-JP" altLang="en-US" sz="1600" b="1" kern="100">
                <a:solidFill>
                  <a:schemeClr val="tx1"/>
                </a:solidFill>
                <a:latin typeface="MS PGothic" panose="020B0600070205080204" pitchFamily="34" charset="-128"/>
                <a:ea typeface="MS PGothic" panose="020B0600070205080204" pitchFamily="34" charset="-128"/>
                <a:cs typeface="Arial" panose="020B0604020202020204" pitchFamily="34" charset="0"/>
              </a:rPr>
              <a:t>要点</a:t>
            </a:r>
            <a:r>
              <a:rPr lang="ja-JP" altLang="en-US" sz="1600" b="1" kern="100" dirty="0">
                <a:solidFill>
                  <a:schemeClr val="tx1"/>
                </a:solidFill>
                <a:latin typeface="MS PGothic" panose="020B0600070205080204" pitchFamily="34" charset="-128"/>
                <a:ea typeface="MS PGothic" panose="020B0600070205080204" pitchFamily="34" charset="-128"/>
                <a:cs typeface="Arial" panose="020B0604020202020204" pitchFamily="34" charset="0"/>
              </a:rPr>
              <a:t>を押さえて、</a:t>
            </a:r>
            <a:br>
              <a:rPr lang="en-US" altLang="ja-JP" sz="1600" b="1" kern="100" dirty="0">
                <a:solidFill>
                  <a:schemeClr val="tx1"/>
                </a:solidFill>
                <a:latin typeface="MS PGothic" panose="020B0600070205080204" pitchFamily="34" charset="-128"/>
                <a:ea typeface="MS PGothic" panose="020B0600070205080204" pitchFamily="34" charset="-128"/>
                <a:cs typeface="Arial" panose="020B0604020202020204" pitchFamily="34" charset="0"/>
              </a:rPr>
            </a:br>
            <a:r>
              <a:rPr lang="ja-JP" altLang="en-US" sz="1600" b="1" kern="100" dirty="0">
                <a:solidFill>
                  <a:schemeClr val="tx1"/>
                </a:solidFill>
                <a:latin typeface="MS PGothic" panose="020B0600070205080204" pitchFamily="34" charset="-128"/>
                <a:ea typeface="MS PGothic" panose="020B0600070205080204" pitchFamily="34" charset="-128"/>
                <a:cs typeface="Arial" panose="020B0604020202020204" pitchFamily="34" charset="0"/>
              </a:rPr>
              <a:t>箇条書きにしてみましょう。</a:t>
            </a:r>
            <a:endParaRPr lang="ja-JP" altLang="ja-JP" sz="160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p:txBody>
      </p:sp>
      <p:sp>
        <p:nvSpPr>
          <p:cNvPr id="20" name="小見出しに結論を書いてしまおう">
            <a:extLst>
              <a:ext uri="{FF2B5EF4-FFF2-40B4-BE49-F238E27FC236}">
                <a16:creationId xmlns:a16="http://schemas.microsoft.com/office/drawing/2014/main" id="{1230242A-74FE-26EC-879F-A3365C1B3E7C}"/>
              </a:ext>
            </a:extLst>
          </p:cNvPr>
          <p:cNvSpPr txBox="1"/>
          <p:nvPr/>
        </p:nvSpPr>
        <p:spPr>
          <a:xfrm>
            <a:off x="6757999" y="4351078"/>
            <a:ext cx="4711513" cy="710552"/>
          </a:xfrm>
          <a:prstGeom prst="rect">
            <a:avLst/>
          </a:prstGeom>
          <a:solidFill>
            <a:srgbClr val="FCE8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000" tIns="108000" rIns="108000" bIns="108000" anchor="ctr" anchorCtr="0">
            <a:sp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r>
              <a:rPr lang="ja-JP" altLang="en-US" sz="1600" b="1" kern="100" spc="-5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目に留まりやすいよう、強調したいポイントだけ</a:t>
            </a:r>
            <a:br>
              <a:rPr lang="en-US" altLang="ja-JP" sz="1600" b="1" kern="100" spc="-5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br>
            <a:r>
              <a:rPr lang="ja-JP" altLang="en-US" sz="1600" b="1" kern="100" spc="-5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色を</a:t>
            </a:r>
            <a:r>
              <a:rPr lang="ja-JP" altLang="en-US" sz="1600" b="1" kern="100" spc="-5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変えるなどの工夫</a:t>
            </a:r>
            <a:r>
              <a:rPr lang="ja-JP" altLang="en-US" sz="1600" b="1" kern="100" spc="-5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をするとインパクトが出ます。</a:t>
            </a:r>
            <a:endParaRPr lang="ja-JP" altLang="ja-JP" sz="1600" b="1" kern="100" spc="-5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p:txBody>
      </p:sp>
      <p:sp>
        <p:nvSpPr>
          <p:cNvPr id="21" name="小見出しに結論を書いてしまおう">
            <a:extLst>
              <a:ext uri="{FF2B5EF4-FFF2-40B4-BE49-F238E27FC236}">
                <a16:creationId xmlns:a16="http://schemas.microsoft.com/office/drawing/2014/main" id="{5B63CE67-FC2E-364E-694A-079A719D9842}"/>
              </a:ext>
            </a:extLst>
          </p:cNvPr>
          <p:cNvSpPr txBox="1"/>
          <p:nvPr/>
        </p:nvSpPr>
        <p:spPr>
          <a:xfrm>
            <a:off x="6757998" y="5174245"/>
            <a:ext cx="4711513" cy="710552"/>
          </a:xfrm>
          <a:prstGeom prst="rect">
            <a:avLst/>
          </a:prstGeom>
          <a:solidFill>
            <a:srgbClr val="FCE8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000" tIns="108000" rIns="108000" bIns="108000" anchor="ctr" anchorCtr="0">
            <a:sp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r>
              <a:rPr lang="ja-JP" altLang="en-US" sz="1600" b="1" kern="100">
                <a:solidFill>
                  <a:schemeClr val="tx1"/>
                </a:solidFill>
                <a:latin typeface="MS PGothic" panose="020B0600070205080204" pitchFamily="34" charset="-128"/>
                <a:ea typeface="MS PGothic" panose="020B0600070205080204" pitchFamily="34" charset="-128"/>
                <a:cs typeface="Arial" panose="020B0604020202020204" pitchFamily="34" charset="0"/>
              </a:rPr>
              <a:t>文章で長く説明するよりも、図・イラスト・写真を</a:t>
            </a:r>
            <a:br>
              <a:rPr lang="en-US" altLang="ja-JP" sz="1600" b="1" kern="100" dirty="0">
                <a:solidFill>
                  <a:schemeClr val="tx1"/>
                </a:solidFill>
                <a:latin typeface="MS PGothic" panose="020B0600070205080204" pitchFamily="34" charset="-128"/>
                <a:ea typeface="MS PGothic" panose="020B0600070205080204" pitchFamily="34" charset="-128"/>
                <a:cs typeface="Arial" panose="020B0604020202020204" pitchFamily="34" charset="0"/>
              </a:rPr>
            </a:br>
            <a:r>
              <a:rPr lang="ja-JP" altLang="en-US" sz="1600" b="1" kern="100">
                <a:solidFill>
                  <a:schemeClr val="tx1"/>
                </a:solidFill>
                <a:latin typeface="MS PGothic" panose="020B0600070205080204" pitchFamily="34" charset="-128"/>
                <a:ea typeface="MS PGothic" panose="020B0600070205080204" pitchFamily="34" charset="-128"/>
                <a:cs typeface="Arial" panose="020B0604020202020204" pitchFamily="34" charset="0"/>
              </a:rPr>
              <a:t>上手く用いて伝えたいことを視覚化しましょう。</a:t>
            </a:r>
            <a:endParaRPr lang="ja-JP" altLang="ja-JP" sz="1600" b="1" kern="10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p:txBody>
      </p:sp>
      <p:cxnSp>
        <p:nvCxnSpPr>
          <p:cNvPr id="23" name="直線矢印コネクタ 22">
            <a:extLst>
              <a:ext uri="{FF2B5EF4-FFF2-40B4-BE49-F238E27FC236}">
                <a16:creationId xmlns:a16="http://schemas.microsoft.com/office/drawing/2014/main" id="{1570249A-E40F-DDFF-373C-E62A5A840BAF}"/>
              </a:ext>
            </a:extLst>
          </p:cNvPr>
          <p:cNvCxnSpPr>
            <a:cxnSpLocks/>
            <a:stCxn id="18" idx="1"/>
          </p:cNvCxnSpPr>
          <p:nvPr/>
        </p:nvCxnSpPr>
        <p:spPr>
          <a:xfrm flipH="1">
            <a:off x="6293224" y="2936910"/>
            <a:ext cx="467083" cy="0"/>
          </a:xfrm>
          <a:prstGeom prst="straightConnector1">
            <a:avLst/>
          </a:prstGeom>
          <a:ln>
            <a:solidFill>
              <a:schemeClr val="tx1"/>
            </a:solidFill>
            <a:tailEnd type="oval"/>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5D8F84CB-BF14-9777-CD64-3FE1643924A8}"/>
              </a:ext>
            </a:extLst>
          </p:cNvPr>
          <p:cNvCxnSpPr>
            <a:cxnSpLocks/>
            <a:stCxn id="19" idx="1"/>
          </p:cNvCxnSpPr>
          <p:nvPr/>
        </p:nvCxnSpPr>
        <p:spPr>
          <a:xfrm flipH="1" flipV="1">
            <a:off x="5681785" y="3872387"/>
            <a:ext cx="1078572" cy="10800"/>
          </a:xfrm>
          <a:prstGeom prst="straightConnector1">
            <a:avLst/>
          </a:prstGeom>
          <a:ln>
            <a:solidFill>
              <a:schemeClr val="tx1"/>
            </a:solidFill>
            <a:tailEnd type="oval"/>
          </a:ln>
        </p:spPr>
        <p:style>
          <a:lnRef idx="2">
            <a:schemeClr val="accent1"/>
          </a:lnRef>
          <a:fillRef idx="0">
            <a:schemeClr val="accent1"/>
          </a:fillRef>
          <a:effectRef idx="1">
            <a:schemeClr val="accent1"/>
          </a:effectRef>
          <a:fontRef idx="minor">
            <a:schemeClr val="tx1"/>
          </a:fontRef>
        </p:style>
      </p:cxnSp>
      <p:cxnSp>
        <p:nvCxnSpPr>
          <p:cNvPr id="27" name="直線矢印コネクタ 26">
            <a:extLst>
              <a:ext uri="{FF2B5EF4-FFF2-40B4-BE49-F238E27FC236}">
                <a16:creationId xmlns:a16="http://schemas.microsoft.com/office/drawing/2014/main" id="{31AA0DBF-6560-3080-6E0F-DBD31B005539}"/>
              </a:ext>
            </a:extLst>
          </p:cNvPr>
          <p:cNvCxnSpPr>
            <a:cxnSpLocks/>
            <a:stCxn id="20" idx="1"/>
          </p:cNvCxnSpPr>
          <p:nvPr/>
        </p:nvCxnSpPr>
        <p:spPr>
          <a:xfrm flipH="1" flipV="1">
            <a:off x="5853723" y="4483139"/>
            <a:ext cx="904276" cy="223215"/>
          </a:xfrm>
          <a:prstGeom prst="straightConnector1">
            <a:avLst/>
          </a:prstGeom>
          <a:ln>
            <a:solidFill>
              <a:schemeClr val="tx1"/>
            </a:solidFill>
            <a:tailEnd type="oval"/>
          </a:ln>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7ED8DBCB-1AD4-CA8B-A434-835C0BF0E5F7}"/>
              </a:ext>
            </a:extLst>
          </p:cNvPr>
          <p:cNvCxnSpPr>
            <a:cxnSpLocks/>
            <a:stCxn id="21" idx="1"/>
          </p:cNvCxnSpPr>
          <p:nvPr/>
        </p:nvCxnSpPr>
        <p:spPr>
          <a:xfrm flipH="1" flipV="1">
            <a:off x="5695783" y="5306306"/>
            <a:ext cx="1062215" cy="223215"/>
          </a:xfrm>
          <a:prstGeom prst="straightConnector1">
            <a:avLst/>
          </a:prstGeom>
          <a:ln>
            <a:solidFill>
              <a:schemeClr val="tx1"/>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368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AC092-7392-24BD-99BF-9115A4390DC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9949C4-6AC1-E8E7-B30E-CB9B2DF5A479}"/>
              </a:ext>
            </a:extLst>
          </p:cNvPr>
          <p:cNvSpPr>
            <a:spLocks noGrp="1"/>
          </p:cNvSpPr>
          <p:nvPr>
            <p:ph type="title"/>
          </p:nvPr>
        </p:nvSpPr>
        <p:spPr/>
        <p:txBody>
          <a:bodyPr/>
          <a:lstStyle/>
          <a:p>
            <a:r>
              <a:rPr lang="ja-JP" altLang="en-US" b="1" dirty="0">
                <a:latin typeface="MS PGothic" panose="020B0600070205080204" pitchFamily="34" charset="-128"/>
                <a:ea typeface="MS PGothic" panose="020B0600070205080204" pitchFamily="34" charset="-128"/>
              </a:rPr>
              <a:t>効果的</a:t>
            </a:r>
            <a:r>
              <a:rPr lang="ja-JP" altLang="en-US" b="1">
                <a:latin typeface="MS PGothic" panose="020B0600070205080204" pitchFamily="34" charset="-128"/>
                <a:ea typeface="MS PGothic" panose="020B0600070205080204" pitchFamily="34" charset="-128"/>
              </a:rPr>
              <a:t>な使用</a:t>
            </a:r>
            <a:r>
              <a:rPr lang="en-US" altLang="ja-JP" b="1" dirty="0">
                <a:latin typeface="MS PGothic" panose="020B0600070205080204" pitchFamily="34" charset="-128"/>
                <a:ea typeface="MS PGothic" panose="020B0600070205080204" pitchFamily="34" charset="-128"/>
              </a:rPr>
              <a:t> </a:t>
            </a:r>
            <a:r>
              <a:rPr lang="ja-JP" altLang="en-US" b="1">
                <a:latin typeface="MS PGothic" panose="020B0600070205080204" pitchFamily="34" charset="-128"/>
                <a:ea typeface="MS PGothic" panose="020B0600070205080204" pitchFamily="34" charset="-128"/>
              </a:rPr>
              <a:t>② 写真</a:t>
            </a:r>
            <a:r>
              <a:rPr lang="ja-JP" altLang="en-US" b="1" dirty="0">
                <a:latin typeface="MS PGothic" panose="020B0600070205080204" pitchFamily="34" charset="-128"/>
                <a:ea typeface="MS PGothic" panose="020B0600070205080204" pitchFamily="34" charset="-128"/>
              </a:rPr>
              <a:t>・イラストを中心に言葉を添える</a:t>
            </a:r>
            <a:endParaRPr kumimoji="1" lang="ja-JP" altLang="en-US" sz="2400" dirty="0"/>
          </a:p>
        </p:txBody>
      </p:sp>
      <p:sp>
        <p:nvSpPr>
          <p:cNvPr id="7" name="テキスト ボックス 6">
            <a:extLst>
              <a:ext uri="{FF2B5EF4-FFF2-40B4-BE49-F238E27FC236}">
                <a16:creationId xmlns:a16="http://schemas.microsoft.com/office/drawing/2014/main" id="{1780DD34-9FF0-F19D-04DB-A205C359E132}"/>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全画面画像とシンプルなテキストの組み合わせで</a:t>
            </a:r>
            <a:endParaRPr lang="en-US" altLang="ja-JP" sz="2800" b="1" dirty="0">
              <a:latin typeface="MS PGothic" panose="020B0600070205080204" pitchFamily="34" charset="-128"/>
              <a:ea typeface="MS PGothic" panose="020B0600070205080204" pitchFamily="34" charset="-128"/>
            </a:endParaRPr>
          </a:p>
          <a:p>
            <a:pPr algn="ctr"/>
            <a:r>
              <a:rPr lang="ja-JP" altLang="en-US" sz="2800" b="1" dirty="0">
                <a:latin typeface="MS PGothic" panose="020B0600070205080204" pitchFamily="34" charset="-128"/>
                <a:ea typeface="MS PGothic" panose="020B0600070205080204" pitchFamily="34" charset="-128"/>
              </a:rPr>
              <a:t>インパクトを生み出します。</a:t>
            </a:r>
          </a:p>
        </p:txBody>
      </p:sp>
      <p:grpSp>
        <p:nvGrpSpPr>
          <p:cNvPr id="22" name="グループ化 21">
            <a:extLst>
              <a:ext uri="{FF2B5EF4-FFF2-40B4-BE49-F238E27FC236}">
                <a16:creationId xmlns:a16="http://schemas.microsoft.com/office/drawing/2014/main" id="{E7F2D306-753B-CCB1-53E1-3A305E8642B0}"/>
              </a:ext>
            </a:extLst>
          </p:cNvPr>
          <p:cNvGrpSpPr/>
          <p:nvPr/>
        </p:nvGrpSpPr>
        <p:grpSpPr>
          <a:xfrm>
            <a:off x="827690" y="2229754"/>
            <a:ext cx="5651157" cy="3806065"/>
            <a:chOff x="790552" y="2019548"/>
            <a:chExt cx="5651157" cy="3806065"/>
          </a:xfrm>
        </p:grpSpPr>
        <p:pic>
          <p:nvPicPr>
            <p:cNvPr id="5" name="図 4">
              <a:extLst>
                <a:ext uri="{FF2B5EF4-FFF2-40B4-BE49-F238E27FC236}">
                  <a16:creationId xmlns:a16="http://schemas.microsoft.com/office/drawing/2014/main" id="{4538A96A-6A1A-FA5A-7142-E6D65DD07F32}"/>
                </a:ext>
              </a:extLst>
            </p:cNvPr>
            <p:cNvPicPr>
              <a:picLocks noChangeAspect="1"/>
            </p:cNvPicPr>
            <p:nvPr/>
          </p:nvPicPr>
          <p:blipFill>
            <a:blip r:embed="rId2"/>
            <a:srcRect l="12103" r="3179"/>
            <a:stretch/>
          </p:blipFill>
          <p:spPr>
            <a:xfrm>
              <a:off x="799028" y="2019548"/>
              <a:ext cx="5642681" cy="3806065"/>
            </a:xfrm>
            <a:prstGeom prst="rect">
              <a:avLst/>
            </a:prstGeom>
          </p:spPr>
        </p:pic>
        <p:sp>
          <p:nvSpPr>
            <p:cNvPr id="6" name="テキスト ボックス 5">
              <a:extLst>
                <a:ext uri="{FF2B5EF4-FFF2-40B4-BE49-F238E27FC236}">
                  <a16:creationId xmlns:a16="http://schemas.microsoft.com/office/drawing/2014/main" id="{ABCDB14A-F903-5D7F-B1CA-9B690631F216}"/>
                </a:ext>
              </a:extLst>
            </p:cNvPr>
            <p:cNvSpPr txBox="1"/>
            <p:nvPr/>
          </p:nvSpPr>
          <p:spPr>
            <a:xfrm>
              <a:off x="790552" y="2185841"/>
              <a:ext cx="5651157" cy="1046440"/>
            </a:xfrm>
            <a:prstGeom prst="rect">
              <a:avLst/>
            </a:prstGeom>
            <a:solidFill>
              <a:schemeClr val="tx1">
                <a:alpha val="63000"/>
              </a:schemeClr>
            </a:solidFill>
          </p:spPr>
          <p:txBody>
            <a:bodyPr wrap="square">
              <a:spAutoFit/>
            </a:bodyPr>
            <a:lstStyle/>
            <a:p>
              <a:pPr algn="ctr"/>
              <a:r>
                <a:rPr kumimoji="1" lang="ja-JP" altLang="en-US" sz="2400" b="1">
                  <a:solidFill>
                    <a:schemeClr val="bg1"/>
                  </a:solidFill>
                  <a:latin typeface="MS PGothic" panose="020B0600070205080204" pitchFamily="34" charset="-128"/>
                  <a:ea typeface="MS PGothic" panose="020B0600070205080204" pitchFamily="34" charset="-128"/>
                </a:rPr>
                <a:t>超集中！防音個室自習室</a:t>
              </a:r>
              <a:endParaRPr kumimoji="1" lang="en-US" altLang="ja-JP" sz="2400" b="1" dirty="0">
                <a:solidFill>
                  <a:schemeClr val="bg1"/>
                </a:solidFill>
                <a:latin typeface="MS PGothic" panose="020B0600070205080204" pitchFamily="34" charset="-128"/>
                <a:ea typeface="MS PGothic" panose="020B0600070205080204" pitchFamily="34" charset="-128"/>
              </a:endParaRPr>
            </a:p>
            <a:p>
              <a:pPr algn="ctr"/>
              <a:r>
                <a:rPr lang="ja-JP" altLang="en-US" sz="3800" b="1">
                  <a:solidFill>
                    <a:schemeClr val="bg1"/>
                  </a:solidFill>
                  <a:latin typeface="MS PGothic" panose="020B0600070205080204" pitchFamily="34" charset="-128"/>
                  <a:ea typeface="MS PGothic" panose="020B0600070205080204" pitchFamily="34" charset="-128"/>
                </a:rPr>
                <a:t>「スマートスタディルーム」</a:t>
              </a:r>
              <a:endParaRPr lang="en-US" altLang="ja-JP" sz="3800" b="1" dirty="0">
                <a:solidFill>
                  <a:schemeClr val="bg1"/>
                </a:solidFill>
                <a:latin typeface="MS PGothic" panose="020B0600070205080204" pitchFamily="34" charset="-128"/>
                <a:ea typeface="MS PGothic" panose="020B0600070205080204" pitchFamily="34" charset="-128"/>
              </a:endParaRPr>
            </a:p>
          </p:txBody>
        </p:sp>
      </p:grpSp>
      <p:sp>
        <p:nvSpPr>
          <p:cNvPr id="24" name="小見出しに結論を書いてしまおう">
            <a:extLst>
              <a:ext uri="{FF2B5EF4-FFF2-40B4-BE49-F238E27FC236}">
                <a16:creationId xmlns:a16="http://schemas.microsoft.com/office/drawing/2014/main" id="{403DEA74-471E-CE3E-3E41-208064F899A1}"/>
              </a:ext>
            </a:extLst>
          </p:cNvPr>
          <p:cNvSpPr txBox="1"/>
          <p:nvPr/>
        </p:nvSpPr>
        <p:spPr>
          <a:xfrm>
            <a:off x="6942590" y="2602803"/>
            <a:ext cx="4374697" cy="710552"/>
          </a:xfrm>
          <a:prstGeom prst="rect">
            <a:avLst/>
          </a:prstGeom>
          <a:solidFill>
            <a:srgbClr val="FCE8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000" tIns="108000" rIns="108000" bIns="108000" anchor="ctr" anchorCtr="0">
            <a:sp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r>
              <a:rPr lang="ja-JP" altLang="en-US" sz="1600" b="1">
                <a:solidFill>
                  <a:schemeClr val="tx1"/>
                </a:solidFill>
                <a:latin typeface="MS PGothic" panose="020B0600070205080204" pitchFamily="34" charset="-128"/>
                <a:ea typeface="MS PGothic" panose="020B0600070205080204" pitchFamily="34" charset="-128"/>
              </a:rPr>
              <a:t>目立つように、タイトルのみをシンプルに配置</a:t>
            </a:r>
            <a:r>
              <a:rPr lang="ja-JP" altLang="en-US" sz="1600" b="1" dirty="0">
                <a:solidFill>
                  <a:schemeClr val="tx1"/>
                </a:solidFill>
                <a:latin typeface="MS PGothic" panose="020B0600070205080204" pitchFamily="34" charset="-128"/>
                <a:ea typeface="MS PGothic" panose="020B0600070205080204" pitchFamily="34" charset="-128"/>
              </a:rPr>
              <a:t>する。</a:t>
            </a:r>
          </a:p>
        </p:txBody>
      </p:sp>
      <p:cxnSp>
        <p:nvCxnSpPr>
          <p:cNvPr id="26" name="直線矢印コネクタ 25">
            <a:extLst>
              <a:ext uri="{FF2B5EF4-FFF2-40B4-BE49-F238E27FC236}">
                <a16:creationId xmlns:a16="http://schemas.microsoft.com/office/drawing/2014/main" id="{977267F1-2815-12F8-B591-8BF5CBED9955}"/>
              </a:ext>
            </a:extLst>
          </p:cNvPr>
          <p:cNvCxnSpPr>
            <a:cxnSpLocks/>
            <a:stCxn id="24" idx="1"/>
          </p:cNvCxnSpPr>
          <p:nvPr/>
        </p:nvCxnSpPr>
        <p:spPr>
          <a:xfrm flipH="1">
            <a:off x="6600825" y="2958079"/>
            <a:ext cx="341765" cy="0"/>
          </a:xfrm>
          <a:prstGeom prst="straightConnector1">
            <a:avLst/>
          </a:prstGeom>
          <a:ln>
            <a:solidFill>
              <a:schemeClr val="tx1"/>
            </a:solidFill>
            <a:tailEnd type="oval"/>
          </a:ln>
        </p:spPr>
        <p:style>
          <a:lnRef idx="2">
            <a:schemeClr val="accent1"/>
          </a:lnRef>
          <a:fillRef idx="0">
            <a:schemeClr val="accent1"/>
          </a:fillRef>
          <a:effectRef idx="1">
            <a:schemeClr val="accent1"/>
          </a:effectRef>
          <a:fontRef idx="minor">
            <a:schemeClr val="tx1"/>
          </a:fontRef>
        </p:style>
      </p:cxnSp>
      <p:sp>
        <p:nvSpPr>
          <p:cNvPr id="31" name="小見出しに結論を書いてしまおう">
            <a:extLst>
              <a:ext uri="{FF2B5EF4-FFF2-40B4-BE49-F238E27FC236}">
                <a16:creationId xmlns:a16="http://schemas.microsoft.com/office/drawing/2014/main" id="{076E1672-1C4B-7F99-261E-F9FFFD2FC079}"/>
              </a:ext>
            </a:extLst>
          </p:cNvPr>
          <p:cNvSpPr txBox="1"/>
          <p:nvPr/>
        </p:nvSpPr>
        <p:spPr>
          <a:xfrm>
            <a:off x="6924354" y="3852388"/>
            <a:ext cx="4392934" cy="710552"/>
          </a:xfrm>
          <a:prstGeom prst="rect">
            <a:avLst/>
          </a:prstGeom>
          <a:solidFill>
            <a:srgbClr val="FCE8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000" tIns="108000" rIns="108000" bIns="108000" anchor="ctr" anchorCtr="0">
            <a:sp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r>
              <a:rPr lang="ja-JP" altLang="en-US" sz="1600" b="1" dirty="0">
                <a:solidFill>
                  <a:schemeClr val="tx1"/>
                </a:solidFill>
                <a:latin typeface="MS PGothic" panose="020B0600070205080204" pitchFamily="34" charset="-128"/>
                <a:ea typeface="MS PGothic" panose="020B0600070205080204" pitchFamily="34" charset="-128"/>
              </a:rPr>
              <a:t>全画面に訴求したい写真・イラストを使用し、</a:t>
            </a:r>
            <a:endParaRPr lang="en-US" altLang="ja-JP" sz="1600" b="1" dirty="0">
              <a:solidFill>
                <a:schemeClr val="tx1"/>
              </a:solidFill>
              <a:latin typeface="MS PGothic" panose="020B0600070205080204" pitchFamily="34" charset="-128"/>
              <a:ea typeface="MS PGothic" panose="020B0600070205080204" pitchFamily="34" charset="-128"/>
            </a:endParaRPr>
          </a:p>
          <a:p>
            <a:r>
              <a:rPr lang="ja-JP" altLang="en-US" sz="1600" b="1" dirty="0">
                <a:solidFill>
                  <a:schemeClr val="tx1"/>
                </a:solidFill>
                <a:latin typeface="MS PGothic" panose="020B0600070205080204" pitchFamily="34" charset="-128"/>
                <a:ea typeface="MS PGothic" panose="020B0600070205080204" pitchFamily="34" charset="-128"/>
              </a:rPr>
              <a:t>視覚的にイメージできるものを</a:t>
            </a:r>
            <a:r>
              <a:rPr lang="ja-JP" altLang="en-US" sz="1600" b="1">
                <a:solidFill>
                  <a:schemeClr val="tx1"/>
                </a:solidFill>
                <a:latin typeface="MS PGothic" panose="020B0600070205080204" pitchFamily="34" charset="-128"/>
                <a:ea typeface="MS PGothic" panose="020B0600070205080204" pitchFamily="34" charset="-128"/>
              </a:rPr>
              <a:t>活用する。</a:t>
            </a:r>
            <a:endParaRPr lang="ja-JP" altLang="en-US" sz="1600" b="1" dirty="0">
              <a:solidFill>
                <a:schemeClr val="tx1"/>
              </a:solidFill>
              <a:latin typeface="MS PGothic" panose="020B0600070205080204" pitchFamily="34" charset="-128"/>
              <a:ea typeface="MS PGothic" panose="020B0600070205080204" pitchFamily="34" charset="-128"/>
            </a:endParaRPr>
          </a:p>
        </p:txBody>
      </p:sp>
      <p:cxnSp>
        <p:nvCxnSpPr>
          <p:cNvPr id="32" name="直線矢印コネクタ 31">
            <a:extLst>
              <a:ext uri="{FF2B5EF4-FFF2-40B4-BE49-F238E27FC236}">
                <a16:creationId xmlns:a16="http://schemas.microsoft.com/office/drawing/2014/main" id="{CF8BE0DD-9B06-F583-C935-9D7D2C073059}"/>
              </a:ext>
            </a:extLst>
          </p:cNvPr>
          <p:cNvCxnSpPr>
            <a:cxnSpLocks/>
            <a:stCxn id="31" idx="1"/>
          </p:cNvCxnSpPr>
          <p:nvPr/>
        </p:nvCxnSpPr>
        <p:spPr>
          <a:xfrm flipH="1">
            <a:off x="6600825" y="4207664"/>
            <a:ext cx="323529" cy="0"/>
          </a:xfrm>
          <a:prstGeom prst="straightConnector1">
            <a:avLst/>
          </a:prstGeom>
          <a:ln>
            <a:solidFill>
              <a:schemeClr val="tx1"/>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941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00091-909A-EC09-13D2-81C50C61F9AE}"/>
            </a:ext>
          </a:extLst>
        </p:cNvPr>
        <p:cNvGrpSpPr/>
        <p:nvPr/>
      </p:nvGrpSpPr>
      <p:grpSpPr>
        <a:xfrm>
          <a:off x="0" y="0"/>
          <a:ext cx="0" cy="0"/>
          <a:chOff x="0" y="0"/>
          <a:chExt cx="0" cy="0"/>
        </a:xfrm>
      </p:grpSpPr>
      <p:cxnSp>
        <p:nvCxnSpPr>
          <p:cNvPr id="30" name="直線矢印コネクタ 29">
            <a:extLst>
              <a:ext uri="{FF2B5EF4-FFF2-40B4-BE49-F238E27FC236}">
                <a16:creationId xmlns:a16="http://schemas.microsoft.com/office/drawing/2014/main" id="{ABC8EEF8-C3C9-BDE5-084F-35E2E5F4755C}"/>
              </a:ext>
            </a:extLst>
          </p:cNvPr>
          <p:cNvCxnSpPr>
            <a:cxnSpLocks/>
            <a:stCxn id="29" idx="1"/>
          </p:cNvCxnSpPr>
          <p:nvPr/>
        </p:nvCxnSpPr>
        <p:spPr>
          <a:xfrm flipH="1" flipV="1">
            <a:off x="3434576" y="3271024"/>
            <a:ext cx="3324569" cy="256554"/>
          </a:xfrm>
          <a:prstGeom prst="straightConnector1">
            <a:avLst/>
          </a:prstGeom>
          <a:ln>
            <a:solidFill>
              <a:schemeClr val="tx1"/>
            </a:solidFill>
            <a:tailEnd type="oval"/>
          </a:ln>
        </p:spPr>
        <p:style>
          <a:lnRef idx="2">
            <a:schemeClr val="accent1"/>
          </a:lnRef>
          <a:fillRef idx="0">
            <a:schemeClr val="accent1"/>
          </a:fillRef>
          <a:effectRef idx="1">
            <a:schemeClr val="accent1"/>
          </a:effectRef>
          <a:fontRef idx="minor">
            <a:schemeClr val="tx1"/>
          </a:fontRef>
        </p:style>
      </p:cxnSp>
      <p:sp>
        <p:nvSpPr>
          <p:cNvPr id="2" name="タイトル 1">
            <a:extLst>
              <a:ext uri="{FF2B5EF4-FFF2-40B4-BE49-F238E27FC236}">
                <a16:creationId xmlns:a16="http://schemas.microsoft.com/office/drawing/2014/main" id="{568D1BE6-D449-5642-8A6A-B3D22F5C13AE}"/>
              </a:ext>
            </a:extLst>
          </p:cNvPr>
          <p:cNvSpPr>
            <a:spLocks noGrp="1"/>
          </p:cNvSpPr>
          <p:nvPr>
            <p:ph type="title"/>
          </p:nvPr>
        </p:nvSpPr>
        <p:spPr/>
        <p:txBody>
          <a:bodyPr/>
          <a:lstStyle/>
          <a:p>
            <a:r>
              <a:rPr lang="ja-JP" altLang="en-US" b="1" dirty="0">
                <a:latin typeface="MS PGothic" panose="020B0600070205080204" pitchFamily="34" charset="-128"/>
                <a:ea typeface="MS PGothic" panose="020B0600070205080204" pitchFamily="34" charset="-128"/>
              </a:rPr>
              <a:t>効果的</a:t>
            </a:r>
            <a:r>
              <a:rPr lang="ja-JP" altLang="en-US" b="1">
                <a:latin typeface="MS PGothic" panose="020B0600070205080204" pitchFamily="34" charset="-128"/>
                <a:ea typeface="MS PGothic" panose="020B0600070205080204" pitchFamily="34" charset="-128"/>
              </a:rPr>
              <a:t>な使用</a:t>
            </a:r>
            <a:r>
              <a:rPr lang="en-US" altLang="ja-JP" b="1" dirty="0">
                <a:latin typeface="MS PGothic" panose="020B0600070205080204" pitchFamily="34" charset="-128"/>
                <a:ea typeface="MS PGothic" panose="020B0600070205080204" pitchFamily="34" charset="-128"/>
              </a:rPr>
              <a:t> </a:t>
            </a:r>
            <a:r>
              <a:rPr lang="ja-JP" altLang="en-US" b="1">
                <a:latin typeface="MS PGothic" panose="020B0600070205080204" pitchFamily="34" charset="-128"/>
                <a:ea typeface="MS PGothic" panose="020B0600070205080204" pitchFamily="34" charset="-128"/>
              </a:rPr>
              <a:t>③</a:t>
            </a:r>
            <a:r>
              <a:rPr lang="en-US" altLang="ja-JP" b="1" dirty="0">
                <a:latin typeface="MS PGothic" panose="020B0600070205080204" pitchFamily="34" charset="-128"/>
                <a:ea typeface="MS PGothic" panose="020B0600070205080204" pitchFamily="34" charset="-128"/>
              </a:rPr>
              <a:t> </a:t>
            </a:r>
            <a:r>
              <a:rPr lang="ja-JP" altLang="en-US" b="1">
                <a:latin typeface="MS PGothic" panose="020B0600070205080204" pitchFamily="34" charset="-128"/>
                <a:ea typeface="MS PGothic" panose="020B0600070205080204" pitchFamily="34" charset="-128"/>
              </a:rPr>
              <a:t>数字</a:t>
            </a:r>
            <a:r>
              <a:rPr lang="ja-JP" altLang="en-US" b="1" dirty="0">
                <a:latin typeface="MS PGothic" panose="020B0600070205080204" pitchFamily="34" charset="-128"/>
                <a:ea typeface="MS PGothic" panose="020B0600070205080204" pitchFamily="34" charset="-128"/>
              </a:rPr>
              <a:t>を用いて事実・データを紹介</a:t>
            </a:r>
            <a:endParaRPr kumimoji="1" lang="ja-JP" altLang="en-US" sz="2400" dirty="0"/>
          </a:p>
        </p:txBody>
      </p:sp>
      <p:sp>
        <p:nvSpPr>
          <p:cNvPr id="7" name="テキスト ボックス 6">
            <a:extLst>
              <a:ext uri="{FF2B5EF4-FFF2-40B4-BE49-F238E27FC236}">
                <a16:creationId xmlns:a16="http://schemas.microsoft.com/office/drawing/2014/main" id="{0FA37B11-17C6-438F-9F89-B7ABA96E8754}"/>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表やグラフを用いて事実やデータを提示すると</a:t>
            </a:r>
            <a:r>
              <a:rPr lang="ja-JP" altLang="en-US" sz="2800" b="1">
                <a:latin typeface="MS PGothic" panose="020B0600070205080204" pitchFamily="34" charset="-128"/>
                <a:ea typeface="MS PGothic" panose="020B0600070205080204" pitchFamily="34" charset="-128"/>
              </a:rPr>
              <a:t>、説得力が</a:t>
            </a:r>
            <a:r>
              <a:rPr lang="ja-JP" altLang="en-US" sz="2800" b="1" dirty="0">
                <a:latin typeface="MS PGothic" panose="020B0600070205080204" pitchFamily="34" charset="-128"/>
                <a:ea typeface="MS PGothic" panose="020B0600070205080204" pitchFamily="34" charset="-128"/>
              </a:rPr>
              <a:t>増します。</a:t>
            </a:r>
          </a:p>
        </p:txBody>
      </p:sp>
      <p:grpSp>
        <p:nvGrpSpPr>
          <p:cNvPr id="20" name="グループ化 19">
            <a:extLst>
              <a:ext uri="{FF2B5EF4-FFF2-40B4-BE49-F238E27FC236}">
                <a16:creationId xmlns:a16="http://schemas.microsoft.com/office/drawing/2014/main" id="{2564A8B0-6B7C-4F55-9167-958855FC702F}"/>
              </a:ext>
            </a:extLst>
          </p:cNvPr>
          <p:cNvGrpSpPr/>
          <p:nvPr/>
        </p:nvGrpSpPr>
        <p:grpSpPr>
          <a:xfrm>
            <a:off x="838199" y="2009330"/>
            <a:ext cx="5762626" cy="3705006"/>
            <a:chOff x="838199" y="2009330"/>
            <a:chExt cx="6155198" cy="3839737"/>
          </a:xfrm>
        </p:grpSpPr>
        <p:sp>
          <p:nvSpPr>
            <p:cNvPr id="4" name="四角形">
              <a:extLst>
                <a:ext uri="{FF2B5EF4-FFF2-40B4-BE49-F238E27FC236}">
                  <a16:creationId xmlns:a16="http://schemas.microsoft.com/office/drawing/2014/main" id="{F81290DC-C560-48ED-5D18-BBC5DD419652}"/>
                </a:ext>
              </a:extLst>
            </p:cNvPr>
            <p:cNvSpPr/>
            <p:nvPr/>
          </p:nvSpPr>
          <p:spPr>
            <a:xfrm>
              <a:off x="838200" y="2009330"/>
              <a:ext cx="5657194" cy="3839737"/>
            </a:xfrm>
            <a:prstGeom prst="rect">
              <a:avLst/>
            </a:prstGeom>
            <a:ln w="9525">
              <a:solidFill>
                <a:srgbClr val="000000"/>
              </a:solidFill>
              <a:miter lim="400000"/>
            </a:ln>
          </p:spPr>
          <p:txBody>
            <a:bodyPr lIns="0" tIns="0" rIns="0" bIns="0" anchor="ctr"/>
            <a:lstStyle/>
            <a:p>
              <a:pPr defTabSz="412750">
                <a:defRPr sz="3200">
                  <a:solidFill>
                    <a:srgbClr val="FFFFFF"/>
                  </a:solidFill>
                </a:defRPr>
              </a:pPr>
              <a:endParaRPr sz="1600">
                <a:latin typeface="MS PGothic" panose="020B0600070205080204" pitchFamily="34" charset="-128"/>
                <a:ea typeface="MS PGothic" panose="020B0600070205080204" pitchFamily="34" charset="-128"/>
              </a:endParaRPr>
            </a:p>
          </p:txBody>
        </p:sp>
        <p:sp>
          <p:nvSpPr>
            <p:cNvPr id="8" name="メッセージは目立つように！">
              <a:extLst>
                <a:ext uri="{FF2B5EF4-FFF2-40B4-BE49-F238E27FC236}">
                  <a16:creationId xmlns:a16="http://schemas.microsoft.com/office/drawing/2014/main" id="{AC9D8A61-5CD5-82A2-8B20-B02E0ABB9670}"/>
                </a:ext>
              </a:extLst>
            </p:cNvPr>
            <p:cNvSpPr txBox="1"/>
            <p:nvPr/>
          </p:nvSpPr>
          <p:spPr>
            <a:xfrm>
              <a:off x="838199" y="2023529"/>
              <a:ext cx="5657193" cy="564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pPr algn="ct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高校生</a:t>
              </a:r>
              <a:r>
                <a:rPr lang="ja-JP" altLang="en-US" sz="1600" dirty="0">
                  <a:solidFill>
                    <a:prstClr val="black"/>
                  </a:solidFill>
                  <a:latin typeface="MS PGothic" panose="020B0600070205080204" pitchFamily="34" charset="-128"/>
                  <a:ea typeface="MS PGothic" panose="020B0600070205080204" pitchFamily="34" charset="-128"/>
                  <a:cs typeface="+mn-cs"/>
                </a:rPr>
                <a:t>の</a:t>
              </a:r>
              <a:r>
                <a:rPr lang="en-US" altLang="ja-JP" sz="1600" dirty="0">
                  <a:solidFill>
                    <a:prstClr val="black"/>
                  </a:solidFill>
                  <a:latin typeface="MS PGothic" panose="020B0600070205080204" pitchFamily="34" charset="-128"/>
                  <a:ea typeface="MS PGothic" panose="020B0600070205080204" pitchFamily="34" charset="-128"/>
                  <a:cs typeface="+mn-cs"/>
                </a:rPr>
                <a:t> </a:t>
              </a:r>
              <a:r>
                <a:rPr lang="en-US" altLang="ja-JP" sz="3200" dirty="0">
                  <a:solidFill>
                    <a:srgbClr val="E94520"/>
                  </a:solidFill>
                  <a:latin typeface="MS PGothic" panose="020B0600070205080204" pitchFamily="34" charset="-128"/>
                  <a:ea typeface="MS PGothic" panose="020B0600070205080204" pitchFamily="34" charset="-128"/>
                </a:rPr>
                <a:t>95%</a:t>
              </a:r>
              <a:r>
                <a:rPr kumimoji="1" lang="en-US" altLang="ja-JP"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16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が勉強に集中できなかった経験がある</a:t>
              </a:r>
              <a:endParaRPr lang="en-US" altLang="ja-JP" sz="1600" dirty="0">
                <a:latin typeface="MS PGothic" panose="020B0600070205080204" pitchFamily="34" charset="-128"/>
                <a:ea typeface="MS PGothic" panose="020B0600070205080204" pitchFamily="34" charset="-128"/>
              </a:endParaRPr>
            </a:p>
          </p:txBody>
        </p:sp>
        <p:sp>
          <p:nvSpPr>
            <p:cNvPr id="9" name="メッセージは目立つように！">
              <a:extLst>
                <a:ext uri="{FF2B5EF4-FFF2-40B4-BE49-F238E27FC236}">
                  <a16:creationId xmlns:a16="http://schemas.microsoft.com/office/drawing/2014/main" id="{5FB5DF0D-2C79-6400-FA4A-A23F5C564A28}"/>
                </a:ext>
              </a:extLst>
            </p:cNvPr>
            <p:cNvSpPr txBox="1"/>
            <p:nvPr/>
          </p:nvSpPr>
          <p:spPr>
            <a:xfrm>
              <a:off x="867131" y="5170773"/>
              <a:ext cx="5618192" cy="329934"/>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pPr algn="ctr"/>
              <a:r>
                <a:rPr lang="ja-JP" altLang="en-US" sz="1600" dirty="0">
                  <a:solidFill>
                    <a:schemeClr val="tx1"/>
                  </a:solidFill>
                  <a:latin typeface="MS PGothic" panose="020B0600070205080204" pitchFamily="34" charset="-128"/>
                  <a:ea typeface="MS PGothic" panose="020B0600070205080204" pitchFamily="34" charset="-128"/>
                </a:rPr>
                <a:t>高校生に対する「勉強に集中できる環境」が求められる！</a:t>
              </a:r>
              <a:endParaRPr lang="en-US" altLang="ja-JP" sz="1600" dirty="0">
                <a:solidFill>
                  <a:schemeClr val="tx1"/>
                </a:solidFill>
                <a:latin typeface="MS PGothic" panose="020B0600070205080204" pitchFamily="34" charset="-128"/>
                <a:ea typeface="MS PGothic" panose="020B0600070205080204" pitchFamily="34" charset="-128"/>
              </a:endParaRPr>
            </a:p>
          </p:txBody>
        </p:sp>
        <p:pic>
          <p:nvPicPr>
            <p:cNvPr id="12" name="図 11">
              <a:extLst>
                <a:ext uri="{FF2B5EF4-FFF2-40B4-BE49-F238E27FC236}">
                  <a16:creationId xmlns:a16="http://schemas.microsoft.com/office/drawing/2014/main" id="{9E1738BB-85F0-B59F-30D3-55A8557D34AC}"/>
                </a:ext>
              </a:extLst>
            </p:cNvPr>
            <p:cNvPicPr>
              <a:picLocks noChangeAspect="1"/>
            </p:cNvPicPr>
            <p:nvPr/>
          </p:nvPicPr>
          <p:blipFill>
            <a:blip r:embed="rId3"/>
            <a:stretch>
              <a:fillRect/>
            </a:stretch>
          </p:blipFill>
          <p:spPr>
            <a:xfrm>
              <a:off x="905210" y="3238619"/>
              <a:ext cx="2637053" cy="1506887"/>
            </a:xfrm>
            <a:prstGeom prst="rect">
              <a:avLst/>
            </a:prstGeom>
          </p:spPr>
        </p:pic>
        <p:sp>
          <p:nvSpPr>
            <p:cNvPr id="13" name="メッセージは目立つように！">
              <a:extLst>
                <a:ext uri="{FF2B5EF4-FFF2-40B4-BE49-F238E27FC236}">
                  <a16:creationId xmlns:a16="http://schemas.microsoft.com/office/drawing/2014/main" id="{2238095D-E998-79F6-8BB8-0253B94F5A90}"/>
                </a:ext>
              </a:extLst>
            </p:cNvPr>
            <p:cNvSpPr txBox="1"/>
            <p:nvPr/>
          </p:nvSpPr>
          <p:spPr>
            <a:xfrm>
              <a:off x="1013132" y="5573707"/>
              <a:ext cx="3527250" cy="1798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r>
                <a:rPr lang="ja-JP" altLang="en-US" sz="700">
                  <a:solidFill>
                    <a:schemeClr val="tx1"/>
                  </a:solidFill>
                  <a:latin typeface="MS PGothic" panose="020B0600070205080204" pitchFamily="34" charset="-128"/>
                  <a:ea typeface="MS PGothic" panose="020B0600070205080204" pitchFamily="34" charset="-128"/>
                </a:rPr>
                <a:t>引用</a:t>
              </a:r>
              <a:r>
                <a:rPr lang="ja-JP" altLang="en-US" sz="700">
                  <a:solidFill>
                    <a:schemeClr val="tx1"/>
                  </a:solidFill>
                  <a:latin typeface="MS PGothic" panose="020B0600070205080204" pitchFamily="34" charset="-128"/>
                  <a:ea typeface="MS PGothic" panose="020B0600070205080204" pitchFamily="34" charset="-128"/>
                  <a:sym typeface="Wingdings" pitchFamily="2" charset="2"/>
                </a:rPr>
                <a:t>：</a:t>
              </a:r>
              <a:r>
                <a:rPr lang="en-US" altLang="ja-JP" sz="700" dirty="0">
                  <a:solidFill>
                    <a:schemeClr val="tx1"/>
                  </a:solidFill>
                  <a:latin typeface="MS PGothic" panose="020B0600070205080204" pitchFamily="34" charset="-128"/>
                  <a:ea typeface="MS PGothic" panose="020B0600070205080204" pitchFamily="34" charset="-128"/>
                  <a:sym typeface="Wingdings" pitchFamily="2" charset="2"/>
                </a:rPr>
                <a:t>(</a:t>
              </a:r>
              <a:r>
                <a:rPr lang="ja-JP" altLang="en-US" sz="700">
                  <a:solidFill>
                    <a:schemeClr val="tx1"/>
                  </a:solidFill>
                  <a:latin typeface="MS PGothic" panose="020B0600070205080204" pitchFamily="34" charset="-128"/>
                  <a:ea typeface="MS PGothic" panose="020B0600070205080204" pitchFamily="34" charset="-128"/>
                  <a:sym typeface="Wingdings" pitchFamily="2" charset="2"/>
                </a:rPr>
                <a:t>例</a:t>
              </a:r>
              <a:r>
                <a:rPr lang="en-US" altLang="ja-JP" sz="700" dirty="0">
                  <a:solidFill>
                    <a:schemeClr val="tx1"/>
                  </a:solidFill>
                  <a:latin typeface="MS PGothic" panose="020B0600070205080204" pitchFamily="34" charset="-128"/>
                  <a:ea typeface="MS PGothic" panose="020B0600070205080204" pitchFamily="34" charset="-128"/>
                  <a:sym typeface="Wingdings" pitchFamily="2" charset="2"/>
                </a:rPr>
                <a:t>)</a:t>
              </a:r>
              <a:r>
                <a:rPr lang="ja-JP" altLang="en-US" sz="700">
                  <a:solidFill>
                    <a:schemeClr val="tx1"/>
                  </a:solidFill>
                  <a:latin typeface="MS PGothic" panose="020B0600070205080204" pitchFamily="34" charset="-128"/>
                  <a:ea typeface="MS PGothic" panose="020B0600070205080204" pitchFamily="34" charset="-128"/>
                </a:rPr>
                <a:t>高校生で勉強に集中できなかった経験がある人データより</a:t>
              </a:r>
              <a:endParaRPr lang="en-US" altLang="ja-JP" sz="700" dirty="0">
                <a:solidFill>
                  <a:schemeClr val="tx1"/>
                </a:solidFill>
                <a:latin typeface="MS PGothic" panose="020B0600070205080204" pitchFamily="34" charset="-128"/>
                <a:ea typeface="MS PGothic" panose="020B0600070205080204" pitchFamily="34" charset="-128"/>
              </a:endParaRPr>
            </a:p>
          </p:txBody>
        </p:sp>
        <p:graphicFrame>
          <p:nvGraphicFramePr>
            <p:cNvPr id="16" name="グラフ 15">
              <a:extLst>
                <a:ext uri="{FF2B5EF4-FFF2-40B4-BE49-F238E27FC236}">
                  <a16:creationId xmlns:a16="http://schemas.microsoft.com/office/drawing/2014/main" id="{F55FD4F7-9E5E-5880-A993-30AE56AB821D}"/>
                </a:ext>
              </a:extLst>
            </p:cNvPr>
            <p:cNvGraphicFramePr>
              <a:graphicFrameLocks/>
            </p:cNvGraphicFramePr>
            <p:nvPr>
              <p:extLst>
                <p:ext uri="{D42A27DB-BD31-4B8C-83A1-F6EECF244321}">
                  <p14:modId xmlns:p14="http://schemas.microsoft.com/office/powerpoint/2010/main" val="2984088383"/>
                </p:ext>
              </p:extLst>
            </p:nvPr>
          </p:nvGraphicFramePr>
          <p:xfrm>
            <a:off x="2890849" y="2659842"/>
            <a:ext cx="4102548" cy="2525724"/>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a:extLst>
                <a:ext uri="{FF2B5EF4-FFF2-40B4-BE49-F238E27FC236}">
                  <a16:creationId xmlns:a16="http://schemas.microsoft.com/office/drawing/2014/main" id="{CB8899CA-584E-0155-322B-8E1F217D0C3B}"/>
                </a:ext>
              </a:extLst>
            </p:cNvPr>
            <p:cNvSpPr txBox="1"/>
            <p:nvPr/>
          </p:nvSpPr>
          <p:spPr>
            <a:xfrm>
              <a:off x="3821733" y="3845321"/>
              <a:ext cx="2370878" cy="542247"/>
            </a:xfrm>
            <a:prstGeom prst="rect">
              <a:avLst/>
            </a:prstGeom>
            <a:noFill/>
          </p:spPr>
          <p:txBody>
            <a:bodyPr wrap="square">
              <a:spAutoFit/>
            </a:bodyPr>
            <a:lstStyle/>
            <a:p>
              <a:pPr algn="ctr"/>
              <a:r>
                <a:rPr lang="ja-JP" altLang="en-US" sz="1400" b="1" dirty="0">
                  <a:solidFill>
                    <a:schemeClr val="bg1"/>
                  </a:solidFill>
                  <a:latin typeface="MS PGothic" panose="020B0600070205080204" pitchFamily="34" charset="-128"/>
                  <a:ea typeface="MS PGothic" panose="020B0600070205080204" pitchFamily="34" charset="-128"/>
                </a:rPr>
                <a:t>勉強に集中できなかった</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ja-JP" altLang="en-US" sz="1400" b="1" dirty="0">
                  <a:solidFill>
                    <a:schemeClr val="bg1"/>
                  </a:solidFill>
                  <a:latin typeface="MS PGothic" panose="020B0600070205080204" pitchFamily="34" charset="-128"/>
                  <a:ea typeface="MS PGothic" panose="020B0600070205080204" pitchFamily="34" charset="-128"/>
                </a:rPr>
                <a:t>経験がある</a:t>
              </a:r>
            </a:p>
          </p:txBody>
        </p:sp>
        <p:sp>
          <p:nvSpPr>
            <p:cNvPr id="18" name="テキスト ボックス 17">
              <a:extLst>
                <a:ext uri="{FF2B5EF4-FFF2-40B4-BE49-F238E27FC236}">
                  <a16:creationId xmlns:a16="http://schemas.microsoft.com/office/drawing/2014/main" id="{6C4CD695-011C-9631-F0B6-7B0A1A44F55D}"/>
                </a:ext>
              </a:extLst>
            </p:cNvPr>
            <p:cNvSpPr txBox="1"/>
            <p:nvPr/>
          </p:nvSpPr>
          <p:spPr>
            <a:xfrm>
              <a:off x="3542263" y="2674476"/>
              <a:ext cx="1240796" cy="157439"/>
            </a:xfrm>
            <a:prstGeom prst="rect">
              <a:avLst/>
            </a:prstGeom>
            <a:noFill/>
          </p:spPr>
          <p:txBody>
            <a:bodyPr wrap="square" lIns="36000" tIns="0" rIns="36000" bIns="0">
              <a:noAutofit/>
            </a:bodyPr>
            <a:lstStyle/>
            <a:p>
              <a:pPr algn="ctr"/>
              <a:r>
                <a:rPr lang="ja-JP" altLang="en-US" sz="800" b="1" dirty="0">
                  <a:latin typeface="MS PGothic" panose="020B0600070205080204" pitchFamily="34" charset="-128"/>
                  <a:ea typeface="MS PGothic" panose="020B0600070205080204" pitchFamily="34" charset="-128"/>
                </a:rPr>
                <a:t>勉強に集中できなかった</a:t>
              </a:r>
              <a:endParaRPr lang="en-US" altLang="ja-JP" sz="800" b="1" dirty="0">
                <a:latin typeface="MS PGothic" panose="020B0600070205080204" pitchFamily="34" charset="-128"/>
                <a:ea typeface="MS PGothic" panose="020B0600070205080204" pitchFamily="34" charset="-128"/>
              </a:endParaRPr>
            </a:p>
            <a:p>
              <a:pPr algn="ctr"/>
              <a:r>
                <a:rPr lang="ja-JP" altLang="en-US" sz="800" b="1" dirty="0">
                  <a:latin typeface="MS PGothic" panose="020B0600070205080204" pitchFamily="34" charset="-128"/>
                  <a:ea typeface="MS PGothic" panose="020B0600070205080204" pitchFamily="34" charset="-128"/>
                </a:rPr>
                <a:t>経験はない</a:t>
              </a:r>
            </a:p>
          </p:txBody>
        </p:sp>
      </p:grpSp>
      <p:sp>
        <p:nvSpPr>
          <p:cNvPr id="21" name="小見出しに結論を書いてしまおう">
            <a:extLst>
              <a:ext uri="{FF2B5EF4-FFF2-40B4-BE49-F238E27FC236}">
                <a16:creationId xmlns:a16="http://schemas.microsoft.com/office/drawing/2014/main" id="{76BB332E-9FA5-C945-F5D7-66D937F96F30}"/>
              </a:ext>
            </a:extLst>
          </p:cNvPr>
          <p:cNvSpPr txBox="1"/>
          <p:nvPr/>
        </p:nvSpPr>
        <p:spPr>
          <a:xfrm>
            <a:off x="6759145" y="2009329"/>
            <a:ext cx="4640775" cy="992425"/>
          </a:xfrm>
          <a:prstGeom prst="rect">
            <a:avLst/>
          </a:prstGeom>
          <a:solidFill>
            <a:srgbClr val="FCE8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000" tIns="108000" rIns="108000" bIns="108000" anchor="ctr" anchorCtr="0">
            <a:no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r>
              <a:rPr lang="ja-JP" altLang="en-US" sz="1600" b="1" dirty="0">
                <a:solidFill>
                  <a:schemeClr val="tx1"/>
                </a:solidFill>
                <a:latin typeface="MS PGothic" panose="020B0600070205080204" pitchFamily="34" charset="-128"/>
                <a:ea typeface="MS PGothic" panose="020B0600070205080204" pitchFamily="34" charset="-128"/>
              </a:rPr>
              <a:t>数字を持ってくることでタイトルにインパクトを</a:t>
            </a:r>
            <a:br>
              <a:rPr lang="en-US" altLang="ja-JP" sz="1600" b="1" dirty="0">
                <a:solidFill>
                  <a:schemeClr val="tx1"/>
                </a:solidFill>
                <a:latin typeface="MS PGothic" panose="020B0600070205080204" pitchFamily="34" charset="-128"/>
                <a:ea typeface="MS PGothic" panose="020B0600070205080204" pitchFamily="34" charset="-128"/>
              </a:rPr>
            </a:br>
            <a:r>
              <a:rPr lang="ja-JP" altLang="en-US" sz="1600" b="1" dirty="0">
                <a:solidFill>
                  <a:schemeClr val="tx1"/>
                </a:solidFill>
                <a:latin typeface="MS PGothic" panose="020B0600070205080204" pitchFamily="34" charset="-128"/>
                <a:ea typeface="MS PGothic" panose="020B0600070205080204" pitchFamily="34" charset="-128"/>
              </a:rPr>
              <a:t>持たせます。単に「アンケート結果」と書くのでは</a:t>
            </a:r>
            <a:br>
              <a:rPr lang="en-US" altLang="ja-JP" sz="1600" b="1" dirty="0">
                <a:solidFill>
                  <a:schemeClr val="tx1"/>
                </a:solidFill>
                <a:latin typeface="MS PGothic" panose="020B0600070205080204" pitchFamily="34" charset="-128"/>
                <a:ea typeface="MS PGothic" panose="020B0600070205080204" pitchFamily="34" charset="-128"/>
              </a:rPr>
            </a:br>
            <a:r>
              <a:rPr lang="ja-JP" altLang="en-US" sz="1600" b="1" dirty="0">
                <a:solidFill>
                  <a:schemeClr val="tx1"/>
                </a:solidFill>
                <a:latin typeface="MS PGothic" panose="020B0600070205080204" pitchFamily="34" charset="-128"/>
                <a:ea typeface="MS PGothic" panose="020B0600070205080204" pitchFamily="34" charset="-128"/>
              </a:rPr>
              <a:t>なくメッセージを書くとよいです。</a:t>
            </a:r>
          </a:p>
        </p:txBody>
      </p:sp>
      <p:cxnSp>
        <p:nvCxnSpPr>
          <p:cNvPr id="23" name="直線矢印コネクタ 22">
            <a:extLst>
              <a:ext uri="{FF2B5EF4-FFF2-40B4-BE49-F238E27FC236}">
                <a16:creationId xmlns:a16="http://schemas.microsoft.com/office/drawing/2014/main" id="{29537AB2-8537-8E33-7944-8AEC36BF98C5}"/>
              </a:ext>
            </a:extLst>
          </p:cNvPr>
          <p:cNvCxnSpPr>
            <a:cxnSpLocks/>
            <a:stCxn id="21" idx="1"/>
          </p:cNvCxnSpPr>
          <p:nvPr/>
        </p:nvCxnSpPr>
        <p:spPr>
          <a:xfrm flipH="1" flipV="1">
            <a:off x="5968314" y="2434281"/>
            <a:ext cx="790831" cy="71261"/>
          </a:xfrm>
          <a:prstGeom prst="straightConnector1">
            <a:avLst/>
          </a:prstGeom>
          <a:ln>
            <a:solidFill>
              <a:schemeClr val="tx1"/>
            </a:solidFill>
            <a:tailEnd type="oval"/>
          </a:ln>
        </p:spPr>
        <p:style>
          <a:lnRef idx="2">
            <a:schemeClr val="accent1"/>
          </a:lnRef>
          <a:fillRef idx="0">
            <a:schemeClr val="accent1"/>
          </a:fillRef>
          <a:effectRef idx="1">
            <a:schemeClr val="accent1"/>
          </a:effectRef>
          <a:fontRef idx="minor">
            <a:schemeClr val="tx1"/>
          </a:fontRef>
        </p:style>
      </p:cxnSp>
      <p:sp>
        <p:nvSpPr>
          <p:cNvPr id="29" name="小見出しに結論を書いてしまおう">
            <a:extLst>
              <a:ext uri="{FF2B5EF4-FFF2-40B4-BE49-F238E27FC236}">
                <a16:creationId xmlns:a16="http://schemas.microsoft.com/office/drawing/2014/main" id="{1CBD96C7-6F4D-0518-7BB5-62233AC91F94}"/>
              </a:ext>
            </a:extLst>
          </p:cNvPr>
          <p:cNvSpPr txBox="1"/>
          <p:nvPr/>
        </p:nvSpPr>
        <p:spPr>
          <a:xfrm>
            <a:off x="6759145" y="3149208"/>
            <a:ext cx="4640775" cy="756740"/>
          </a:xfrm>
          <a:prstGeom prst="rect">
            <a:avLst/>
          </a:prstGeom>
          <a:solidFill>
            <a:srgbClr val="FCE8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000" tIns="108000" rIns="108000" bIns="108000" anchor="ctr" anchorCtr="0">
            <a:no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r>
              <a:rPr lang="ja-JP" altLang="en-US" sz="1600" b="1" dirty="0">
                <a:solidFill>
                  <a:schemeClr val="tx1"/>
                </a:solidFill>
                <a:latin typeface="MS PGothic" panose="020B0600070205080204" pitchFamily="34" charset="-128"/>
                <a:ea typeface="MS PGothic" panose="020B0600070205080204" pitchFamily="34" charset="-128"/>
              </a:rPr>
              <a:t>写真やイラストを用いて、伝えたいメッセージを</a:t>
            </a:r>
            <a:br>
              <a:rPr lang="ja-JP" altLang="en-US" sz="1600" b="1" dirty="0">
                <a:solidFill>
                  <a:schemeClr val="tx1"/>
                </a:solidFill>
                <a:latin typeface="MS PGothic" panose="020B0600070205080204" pitchFamily="34" charset="-128"/>
                <a:ea typeface="MS PGothic" panose="020B0600070205080204" pitchFamily="34" charset="-128"/>
              </a:rPr>
            </a:br>
            <a:r>
              <a:rPr lang="ja-JP" altLang="en-US" sz="1600" b="1" dirty="0">
                <a:solidFill>
                  <a:schemeClr val="tx1"/>
                </a:solidFill>
                <a:latin typeface="MS PGothic" panose="020B0600070205080204" pitchFamily="34" charset="-128"/>
                <a:ea typeface="MS PGothic" panose="020B0600070205080204" pitchFamily="34" charset="-128"/>
              </a:rPr>
              <a:t>文章よりも具体的なイメージにして伝えます。</a:t>
            </a:r>
          </a:p>
        </p:txBody>
      </p:sp>
      <p:sp>
        <p:nvSpPr>
          <p:cNvPr id="35" name="小見出しに結論を書いてしまおう">
            <a:extLst>
              <a:ext uri="{FF2B5EF4-FFF2-40B4-BE49-F238E27FC236}">
                <a16:creationId xmlns:a16="http://schemas.microsoft.com/office/drawing/2014/main" id="{5410BA6F-0097-C0E9-0A19-072F070D3D04}"/>
              </a:ext>
            </a:extLst>
          </p:cNvPr>
          <p:cNvSpPr txBox="1"/>
          <p:nvPr/>
        </p:nvSpPr>
        <p:spPr>
          <a:xfrm>
            <a:off x="6759145" y="4053402"/>
            <a:ext cx="4640775" cy="756740"/>
          </a:xfrm>
          <a:prstGeom prst="rect">
            <a:avLst/>
          </a:prstGeom>
          <a:solidFill>
            <a:srgbClr val="FCE8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000" tIns="108000" rIns="108000" bIns="108000" anchor="ctr" anchorCtr="0">
            <a:no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r>
              <a:rPr lang="ja-JP" altLang="en-US" sz="1600" b="1" dirty="0">
                <a:solidFill>
                  <a:schemeClr val="tx1"/>
                </a:solidFill>
                <a:latin typeface="MS PGothic" panose="020B0600070205080204" pitchFamily="34" charset="-128"/>
                <a:ea typeface="MS PGothic" panose="020B0600070205080204" pitchFamily="34" charset="-128"/>
              </a:rPr>
              <a:t>アンケートや統計などのデータをグラフなどで</a:t>
            </a:r>
            <a:endParaRPr lang="en-US" altLang="ja-JP" sz="1600" b="1" dirty="0">
              <a:solidFill>
                <a:schemeClr val="tx1"/>
              </a:solidFill>
              <a:latin typeface="MS PGothic" panose="020B0600070205080204" pitchFamily="34" charset="-128"/>
              <a:ea typeface="MS PGothic" panose="020B0600070205080204" pitchFamily="34" charset="-128"/>
            </a:endParaRPr>
          </a:p>
          <a:p>
            <a:r>
              <a:rPr lang="ja-JP" altLang="en-US" sz="1600" b="1" dirty="0">
                <a:solidFill>
                  <a:schemeClr val="tx1"/>
                </a:solidFill>
                <a:latin typeface="MS PGothic" panose="020B0600070205080204" pitchFamily="34" charset="-128"/>
                <a:ea typeface="MS PGothic" panose="020B0600070205080204" pitchFamily="34" charset="-128"/>
              </a:rPr>
              <a:t>示すと、説得力が増します。</a:t>
            </a:r>
          </a:p>
        </p:txBody>
      </p:sp>
      <p:cxnSp>
        <p:nvCxnSpPr>
          <p:cNvPr id="36" name="直線矢印コネクタ 35">
            <a:extLst>
              <a:ext uri="{FF2B5EF4-FFF2-40B4-BE49-F238E27FC236}">
                <a16:creationId xmlns:a16="http://schemas.microsoft.com/office/drawing/2014/main" id="{B80F2AA0-D8ED-EF21-6543-D99D33114A52}"/>
              </a:ext>
            </a:extLst>
          </p:cNvPr>
          <p:cNvCxnSpPr>
            <a:cxnSpLocks/>
            <a:stCxn id="35" idx="1"/>
          </p:cNvCxnSpPr>
          <p:nvPr/>
        </p:nvCxnSpPr>
        <p:spPr>
          <a:xfrm flipH="1" flipV="1">
            <a:off x="5851112" y="4378712"/>
            <a:ext cx="908033" cy="53060"/>
          </a:xfrm>
          <a:prstGeom prst="straightConnector1">
            <a:avLst/>
          </a:prstGeom>
          <a:ln>
            <a:solidFill>
              <a:schemeClr val="tx1"/>
            </a:solidFill>
            <a:tailEnd type="oval"/>
          </a:ln>
        </p:spPr>
        <p:style>
          <a:lnRef idx="2">
            <a:schemeClr val="accent1"/>
          </a:lnRef>
          <a:fillRef idx="0">
            <a:schemeClr val="accent1"/>
          </a:fillRef>
          <a:effectRef idx="1">
            <a:schemeClr val="accent1"/>
          </a:effectRef>
          <a:fontRef idx="minor">
            <a:schemeClr val="tx1"/>
          </a:fontRef>
        </p:style>
      </p:cxnSp>
      <p:sp>
        <p:nvSpPr>
          <p:cNvPr id="38" name="小見出しに結論を書いてしまおう">
            <a:extLst>
              <a:ext uri="{FF2B5EF4-FFF2-40B4-BE49-F238E27FC236}">
                <a16:creationId xmlns:a16="http://schemas.microsoft.com/office/drawing/2014/main" id="{4A3E772A-C20E-B905-4810-EFA57A312A15}"/>
              </a:ext>
            </a:extLst>
          </p:cNvPr>
          <p:cNvSpPr txBox="1"/>
          <p:nvPr/>
        </p:nvSpPr>
        <p:spPr>
          <a:xfrm>
            <a:off x="6753956" y="4957596"/>
            <a:ext cx="4640775" cy="756740"/>
          </a:xfrm>
          <a:prstGeom prst="rect">
            <a:avLst/>
          </a:prstGeom>
          <a:solidFill>
            <a:srgbClr val="FCE8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000" tIns="108000" rIns="108000" bIns="108000" anchor="ctr" anchorCtr="0">
            <a:noAutofit/>
          </a:bodyPr>
          <a:lstStyle>
            <a:lvl1pPr algn="l">
              <a:defRPr sz="4000">
                <a:solidFill>
                  <a:srgbClr val="FF0000"/>
                </a:solidFill>
                <a:latin typeface="ヒラギノ角ゴ ProN W6"/>
                <a:ea typeface="ヒラギノ角ゴ ProN W6"/>
                <a:cs typeface="ヒラギノ角ゴ ProN W6"/>
                <a:sym typeface="ヒラギノ角ゴ ProN W6"/>
              </a:defRPr>
            </a:lvl1pPr>
          </a:lstStyle>
          <a:p>
            <a:r>
              <a:rPr lang="ja-JP" altLang="en-US" sz="1600" b="1" dirty="0">
                <a:solidFill>
                  <a:schemeClr val="tx1"/>
                </a:solidFill>
                <a:latin typeface="MS PGothic" panose="020B0600070205080204" pitchFamily="34" charset="-128"/>
                <a:ea typeface="MS PGothic" panose="020B0600070205080204" pitchFamily="34" charset="-128"/>
              </a:rPr>
              <a:t>信用できる調査データだとより納得感</a:t>
            </a:r>
            <a:r>
              <a:rPr lang="ja-JP" altLang="en-US" sz="1600" b="1">
                <a:solidFill>
                  <a:schemeClr val="tx1"/>
                </a:solidFill>
                <a:latin typeface="MS PGothic" panose="020B0600070205080204" pitchFamily="34" charset="-128"/>
                <a:ea typeface="MS PGothic" panose="020B0600070205080204" pitchFamily="34" charset="-128"/>
              </a:rPr>
              <a:t>が高まります。</a:t>
            </a:r>
            <a:endParaRPr lang="en-US" altLang="ja-JP" sz="1600" b="1" dirty="0">
              <a:solidFill>
                <a:schemeClr val="tx1"/>
              </a:solidFill>
              <a:latin typeface="MS PGothic" panose="020B0600070205080204" pitchFamily="34" charset="-128"/>
              <a:ea typeface="MS PGothic" panose="020B0600070205080204" pitchFamily="34" charset="-128"/>
            </a:endParaRPr>
          </a:p>
          <a:p>
            <a:r>
              <a:rPr lang="ja-JP" altLang="en-US" sz="1600" b="1" dirty="0">
                <a:solidFill>
                  <a:schemeClr val="tx1"/>
                </a:solidFill>
                <a:latin typeface="MS PGothic" panose="020B0600070205080204" pitchFamily="34" charset="-128"/>
                <a:ea typeface="MS PGothic" panose="020B0600070205080204" pitchFamily="34" charset="-128"/>
              </a:rPr>
              <a:t>（自分たちのアンケート結果でもよいです）。</a:t>
            </a:r>
          </a:p>
        </p:txBody>
      </p:sp>
      <p:cxnSp>
        <p:nvCxnSpPr>
          <p:cNvPr id="39" name="直線矢印コネクタ 38">
            <a:extLst>
              <a:ext uri="{FF2B5EF4-FFF2-40B4-BE49-F238E27FC236}">
                <a16:creationId xmlns:a16="http://schemas.microsoft.com/office/drawing/2014/main" id="{2C0BF1ED-844C-7CF6-198A-00EA7079A0CD}"/>
              </a:ext>
            </a:extLst>
          </p:cNvPr>
          <p:cNvCxnSpPr>
            <a:cxnSpLocks/>
            <a:stCxn id="38" idx="1"/>
          </p:cNvCxnSpPr>
          <p:nvPr/>
        </p:nvCxnSpPr>
        <p:spPr>
          <a:xfrm flipH="1">
            <a:off x="3750906" y="5335966"/>
            <a:ext cx="3003050" cy="215748"/>
          </a:xfrm>
          <a:prstGeom prst="straightConnector1">
            <a:avLst/>
          </a:prstGeom>
          <a:ln>
            <a:solidFill>
              <a:schemeClr val="tx1"/>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458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5BC41-5E7C-2971-40A6-C43A3EF03281}"/>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CB9A4102-43F2-A0A9-3E60-EE950A39639E}"/>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C0C7FE20-845E-4EBD-8219-4D17A10C1467}"/>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3" name="グラフィックス 12" descr="砂時計: 終了 単色塗りつぶし">
              <a:extLst>
                <a:ext uri="{FF2B5EF4-FFF2-40B4-BE49-F238E27FC236}">
                  <a16:creationId xmlns:a16="http://schemas.microsoft.com/office/drawing/2014/main" id="{553671F8-9A83-944F-6B07-AD572B7473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15CE43A4-1F58-646F-D6F6-D72E27A796AB}"/>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プレゼンテーションの</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スライドを作成</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する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337BC4CD-B0CC-BC74-E27D-F3004808D33F}"/>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74D66469-2F15-FB1A-3A6D-F8D03BA728D1}"/>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[2]</a:t>
              </a:r>
            </a:p>
          </p:txBody>
        </p:sp>
        <p:pic>
          <p:nvPicPr>
            <p:cNvPr id="3" name="グラフィックス 2" descr="鉛筆 単色塗りつぶし">
              <a:extLst>
                <a:ext uri="{FF2B5EF4-FFF2-40B4-BE49-F238E27FC236}">
                  <a16:creationId xmlns:a16="http://schemas.microsoft.com/office/drawing/2014/main" id="{D0A9212E-C8EB-454D-A31D-A36F574293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2954888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6CC43-80B7-DE63-E187-01105D2349D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F032BEA-EAB0-B4C3-D177-011089E36F38}"/>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プレゼンテーションのスライドを作成する（</a:t>
            </a:r>
            <a:r>
              <a:rPr lang="en-US" altLang="ja-JP" dirty="0">
                <a:latin typeface="MS PGothic" panose="020B0600070205080204" pitchFamily="34" charset="-128"/>
                <a:ea typeface="MS PGothic" panose="020B0600070205080204" pitchFamily="34" charset="-128"/>
              </a:rPr>
              <a:t>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4" name="角丸四角形 3">
            <a:extLst>
              <a:ext uri="{FF2B5EF4-FFF2-40B4-BE49-F238E27FC236}">
                <a16:creationId xmlns:a16="http://schemas.microsoft.com/office/drawing/2014/main" id="{F309A9AA-3320-77A7-18C5-C497D1BBF0BE}"/>
              </a:ext>
            </a:extLst>
          </p:cNvPr>
          <p:cNvSpPr/>
          <p:nvPr/>
        </p:nvSpPr>
        <p:spPr>
          <a:xfrm>
            <a:off x="1061545" y="1975945"/>
            <a:ext cx="10068910" cy="2786390"/>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プレゼンテーション資料の構成が</a:t>
            </a:r>
            <a:r>
              <a:rPr lang="ja-JP" altLang="en-US" sz="3600" b="1" dirty="0">
                <a:solidFill>
                  <a:prstClr val="black"/>
                </a:solidFill>
                <a:latin typeface="MS PGothic" panose="020B0600070205080204" pitchFamily="34" charset="-128"/>
                <a:ea typeface="MS PGothic" panose="020B0600070205080204" pitchFamily="34" charset="-128"/>
              </a:rPr>
              <a:t>できたら</a:t>
            </a:r>
          </a:p>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パワーポイントなどの作成</a:t>
            </a: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ツールで</a:t>
            </a:r>
          </a:p>
          <a:p>
            <a:pPr marL="0" marR="0" lvl="0" indent="0" algn="ctr" defTabSz="914400" rtl="0" eaLnBrk="1" fontAlgn="auto" latinLnBrk="0" hangingPunct="1">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1〜2</a:t>
            </a: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枚のスライドを</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作成してみる</a:t>
            </a:r>
            <a:endPar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5A504C0C-42E1-D365-5463-5C5DD4D5524D}"/>
              </a:ext>
            </a:extLst>
          </p:cNvPr>
          <p:cNvPicPr>
            <a:picLocks noChangeAspect="1"/>
          </p:cNvPicPr>
          <p:nvPr/>
        </p:nvPicPr>
        <p:blipFill>
          <a:blip r:embed="rId2"/>
          <a:srcRect l="30676" t="29565" r="30290" b="26184"/>
          <a:stretch/>
        </p:blipFill>
        <p:spPr>
          <a:xfrm>
            <a:off x="9667637" y="3846786"/>
            <a:ext cx="2092211" cy="2371862"/>
          </a:xfrm>
          <a:prstGeom prst="rect">
            <a:avLst/>
          </a:prstGeom>
        </p:spPr>
      </p:pic>
    </p:spTree>
    <p:extLst>
      <p:ext uri="{BB962C8B-B14F-4D97-AF65-F5344CB8AC3E}">
        <p14:creationId xmlns:p14="http://schemas.microsoft.com/office/powerpoint/2010/main" val="1331353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489E-C7FF-B715-9ACC-65DD1B919CE9}"/>
            </a:ext>
          </a:extLst>
        </p:cNvPr>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49A9717C-D45A-1001-A6C2-54E8037180C6}"/>
              </a:ext>
            </a:extLst>
          </p:cNvPr>
          <p:cNvGrpSpPr/>
          <p:nvPr/>
        </p:nvGrpSpPr>
        <p:grpSpPr>
          <a:xfrm>
            <a:off x="3042888" y="1119672"/>
            <a:ext cx="2129353" cy="648000"/>
            <a:chOff x="3447535" y="814871"/>
            <a:chExt cx="2129353" cy="648000"/>
          </a:xfrm>
        </p:grpSpPr>
        <p:sp>
          <p:nvSpPr>
            <p:cNvPr id="16" name="四角形: 角を丸くする 15">
              <a:extLst>
                <a:ext uri="{FF2B5EF4-FFF2-40B4-BE49-F238E27FC236}">
                  <a16:creationId xmlns:a16="http://schemas.microsoft.com/office/drawing/2014/main" id="{D37B5EE7-DA0B-9DE9-74BE-912B83BF5E00}"/>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3</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7" name="グラフィックス 16" descr="砂時計: 終了 単色塗りつぶし">
              <a:extLst>
                <a:ext uri="{FF2B5EF4-FFF2-40B4-BE49-F238E27FC236}">
                  <a16:creationId xmlns:a16="http://schemas.microsoft.com/office/drawing/2014/main" id="{3B5664A7-89F0-48D6-CF30-09B74E611A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grpSp>
        <p:nvGrpSpPr>
          <p:cNvPr id="18" name="グループ化 17">
            <a:extLst>
              <a:ext uri="{FF2B5EF4-FFF2-40B4-BE49-F238E27FC236}">
                <a16:creationId xmlns:a16="http://schemas.microsoft.com/office/drawing/2014/main" id="{8ECDDC3D-599B-23FD-BBC1-88DA071CF327}"/>
              </a:ext>
            </a:extLst>
          </p:cNvPr>
          <p:cNvGrpSpPr/>
          <p:nvPr/>
        </p:nvGrpSpPr>
        <p:grpSpPr>
          <a:xfrm>
            <a:off x="609602" y="1119672"/>
            <a:ext cx="2304000" cy="648000"/>
            <a:chOff x="609602" y="1119672"/>
            <a:chExt cx="2304000" cy="648000"/>
          </a:xfrm>
        </p:grpSpPr>
        <p:sp>
          <p:nvSpPr>
            <p:cNvPr id="19" name="四角形: 角を丸くする 18">
              <a:extLst>
                <a:ext uri="{FF2B5EF4-FFF2-40B4-BE49-F238E27FC236}">
                  <a16:creationId xmlns:a16="http://schemas.microsoft.com/office/drawing/2014/main" id="{E63DE3B7-B0AC-2262-7BD4-6E94C8A29058}"/>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まとめ</a:t>
              </a:r>
              <a:endParaRPr lang="en-US" altLang="ja-JP" sz="2400" b="1" dirty="0">
                <a:solidFill>
                  <a:schemeClr val="bg1"/>
                </a:solidFill>
                <a:latin typeface="MS PGothic" panose="020B0600070205080204" pitchFamily="34" charset="-128"/>
                <a:ea typeface="MS PGothic" panose="020B0600070205080204" pitchFamily="34" charset="-128"/>
              </a:endParaRPr>
            </a:p>
          </p:txBody>
        </p:sp>
        <p:pic>
          <p:nvPicPr>
            <p:cNvPr id="20" name="図 19">
              <a:extLst>
                <a:ext uri="{FF2B5EF4-FFF2-40B4-BE49-F238E27FC236}">
                  <a16:creationId xmlns:a16="http://schemas.microsoft.com/office/drawing/2014/main" id="{EBDDE12D-E2BC-70B4-E70B-3CFA9E62E05A}"/>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
        <p:nvSpPr>
          <p:cNvPr id="22" name="正方形/長方形 21">
            <a:extLst>
              <a:ext uri="{FF2B5EF4-FFF2-40B4-BE49-F238E27FC236}">
                <a16:creationId xmlns:a16="http://schemas.microsoft.com/office/drawing/2014/main" id="{9C8C0D8B-A3A1-9F4C-2659-AA8D2CB989C4}"/>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授業のまとめ</a:t>
            </a:r>
          </a:p>
        </p:txBody>
      </p:sp>
    </p:spTree>
    <p:extLst>
      <p:ext uri="{BB962C8B-B14F-4D97-AF65-F5344CB8AC3E}">
        <p14:creationId xmlns:p14="http://schemas.microsoft.com/office/powerpoint/2010/main" val="261030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FB2A1-4CA1-5DB2-7151-88ADC06FC4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F451D68-3C0C-B99D-948A-08A24AD0C41F}"/>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授業のまとめ</a:t>
            </a:r>
            <a:endParaRPr kumimoji="1" lang="ja-JP" altLang="en-US" sz="2400" dirty="0"/>
          </a:p>
        </p:txBody>
      </p:sp>
      <p:graphicFrame>
        <p:nvGraphicFramePr>
          <p:cNvPr id="3" name="表 2">
            <a:extLst>
              <a:ext uri="{FF2B5EF4-FFF2-40B4-BE49-F238E27FC236}">
                <a16:creationId xmlns:a16="http://schemas.microsoft.com/office/drawing/2014/main" id="{9B0DEDAE-8C34-A171-8EF2-CBAF092CEFCB}"/>
              </a:ext>
            </a:extLst>
          </p:cNvPr>
          <p:cNvGraphicFramePr>
            <a:graphicFrameLocks noGrp="1"/>
          </p:cNvGraphicFramePr>
          <p:nvPr>
            <p:extLst>
              <p:ext uri="{D42A27DB-BD31-4B8C-83A1-F6EECF244321}">
                <p14:modId xmlns:p14="http://schemas.microsoft.com/office/powerpoint/2010/main" val="1335783321"/>
              </p:ext>
            </p:extLst>
          </p:nvPr>
        </p:nvGraphicFramePr>
        <p:xfrm>
          <a:off x="931580" y="1447550"/>
          <a:ext cx="10328839" cy="4320000"/>
        </p:xfrm>
        <a:graphic>
          <a:graphicData uri="http://schemas.openxmlformats.org/drawingml/2006/table">
            <a:tbl>
              <a:tblPr firstRow="1" bandRow="1">
                <a:tableStyleId>{5940675A-B579-460E-94D1-54222C63F5DA}</a:tableStyleId>
              </a:tblPr>
              <a:tblGrid>
                <a:gridCol w="621323">
                  <a:extLst>
                    <a:ext uri="{9D8B030D-6E8A-4147-A177-3AD203B41FA5}">
                      <a16:colId xmlns:a16="http://schemas.microsoft.com/office/drawing/2014/main" val="2199603475"/>
                    </a:ext>
                  </a:extLst>
                </a:gridCol>
                <a:gridCol w="9707516">
                  <a:extLst>
                    <a:ext uri="{9D8B030D-6E8A-4147-A177-3AD203B41FA5}">
                      <a16:colId xmlns:a16="http://schemas.microsoft.com/office/drawing/2014/main" val="3329428891"/>
                    </a:ext>
                  </a:extLst>
                </a:gridCol>
              </a:tblGrid>
              <a:tr h="14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①</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プレゼンテーションと</a:t>
                      </a:r>
                      <a: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は、考えたプランや資料を、伝えたい相手にわかり</a:t>
                      </a:r>
                      <a:b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やすく届けること。</a:t>
                      </a:r>
                      <a:endPar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4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②</a:t>
                      </a: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プレゼンテーションで</a:t>
                      </a: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は構成と流れが重要。まずは誰に何を、何分で説明するのかを把握し、全体の流れを設計する。</a:t>
                      </a: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2239791"/>
                  </a:ext>
                </a:extLst>
              </a:tr>
              <a:tr h="14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black"/>
                          </a:solidFill>
                          <a:latin typeface="MS PGothic" panose="020B0600070205080204" pitchFamily="34" charset="-128"/>
                          <a:ea typeface="MS PGothic" panose="020B0600070205080204" pitchFamily="34" charset="-128"/>
                        </a:rPr>
                        <a:t>③</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MS PGothic" panose="020B0600070205080204" pitchFamily="34" charset="-128"/>
                          <a:ea typeface="MS PGothic" panose="020B0600070205080204" pitchFamily="34" charset="-128"/>
                        </a:rPr>
                        <a:t>プレゼンテーション資料を作成する時には文字が多く、</a:t>
                      </a:r>
                      <a:r>
                        <a:rPr kumimoji="1" lang="ja-JP" altLang="en-US" sz="2400" b="1">
                          <a:latin typeface="MS PGothic" panose="020B0600070205080204" pitchFamily="34" charset="-128"/>
                          <a:ea typeface="MS PGothic" panose="020B0600070205080204" pitchFamily="34" charset="-128"/>
                        </a:rPr>
                        <a:t>相手にわからない資料</a:t>
                      </a:r>
                      <a:r>
                        <a:rPr kumimoji="1" lang="ja-JP" altLang="en-US" sz="2400" b="1" dirty="0">
                          <a:latin typeface="MS PGothic" panose="020B0600070205080204" pitchFamily="34" charset="-128"/>
                          <a:ea typeface="MS PGothic" panose="020B0600070205080204" pitchFamily="34" charset="-128"/>
                        </a:rPr>
                        <a:t>にならないよう、工夫してスライドを作る。</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665179"/>
                  </a:ext>
                </a:extLst>
              </a:tr>
            </a:tbl>
          </a:graphicData>
        </a:graphic>
      </p:graphicFrame>
    </p:spTree>
    <p:extLst>
      <p:ext uri="{BB962C8B-B14F-4D97-AF65-F5344CB8AC3E}">
        <p14:creationId xmlns:p14="http://schemas.microsoft.com/office/powerpoint/2010/main" val="181371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80C32-5C37-97BA-351D-91F1A51DB533}"/>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22CD1AC-AB1A-66FF-192B-9858B6E38D2E}"/>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C8772D4B-3C4D-2669-488C-088D3A706F3C}"/>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4" name="グラフィックス 3" descr="砂時計: 終了 単色塗りつぶし">
              <a:extLst>
                <a:ext uri="{FF2B5EF4-FFF2-40B4-BE49-F238E27FC236}">
                  <a16:creationId xmlns:a16="http://schemas.microsoft.com/office/drawing/2014/main" id="{830358AE-2D55-7366-EE02-B99FDF82BA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B511B26D-9C74-43A6-A4CF-25AE6113FD01}"/>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プレゼンテーションとは</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F1959649-966E-1891-0FA5-881B5B1B3B71}"/>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BC17AF85-9B1F-EEE6-97C2-69304C1B24F7}"/>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9" name="図 8">
              <a:extLst>
                <a:ext uri="{FF2B5EF4-FFF2-40B4-BE49-F238E27FC236}">
                  <a16:creationId xmlns:a16="http://schemas.microsoft.com/office/drawing/2014/main" id="{91C003CA-45CC-CE00-A752-46767D2369A8}"/>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144019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D46AD-04D7-8653-9FB0-6065F084EBC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52E19D6-EDC2-081E-4B6F-3F0092C605EA}"/>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プレゼンテーションとは？</a:t>
            </a:r>
            <a:endParaRPr kumimoji="1" lang="ja-JP" altLang="en-US" dirty="0"/>
          </a:p>
        </p:txBody>
      </p:sp>
      <p:sp>
        <p:nvSpPr>
          <p:cNvPr id="7" name="テキスト ボックス 6">
            <a:extLst>
              <a:ext uri="{FF2B5EF4-FFF2-40B4-BE49-F238E27FC236}">
                <a16:creationId xmlns:a16="http://schemas.microsoft.com/office/drawing/2014/main" id="{54868DBF-FBB6-08DA-5FDD-4942DBCF9420}"/>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考えたプラン</a:t>
            </a:r>
            <a:r>
              <a:rPr lang="ja-JP" altLang="en-US" sz="2800" b="1" dirty="0">
                <a:latin typeface="MS PGothic" panose="020B0600070205080204" pitchFamily="34" charset="-128"/>
                <a:ea typeface="MS PGothic" panose="020B0600070205080204" pitchFamily="34" charset="-128"/>
              </a:rPr>
              <a:t>や資料を、伝えたい</a:t>
            </a:r>
            <a:r>
              <a:rPr lang="ja-JP" altLang="en-US" sz="2800" b="1">
                <a:latin typeface="MS PGothic" panose="020B0600070205080204" pitchFamily="34" charset="-128"/>
                <a:ea typeface="MS PGothic" panose="020B0600070205080204" pitchFamily="34" charset="-128"/>
              </a:rPr>
              <a:t>相手にわかり</a:t>
            </a:r>
            <a:br>
              <a:rPr lang="en-US" altLang="ja-JP" sz="2800" b="1" dirty="0">
                <a:latin typeface="MS PGothic" panose="020B0600070205080204" pitchFamily="34" charset="-128"/>
                <a:ea typeface="MS PGothic" panose="020B0600070205080204" pitchFamily="34" charset="-128"/>
              </a:rPr>
            </a:br>
            <a:r>
              <a:rPr lang="ja-JP" altLang="en-US" sz="2800" b="1">
                <a:latin typeface="MS PGothic" panose="020B0600070205080204" pitchFamily="34" charset="-128"/>
                <a:ea typeface="MS PGothic" panose="020B0600070205080204" pitchFamily="34" charset="-128"/>
              </a:rPr>
              <a:t>やすく</a:t>
            </a:r>
            <a:r>
              <a:rPr lang="ja-JP" altLang="en-US" sz="2800" b="1" dirty="0">
                <a:latin typeface="MS PGothic" panose="020B0600070205080204" pitchFamily="34" charset="-128"/>
                <a:ea typeface="MS PGothic" panose="020B0600070205080204" pitchFamily="34" charset="-128"/>
              </a:rPr>
              <a:t>届けることです。短縮して「プレゼン」と呼ばれることもあります。</a:t>
            </a:r>
          </a:p>
        </p:txBody>
      </p:sp>
      <p:sp>
        <p:nvSpPr>
          <p:cNvPr id="6" name="テキスト ボックス 5">
            <a:extLst>
              <a:ext uri="{FF2B5EF4-FFF2-40B4-BE49-F238E27FC236}">
                <a16:creationId xmlns:a16="http://schemas.microsoft.com/office/drawing/2014/main" id="{0BF7E1F8-235D-4937-61C1-0154E7453A3F}"/>
              </a:ext>
            </a:extLst>
          </p:cNvPr>
          <p:cNvSpPr txBox="1"/>
          <p:nvPr/>
        </p:nvSpPr>
        <p:spPr>
          <a:xfrm>
            <a:off x="327083" y="5295023"/>
            <a:ext cx="11542643" cy="830997"/>
          </a:xfrm>
          <a:prstGeom prst="rect">
            <a:avLst/>
          </a:prstGeom>
          <a:noFill/>
        </p:spPr>
        <p:txBody>
          <a:bodyPr wrap="square" rtlCol="0">
            <a:spAutoFit/>
          </a:bodyPr>
          <a:lstStyle/>
          <a:p>
            <a:pPr algn="ctr"/>
            <a:r>
              <a:rPr lang="ja-JP" altLang="en-US" sz="2400" b="1" dirty="0">
                <a:solidFill>
                  <a:srgbClr val="E94520"/>
                </a:solidFill>
                <a:latin typeface="MS PGothic" panose="020B0600070205080204" pitchFamily="34" charset="-128"/>
                <a:ea typeface="MS PGothic" panose="020B0600070205080204" pitchFamily="34" charset="-128"/>
              </a:rPr>
              <a:t>目的を具体的に示して、ただ説明するだけではなく「共感を得る」ことで聞き手に</a:t>
            </a:r>
          </a:p>
          <a:p>
            <a:pPr algn="ctr"/>
            <a:r>
              <a:rPr lang="ja-JP" altLang="en-US" sz="2400" b="1" dirty="0">
                <a:solidFill>
                  <a:srgbClr val="E94520"/>
                </a:solidFill>
                <a:latin typeface="MS PGothic" panose="020B0600070205080204" pitchFamily="34" charset="-128"/>
                <a:ea typeface="MS PGothic" panose="020B0600070205080204" pitchFamily="34" charset="-128"/>
              </a:rPr>
              <a:t>納得してもらい、商品購入や、資金集め、仲間集めなどに活用します。</a:t>
            </a:r>
          </a:p>
        </p:txBody>
      </p:sp>
      <p:pic>
        <p:nvPicPr>
          <p:cNvPr id="4" name="図 3">
            <a:extLst>
              <a:ext uri="{FF2B5EF4-FFF2-40B4-BE49-F238E27FC236}">
                <a16:creationId xmlns:a16="http://schemas.microsoft.com/office/drawing/2014/main" id="{D2452063-F017-618C-2CD3-DC081CB1ED52}"/>
              </a:ext>
            </a:extLst>
          </p:cNvPr>
          <p:cNvPicPr>
            <a:picLocks noChangeAspect="1"/>
          </p:cNvPicPr>
          <p:nvPr/>
        </p:nvPicPr>
        <p:blipFill>
          <a:blip r:embed="rId2"/>
          <a:srcRect b="8174"/>
          <a:stretch/>
        </p:blipFill>
        <p:spPr>
          <a:xfrm>
            <a:off x="3538681" y="2391251"/>
            <a:ext cx="5114638" cy="2585323"/>
          </a:xfrm>
          <a:prstGeom prst="rect">
            <a:avLst/>
          </a:prstGeom>
        </p:spPr>
      </p:pic>
    </p:spTree>
    <p:extLst>
      <p:ext uri="{BB962C8B-B14F-4D97-AF65-F5344CB8AC3E}">
        <p14:creationId xmlns:p14="http://schemas.microsoft.com/office/powerpoint/2010/main" val="139114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C26AE-EEE6-2C69-2DFC-0679476BAF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8E401F-8556-E8FA-EB6F-FBAFB7959EFB}"/>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ビジネスにおける</a:t>
            </a:r>
            <a:r>
              <a:rPr lang="ja-JP" altLang="en-US">
                <a:effectLst/>
                <a:latin typeface="MS PGothic" panose="020B0600070205080204" pitchFamily="34" charset="-128"/>
                <a:ea typeface="MS PGothic" panose="020B0600070205080204" pitchFamily="34" charset="-128"/>
              </a:rPr>
              <a:t>プレゼンテーションの聞き手と</a:t>
            </a:r>
            <a:r>
              <a:rPr lang="ja-JP" altLang="en-US" dirty="0">
                <a:effectLst/>
                <a:latin typeface="MS PGothic" panose="020B0600070205080204" pitchFamily="34" charset="-128"/>
                <a:ea typeface="MS PGothic" panose="020B0600070205080204" pitchFamily="34" charset="-128"/>
              </a:rPr>
              <a:t>目的</a:t>
            </a:r>
            <a:endParaRPr kumimoji="1" lang="ja-JP" altLang="en-US" dirty="0"/>
          </a:p>
        </p:txBody>
      </p:sp>
      <p:sp>
        <p:nvSpPr>
          <p:cNvPr id="7" name="テキスト ボックス 6">
            <a:extLst>
              <a:ext uri="{FF2B5EF4-FFF2-40B4-BE49-F238E27FC236}">
                <a16:creationId xmlns:a16="http://schemas.microsoft.com/office/drawing/2014/main" id="{837844BB-A2C6-760A-6572-276EEF8979AF}"/>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プレゼンテーションは対象に応じて目的が変わります。</a:t>
            </a:r>
          </a:p>
          <a:p>
            <a:pPr algn="ctr"/>
            <a:r>
              <a:rPr lang="ja-JP" altLang="en-US" sz="2800" b="1" dirty="0">
                <a:latin typeface="MS PGothic" panose="020B0600070205080204" pitchFamily="34" charset="-128"/>
                <a:ea typeface="MS PGothic" panose="020B0600070205080204" pitchFamily="34" charset="-128"/>
              </a:rPr>
              <a:t>聞き手に理解と共感を得ることが重要です。</a:t>
            </a:r>
          </a:p>
        </p:txBody>
      </p:sp>
      <p:sp>
        <p:nvSpPr>
          <p:cNvPr id="9" name="角丸四角形 6">
            <a:extLst>
              <a:ext uri="{FF2B5EF4-FFF2-40B4-BE49-F238E27FC236}">
                <a16:creationId xmlns:a16="http://schemas.microsoft.com/office/drawing/2014/main" id="{E643DB8C-08DF-C108-779B-9561150FF038}"/>
              </a:ext>
            </a:extLst>
          </p:cNvPr>
          <p:cNvSpPr/>
          <p:nvPr/>
        </p:nvSpPr>
        <p:spPr>
          <a:xfrm>
            <a:off x="836614" y="4914050"/>
            <a:ext cx="10515600" cy="1162052"/>
          </a:xfrm>
          <a:prstGeom prst="roundRect">
            <a:avLst>
              <a:gd name="adj" fmla="val 11885"/>
            </a:avLst>
          </a:prstGeom>
          <a:noFill/>
          <a:ln w="28575">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lIns="144000" tIns="36000" bIns="36000" rtlCol="0" anchor="ctr"/>
          <a:lstStyle/>
          <a:p>
            <a:pPr>
              <a:lnSpc>
                <a:spcPct val="110000"/>
              </a:lnSpc>
            </a:pPr>
            <a:r>
              <a:rPr kumimoji="1" lang="ja-JP" altLang="en-US" sz="2400" b="1" dirty="0">
                <a:solidFill>
                  <a:srgbClr val="E94520"/>
                </a:solidFill>
                <a:latin typeface="+mn-ea"/>
              </a:rPr>
              <a:t>相手に理解してもらい、共感を得ることで具体的な行動や意思決定を促すことが</a:t>
            </a:r>
            <a:r>
              <a:rPr lang="ja-JP" altLang="en-US" sz="2400" b="1" dirty="0">
                <a:solidFill>
                  <a:srgbClr val="E94520"/>
                </a:solidFill>
                <a:latin typeface="+mn-ea"/>
              </a:rPr>
              <a:t>求められま</a:t>
            </a:r>
            <a:r>
              <a:rPr kumimoji="1" lang="ja-JP" altLang="en-US" sz="2400" b="1" dirty="0">
                <a:solidFill>
                  <a:srgbClr val="E94520"/>
                </a:solidFill>
                <a:latin typeface="+mn-ea"/>
              </a:rPr>
              <a:t>す。</a:t>
            </a:r>
            <a:endParaRPr kumimoji="1" lang="ja-JP" altLang="en-US" sz="2400" b="1" strike="sngStrike" dirty="0">
              <a:solidFill>
                <a:srgbClr val="E94520"/>
              </a:solidFill>
              <a:highlight>
                <a:srgbClr val="FFFF00"/>
              </a:highlight>
              <a:latin typeface="+mn-ea"/>
            </a:endParaRPr>
          </a:p>
        </p:txBody>
      </p:sp>
      <p:grpSp>
        <p:nvGrpSpPr>
          <p:cNvPr id="28" name="グループ化 27">
            <a:extLst>
              <a:ext uri="{FF2B5EF4-FFF2-40B4-BE49-F238E27FC236}">
                <a16:creationId xmlns:a16="http://schemas.microsoft.com/office/drawing/2014/main" id="{0F74D8E1-3EE0-0EE7-016D-52349818523D}"/>
              </a:ext>
            </a:extLst>
          </p:cNvPr>
          <p:cNvGrpSpPr/>
          <p:nvPr/>
        </p:nvGrpSpPr>
        <p:grpSpPr>
          <a:xfrm>
            <a:off x="836613" y="2579268"/>
            <a:ext cx="10515600" cy="2152747"/>
            <a:chOff x="836613" y="2428368"/>
            <a:chExt cx="10515600" cy="2152747"/>
          </a:xfrm>
        </p:grpSpPr>
        <p:grpSp>
          <p:nvGrpSpPr>
            <p:cNvPr id="24" name="グループ化 23">
              <a:extLst>
                <a:ext uri="{FF2B5EF4-FFF2-40B4-BE49-F238E27FC236}">
                  <a16:creationId xmlns:a16="http://schemas.microsoft.com/office/drawing/2014/main" id="{040C33AB-37AD-36C6-7215-B8D75A5F1294}"/>
                </a:ext>
              </a:extLst>
            </p:cNvPr>
            <p:cNvGrpSpPr/>
            <p:nvPr/>
          </p:nvGrpSpPr>
          <p:grpSpPr>
            <a:xfrm>
              <a:off x="836613" y="2428368"/>
              <a:ext cx="10515600" cy="468000"/>
              <a:chOff x="836613" y="2344288"/>
              <a:chExt cx="10515600" cy="468000"/>
            </a:xfrm>
          </p:grpSpPr>
          <p:sp>
            <p:nvSpPr>
              <p:cNvPr id="6" name="正方形/長方形 5">
                <a:extLst>
                  <a:ext uri="{FF2B5EF4-FFF2-40B4-BE49-F238E27FC236}">
                    <a16:creationId xmlns:a16="http://schemas.microsoft.com/office/drawing/2014/main" id="{8A6D0A35-F680-7DE0-1BB9-5399A19CF163}"/>
                  </a:ext>
                </a:extLst>
              </p:cNvPr>
              <p:cNvSpPr/>
              <p:nvPr/>
            </p:nvSpPr>
            <p:spPr>
              <a:xfrm>
                <a:off x="3554718" y="2344288"/>
                <a:ext cx="7797495"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b="1" dirty="0">
                    <a:solidFill>
                      <a:schemeClr val="tx1"/>
                    </a:solidFill>
                    <a:latin typeface="MS PGothic" panose="020B0600070205080204" pitchFamily="34" charset="-128"/>
                    <a:ea typeface="MS PGothic" panose="020B0600070205080204" pitchFamily="34" charset="-128"/>
                  </a:rPr>
                  <a:t>購入</a:t>
                </a:r>
                <a:r>
                  <a:rPr kumimoji="1" lang="ja-JP" altLang="en-US" b="1">
                    <a:solidFill>
                      <a:schemeClr val="tx1"/>
                    </a:solidFill>
                    <a:latin typeface="MS PGothic" panose="020B0600070205080204" pitchFamily="34" charset="-128"/>
                    <a:ea typeface="MS PGothic" panose="020B0600070205080204" pitchFamily="34" charset="-128"/>
                  </a:rPr>
                  <a:t>：　商品</a:t>
                </a:r>
                <a:r>
                  <a:rPr kumimoji="1" lang="ja-JP" altLang="en-US" b="1" dirty="0">
                    <a:solidFill>
                      <a:schemeClr val="tx1"/>
                    </a:solidFill>
                    <a:latin typeface="MS PGothic" panose="020B0600070205080204" pitchFamily="34" charset="-128"/>
                    <a:ea typeface="MS PGothic" panose="020B0600070205080204" pitchFamily="34" charset="-128"/>
                  </a:rPr>
                  <a:t>・サービスを購入してもらう。</a:t>
                </a:r>
              </a:p>
            </p:txBody>
          </p:sp>
          <p:sp>
            <p:nvSpPr>
              <p:cNvPr id="11" name="正方形/長方形 10">
                <a:extLst>
                  <a:ext uri="{FF2B5EF4-FFF2-40B4-BE49-F238E27FC236}">
                    <a16:creationId xmlns:a16="http://schemas.microsoft.com/office/drawing/2014/main" id="{BADC6992-E313-805F-1ECE-EC3545F7D7E3}"/>
                  </a:ext>
                </a:extLst>
              </p:cNvPr>
              <p:cNvSpPr/>
              <p:nvPr/>
            </p:nvSpPr>
            <p:spPr>
              <a:xfrm>
                <a:off x="836613" y="2344288"/>
                <a:ext cx="2657749" cy="468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顧客</a:t>
                </a:r>
              </a:p>
            </p:txBody>
          </p:sp>
        </p:grpSp>
        <p:grpSp>
          <p:nvGrpSpPr>
            <p:cNvPr id="25" name="グループ化 24">
              <a:extLst>
                <a:ext uri="{FF2B5EF4-FFF2-40B4-BE49-F238E27FC236}">
                  <a16:creationId xmlns:a16="http://schemas.microsoft.com/office/drawing/2014/main" id="{F42ED9C0-60FB-6EEA-16A0-DCAC4F6DEAD2}"/>
                </a:ext>
              </a:extLst>
            </p:cNvPr>
            <p:cNvGrpSpPr/>
            <p:nvPr/>
          </p:nvGrpSpPr>
          <p:grpSpPr>
            <a:xfrm>
              <a:off x="836613" y="2989950"/>
              <a:ext cx="10515600" cy="468000"/>
              <a:chOff x="836613" y="2933897"/>
              <a:chExt cx="10515600" cy="468000"/>
            </a:xfrm>
          </p:grpSpPr>
          <p:sp>
            <p:nvSpPr>
              <p:cNvPr id="12" name="正方形/長方形 11">
                <a:extLst>
                  <a:ext uri="{FF2B5EF4-FFF2-40B4-BE49-F238E27FC236}">
                    <a16:creationId xmlns:a16="http://schemas.microsoft.com/office/drawing/2014/main" id="{CF19CE98-1930-B2F5-3E0C-E5904CA26587}"/>
                  </a:ext>
                </a:extLst>
              </p:cNvPr>
              <p:cNvSpPr/>
              <p:nvPr/>
            </p:nvSpPr>
            <p:spPr>
              <a:xfrm>
                <a:off x="3554718" y="2933897"/>
                <a:ext cx="7797495"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b="1" dirty="0">
                    <a:solidFill>
                      <a:schemeClr val="tx1"/>
                    </a:solidFill>
                    <a:latin typeface="MS PGothic" panose="020B0600070205080204" pitchFamily="34" charset="-128"/>
                    <a:ea typeface="MS PGothic" panose="020B0600070205080204" pitchFamily="34" charset="-128"/>
                  </a:rPr>
                  <a:t>評価：　ビジネスプランコンテストでビジネスプランを評価してもらう。</a:t>
                </a:r>
              </a:p>
            </p:txBody>
          </p:sp>
          <p:sp>
            <p:nvSpPr>
              <p:cNvPr id="13" name="正方形/長方形 12">
                <a:extLst>
                  <a:ext uri="{FF2B5EF4-FFF2-40B4-BE49-F238E27FC236}">
                    <a16:creationId xmlns:a16="http://schemas.microsoft.com/office/drawing/2014/main" id="{EC4386CD-CEF5-F6E7-FCC5-AAC17A22BA9A}"/>
                  </a:ext>
                </a:extLst>
              </p:cNvPr>
              <p:cNvSpPr/>
              <p:nvPr/>
            </p:nvSpPr>
            <p:spPr>
              <a:xfrm>
                <a:off x="836613" y="2933897"/>
                <a:ext cx="2657749" cy="468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S PGothic" panose="020B0600070205080204" pitchFamily="34" charset="-128"/>
                    <a:ea typeface="MS PGothic" panose="020B0600070205080204" pitchFamily="34" charset="-128"/>
                  </a:rPr>
                  <a:t>審査員</a:t>
                </a:r>
                <a:endParaRPr kumimoji="1" lang="ja-JP" altLang="en-US" sz="2000" b="1" dirty="0">
                  <a:latin typeface="MS PGothic" panose="020B0600070205080204" pitchFamily="34" charset="-128"/>
                  <a:ea typeface="MS PGothic" panose="020B0600070205080204" pitchFamily="34" charset="-128"/>
                </a:endParaRPr>
              </a:p>
            </p:txBody>
          </p:sp>
        </p:grpSp>
        <p:grpSp>
          <p:nvGrpSpPr>
            <p:cNvPr id="26" name="グループ化 25">
              <a:extLst>
                <a:ext uri="{FF2B5EF4-FFF2-40B4-BE49-F238E27FC236}">
                  <a16:creationId xmlns:a16="http://schemas.microsoft.com/office/drawing/2014/main" id="{15EE7CE9-5176-9004-06BF-49A7488D97E6}"/>
                </a:ext>
              </a:extLst>
            </p:cNvPr>
            <p:cNvGrpSpPr/>
            <p:nvPr/>
          </p:nvGrpSpPr>
          <p:grpSpPr>
            <a:xfrm>
              <a:off x="836613" y="3551532"/>
              <a:ext cx="10515600" cy="468000"/>
              <a:chOff x="836613" y="3523506"/>
              <a:chExt cx="10515600" cy="468000"/>
            </a:xfrm>
          </p:grpSpPr>
          <p:sp>
            <p:nvSpPr>
              <p:cNvPr id="14" name="正方形/長方形 13">
                <a:extLst>
                  <a:ext uri="{FF2B5EF4-FFF2-40B4-BE49-F238E27FC236}">
                    <a16:creationId xmlns:a16="http://schemas.microsoft.com/office/drawing/2014/main" id="{50EE9F3F-6FCD-0F54-9C0C-920F1E288E0E}"/>
                  </a:ext>
                </a:extLst>
              </p:cNvPr>
              <p:cNvSpPr/>
              <p:nvPr/>
            </p:nvSpPr>
            <p:spPr>
              <a:xfrm>
                <a:off x="3554718" y="3523506"/>
                <a:ext cx="7797495"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b="1" dirty="0">
                    <a:solidFill>
                      <a:schemeClr val="tx1"/>
                    </a:solidFill>
                    <a:latin typeface="MS PGothic" panose="020B0600070205080204" pitchFamily="34" charset="-128"/>
                    <a:ea typeface="MS PGothic" panose="020B0600070205080204" pitchFamily="34" charset="-128"/>
                  </a:rPr>
                  <a:t>調達：　銀行や投資家から資金を調達する。</a:t>
                </a:r>
              </a:p>
            </p:txBody>
          </p:sp>
          <p:sp>
            <p:nvSpPr>
              <p:cNvPr id="15" name="正方形/長方形 14">
                <a:extLst>
                  <a:ext uri="{FF2B5EF4-FFF2-40B4-BE49-F238E27FC236}">
                    <a16:creationId xmlns:a16="http://schemas.microsoft.com/office/drawing/2014/main" id="{EB59B010-50B4-EA47-499D-E556427B158E}"/>
                  </a:ext>
                </a:extLst>
              </p:cNvPr>
              <p:cNvSpPr/>
              <p:nvPr/>
            </p:nvSpPr>
            <p:spPr>
              <a:xfrm>
                <a:off x="836613" y="3523506"/>
                <a:ext cx="2657749" cy="468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金融機関・投資家</a:t>
                </a:r>
              </a:p>
            </p:txBody>
          </p:sp>
        </p:grpSp>
        <p:grpSp>
          <p:nvGrpSpPr>
            <p:cNvPr id="27" name="グループ化 26">
              <a:extLst>
                <a:ext uri="{FF2B5EF4-FFF2-40B4-BE49-F238E27FC236}">
                  <a16:creationId xmlns:a16="http://schemas.microsoft.com/office/drawing/2014/main" id="{6998E635-BCD1-D875-75D4-E4D3800AA374}"/>
                </a:ext>
              </a:extLst>
            </p:cNvPr>
            <p:cNvGrpSpPr/>
            <p:nvPr/>
          </p:nvGrpSpPr>
          <p:grpSpPr>
            <a:xfrm>
              <a:off x="836613" y="4113115"/>
              <a:ext cx="10515600" cy="468000"/>
              <a:chOff x="836613" y="4113115"/>
              <a:chExt cx="10515600" cy="468000"/>
            </a:xfrm>
          </p:grpSpPr>
          <p:sp>
            <p:nvSpPr>
              <p:cNvPr id="16" name="正方形/長方形 15">
                <a:extLst>
                  <a:ext uri="{FF2B5EF4-FFF2-40B4-BE49-F238E27FC236}">
                    <a16:creationId xmlns:a16="http://schemas.microsoft.com/office/drawing/2014/main" id="{B4D520B6-B238-EF3A-0327-87228CCB7208}"/>
                  </a:ext>
                </a:extLst>
              </p:cNvPr>
              <p:cNvSpPr/>
              <p:nvPr/>
            </p:nvSpPr>
            <p:spPr>
              <a:xfrm>
                <a:off x="3554718" y="4113115"/>
                <a:ext cx="7797495" cy="46800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b="1" dirty="0">
                    <a:solidFill>
                      <a:schemeClr val="tx1"/>
                    </a:solidFill>
                    <a:latin typeface="MS PGothic" panose="020B0600070205080204" pitchFamily="34" charset="-128"/>
                    <a:ea typeface="MS PGothic" panose="020B0600070205080204" pitchFamily="34" charset="-128"/>
                  </a:rPr>
                  <a:t>採用：　ビジネスを行うために仲間を集める。</a:t>
                </a:r>
              </a:p>
            </p:txBody>
          </p:sp>
          <p:sp>
            <p:nvSpPr>
              <p:cNvPr id="17" name="正方形/長方形 16">
                <a:extLst>
                  <a:ext uri="{FF2B5EF4-FFF2-40B4-BE49-F238E27FC236}">
                    <a16:creationId xmlns:a16="http://schemas.microsoft.com/office/drawing/2014/main" id="{F17DE0C2-C048-9A78-F68F-94A6E8FFC8AD}"/>
                  </a:ext>
                </a:extLst>
              </p:cNvPr>
              <p:cNvSpPr/>
              <p:nvPr/>
            </p:nvSpPr>
            <p:spPr>
              <a:xfrm>
                <a:off x="836613" y="4113115"/>
                <a:ext cx="2657749" cy="468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採用候補者</a:t>
                </a:r>
              </a:p>
            </p:txBody>
          </p:sp>
        </p:grpSp>
      </p:grpSp>
      <p:sp>
        <p:nvSpPr>
          <p:cNvPr id="29" name="正方形/長方形 28">
            <a:extLst>
              <a:ext uri="{FF2B5EF4-FFF2-40B4-BE49-F238E27FC236}">
                <a16:creationId xmlns:a16="http://schemas.microsoft.com/office/drawing/2014/main" id="{EDE91E1C-9E0C-17D6-7918-1BE708F9696F}"/>
              </a:ext>
            </a:extLst>
          </p:cNvPr>
          <p:cNvSpPr/>
          <p:nvPr/>
        </p:nvSpPr>
        <p:spPr>
          <a:xfrm>
            <a:off x="836613" y="2183689"/>
            <a:ext cx="2657749" cy="324000"/>
          </a:xfrm>
          <a:prstGeom prst="rect">
            <a:avLst/>
          </a:prstGeom>
          <a:solidFill>
            <a:srgbClr val="FCE8E8"/>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lgn="ctr"/>
            <a:r>
              <a:rPr kumimoji="1" lang="ja-JP" altLang="en-US" sz="1400" b="1">
                <a:solidFill>
                  <a:schemeClr val="tx1"/>
                </a:solidFill>
                <a:latin typeface="MS PGothic" panose="020B0600070205080204" pitchFamily="34" charset="-128"/>
                <a:ea typeface="MS PGothic" panose="020B0600070205080204" pitchFamily="34" charset="-128"/>
              </a:rPr>
              <a:t>聞き手</a:t>
            </a:r>
            <a:endParaRPr kumimoji="1" lang="ja-JP" altLang="en-US" sz="1400" b="1" dirty="0">
              <a:solidFill>
                <a:schemeClr val="tx1"/>
              </a:solidFill>
              <a:latin typeface="MS PGothic" panose="020B0600070205080204" pitchFamily="34" charset="-128"/>
              <a:ea typeface="MS PGothic" panose="020B0600070205080204" pitchFamily="34" charset="-128"/>
            </a:endParaRPr>
          </a:p>
        </p:txBody>
      </p:sp>
      <p:sp>
        <p:nvSpPr>
          <p:cNvPr id="30" name="正方形/長方形 29">
            <a:extLst>
              <a:ext uri="{FF2B5EF4-FFF2-40B4-BE49-F238E27FC236}">
                <a16:creationId xmlns:a16="http://schemas.microsoft.com/office/drawing/2014/main" id="{4329CD7E-6842-FF65-EECE-97C8628E0D6C}"/>
              </a:ext>
            </a:extLst>
          </p:cNvPr>
          <p:cNvSpPr/>
          <p:nvPr/>
        </p:nvSpPr>
        <p:spPr>
          <a:xfrm>
            <a:off x="3554718" y="2183689"/>
            <a:ext cx="7797495" cy="324000"/>
          </a:xfrm>
          <a:prstGeom prst="rect">
            <a:avLst/>
          </a:prstGeom>
          <a:solidFill>
            <a:srgbClr val="FCE8E8"/>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lgn="ctr"/>
            <a:r>
              <a:rPr kumimoji="1" lang="ja-JP" altLang="en-US" sz="1400" b="1" dirty="0">
                <a:solidFill>
                  <a:schemeClr val="tx1"/>
                </a:solidFill>
                <a:latin typeface="MS PGothic" panose="020B0600070205080204" pitchFamily="34" charset="-128"/>
                <a:ea typeface="MS PGothic" panose="020B0600070205080204" pitchFamily="34" charset="-128"/>
              </a:rPr>
              <a:t>プレゼンテーションの目的</a:t>
            </a:r>
          </a:p>
        </p:txBody>
      </p:sp>
    </p:spTree>
    <p:extLst>
      <p:ext uri="{BB962C8B-B14F-4D97-AF65-F5344CB8AC3E}">
        <p14:creationId xmlns:p14="http://schemas.microsoft.com/office/powerpoint/2010/main" val="236296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8A739-A20A-AD34-19C3-236679CA90F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EE123CC-8EBF-C0B7-6577-34F91189DAA8}"/>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プレゼンテーションを行う場面の状況</a:t>
            </a:r>
            <a:r>
              <a:rPr lang="ja-JP" altLang="en-US" dirty="0">
                <a:effectLst/>
                <a:latin typeface="MS PGothic" panose="020B0600070205080204" pitchFamily="34" charset="-128"/>
                <a:ea typeface="MS PGothic" panose="020B0600070205080204" pitchFamily="34" charset="-128"/>
              </a:rPr>
              <a:t>を確認</a:t>
            </a:r>
            <a:endParaRPr kumimoji="1" lang="ja-JP" altLang="en-US" dirty="0"/>
          </a:p>
        </p:txBody>
      </p:sp>
      <p:sp>
        <p:nvSpPr>
          <p:cNvPr id="7" name="テキスト ボックス 6">
            <a:extLst>
              <a:ext uri="{FF2B5EF4-FFF2-40B4-BE49-F238E27FC236}">
                <a16:creationId xmlns:a16="http://schemas.microsoft.com/office/drawing/2014/main" id="{097A02B6-5393-D53B-BF6D-09527B5C28CB}"/>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プレゼンテーションの実施では、以下について確認しましょう。</a:t>
            </a:r>
          </a:p>
        </p:txBody>
      </p:sp>
      <p:sp>
        <p:nvSpPr>
          <p:cNvPr id="4" name="正方形/長方形 3">
            <a:extLst>
              <a:ext uri="{FF2B5EF4-FFF2-40B4-BE49-F238E27FC236}">
                <a16:creationId xmlns:a16="http://schemas.microsoft.com/office/drawing/2014/main" id="{F5841D03-E73B-B924-43D8-B8428C8B75CF}"/>
              </a:ext>
            </a:extLst>
          </p:cNvPr>
          <p:cNvSpPr/>
          <p:nvPr/>
        </p:nvSpPr>
        <p:spPr>
          <a:xfrm>
            <a:off x="1442352" y="1894498"/>
            <a:ext cx="9252861" cy="4098472"/>
          </a:xfrm>
          <a:prstGeom prst="rect">
            <a:avLst/>
          </a:prstGeom>
          <a:noFill/>
          <a:ln w="28575">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marR="0" lvl="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E94520"/>
                </a:solidFill>
                <a:effectLst/>
                <a:uLnTx/>
                <a:uFillTx/>
                <a:latin typeface="MS PGothic" panose="020B0600070205080204" pitchFamily="34" charset="-128"/>
                <a:ea typeface="MS PGothic" panose="020B0600070205080204" pitchFamily="34" charset="-128"/>
                <a:cs typeface="+mn-cs"/>
              </a:rPr>
              <a:t>■ 聞き手</a:t>
            </a:r>
            <a:r>
              <a:rPr kumimoji="1" lang="ja-JP" altLang="en-US" sz="1400" b="1" i="0" u="none" strike="noStrike" kern="1200" cap="none" spc="0" normalizeH="0" baseline="0" noProof="0">
                <a:ln>
                  <a:noFill/>
                </a:ln>
                <a:solidFill>
                  <a:srgbClr val="E94520"/>
                </a:solidFill>
                <a:effectLst/>
                <a:uLnTx/>
                <a:uFillTx/>
                <a:latin typeface="MS PGothic" panose="020B0600070205080204" pitchFamily="34" charset="-128"/>
                <a:ea typeface="MS PGothic" panose="020B0600070205080204" pitchFamily="34" charset="-128"/>
                <a:cs typeface="+mn-cs"/>
              </a:rPr>
              <a:t> </a:t>
            </a:r>
            <a:endParaRPr kumimoji="1" lang="en-US" altLang="ja-JP"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271463" marR="0" lvl="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　聞き手はどんな人か？</a:t>
            </a:r>
            <a:r>
              <a:rPr kumimoji="1" lang="en-US" altLang="ja-JP"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例</a:t>
            </a:r>
            <a:r>
              <a:rPr kumimoji="1" lang="en-US" altLang="ja-JP"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顧客、審査員、金融機関・投資家、採用候補者</a:t>
            </a:r>
            <a:r>
              <a:rPr kumimoji="1" lang="en-US" altLang="ja-JP"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endParaRPr kumimoji="1" lang="en-US" altLang="ja-JP" sz="9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時間</a:t>
            </a:r>
            <a:endParaRPr kumimoji="1" lang="en-US" altLang="ja-JP"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endParaRPr lang="en-US" altLang="ja-JP" sz="300" b="1" dirty="0">
              <a:solidFill>
                <a:prstClr val="black"/>
              </a:solidFill>
              <a:latin typeface="MS PGothic" panose="020B0600070205080204" pitchFamily="34" charset="-128"/>
              <a:ea typeface="MS PGothic" panose="020B0600070205080204" pitchFamily="34" charset="-128"/>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 プレゼンテーションの時間は何分間か（開始</a:t>
            </a:r>
            <a:r>
              <a:rPr kumimoji="1" lang="ja-JP" altLang="en-US"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・終了予定</a:t>
            </a: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時間も確認）。</a:t>
            </a: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 質疑応答の時間は何分か。プレゼンテーションの時間に含まれているか。</a:t>
            </a:r>
            <a:endParaRPr kumimoji="1" lang="en-US" altLang="ja-JP"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endParaRPr kumimoji="1" lang="ja-JP" altLang="en-US" sz="9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会場</a:t>
            </a:r>
            <a:endParaRPr kumimoji="1" lang="en-US" altLang="ja-JP"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endParaRPr lang="en-US" altLang="ja-JP" sz="300" b="1" dirty="0">
              <a:solidFill>
                <a:prstClr val="black"/>
              </a:solidFill>
              <a:latin typeface="MS PGothic" panose="020B0600070205080204" pitchFamily="34" charset="-128"/>
              <a:ea typeface="MS PGothic" panose="020B0600070205080204" pitchFamily="34" charset="-128"/>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会場の形式は対面かオンラインか（または、両方の可能性があるか）。</a:t>
            </a:r>
            <a:b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 スライドを投影するスクリーンの有無。オンラインの場合のツールは何か。</a:t>
            </a:r>
            <a:endParaRPr kumimoji="1" lang="ja-JP" altLang="en-US" sz="1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endParaRPr kumimoji="1" lang="en-US" altLang="ja-JP" sz="9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環境</a:t>
            </a:r>
            <a:endParaRPr lang="en-US" altLang="ja-JP" sz="1400" b="1" dirty="0">
              <a:solidFill>
                <a:srgbClr val="E94520"/>
              </a:solidFill>
              <a:latin typeface="MS PGothic" panose="020B0600070205080204" pitchFamily="34" charset="-128"/>
              <a:ea typeface="MS PGothic" panose="020B0600070205080204" pitchFamily="34" charset="-128"/>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endParaRPr kumimoji="1" lang="en-US" altLang="ja-JP" sz="3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HDMI</a:t>
            </a: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など接続方式や対応可能な端子、音声機器（例</a:t>
            </a:r>
            <a:r>
              <a:rPr kumimoji="1" lang="en-US" altLang="ja-JP"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マイク、</a:t>
            </a:r>
            <a:r>
              <a:rPr kumimoji="1" lang="ja-JP" altLang="en-US" sz="2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スピーカー</a:t>
            </a: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など）。</a:t>
            </a:r>
          </a:p>
          <a:p>
            <a:pPr marL="271463" marR="0" lvl="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 リモコンは用意されているか</a:t>
            </a:r>
            <a:r>
              <a:rPr kumimoji="1" lang="ja-JP" altLang="en-US"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。スライド投影は会場</a:t>
            </a:r>
            <a:r>
              <a:rPr kumimoji="1" lang="en-US" altLang="ja-JP"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PC</a:t>
            </a:r>
            <a:r>
              <a:rPr kumimoji="1" lang="ja-JP" altLang="en-US"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か</a:t>
            </a: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持参</a:t>
            </a:r>
            <a:r>
              <a:rPr kumimoji="1" lang="en-US" altLang="ja-JP"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PC</a:t>
            </a:r>
            <a:r>
              <a:rPr kumimoji="1" lang="ja-JP" altLang="en-US"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か。</a:t>
            </a:r>
            <a:endParaRPr kumimoji="1" lang="en-US" altLang="ja-JP"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9" name="図 8" descr="男 が含まれている画像&#10;&#10;自動的に生成された説明">
            <a:extLst>
              <a:ext uri="{FF2B5EF4-FFF2-40B4-BE49-F238E27FC236}">
                <a16:creationId xmlns:a16="http://schemas.microsoft.com/office/drawing/2014/main" id="{6396C61E-881B-1859-32BE-166FC3AFC082}"/>
              </a:ext>
            </a:extLst>
          </p:cNvPr>
          <p:cNvPicPr>
            <a:picLocks noChangeAspect="1"/>
          </p:cNvPicPr>
          <p:nvPr/>
        </p:nvPicPr>
        <p:blipFill>
          <a:blip r:embed="rId2"/>
          <a:srcRect l="32802" t="9418" r="32802" b="44734"/>
          <a:stretch/>
        </p:blipFill>
        <p:spPr>
          <a:xfrm>
            <a:off x="10210800" y="4393686"/>
            <a:ext cx="1369265" cy="1825127"/>
          </a:xfrm>
          <a:prstGeom prst="rect">
            <a:avLst/>
          </a:prstGeom>
        </p:spPr>
      </p:pic>
    </p:spTree>
    <p:extLst>
      <p:ext uri="{BB962C8B-B14F-4D97-AF65-F5344CB8AC3E}">
        <p14:creationId xmlns:p14="http://schemas.microsoft.com/office/powerpoint/2010/main" val="400176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6F19E-4A72-DDD3-0161-4A716E8A5D9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0F9E7C4-98A7-2873-79EA-4BCBB9CAB387}"/>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プレゼンテーションを</a:t>
            </a:r>
            <a:r>
              <a:rPr lang="ja-JP" altLang="en-US">
                <a:latin typeface="MS PGothic" panose="020B0600070205080204" pitchFamily="34" charset="-128"/>
                <a:ea typeface="MS PGothic" panose="020B0600070205080204" pitchFamily="34" charset="-128"/>
              </a:rPr>
              <a:t>行う</a:t>
            </a:r>
            <a:r>
              <a:rPr lang="ja-JP" altLang="en-US">
                <a:effectLst/>
                <a:latin typeface="MS PGothic" panose="020B0600070205080204" pitchFamily="34" charset="-128"/>
                <a:ea typeface="MS PGothic" panose="020B0600070205080204" pitchFamily="34" charset="-128"/>
              </a:rPr>
              <a:t>際</a:t>
            </a:r>
            <a:r>
              <a:rPr lang="ja-JP" altLang="en-US" dirty="0">
                <a:effectLst/>
                <a:latin typeface="MS PGothic" panose="020B0600070205080204" pitchFamily="34" charset="-128"/>
                <a:ea typeface="MS PGothic" panose="020B0600070205080204" pitchFamily="34" charset="-128"/>
              </a:rPr>
              <a:t>のポイント</a:t>
            </a:r>
            <a:endParaRPr kumimoji="1" lang="ja-JP" altLang="en-US" dirty="0"/>
          </a:p>
        </p:txBody>
      </p:sp>
      <p:sp>
        <p:nvSpPr>
          <p:cNvPr id="7" name="テキスト ボックス 6">
            <a:extLst>
              <a:ext uri="{FF2B5EF4-FFF2-40B4-BE49-F238E27FC236}">
                <a16:creationId xmlns:a16="http://schemas.microsoft.com/office/drawing/2014/main" id="{0D3115A1-B136-78F4-EEB6-2CBF2B9A40F5}"/>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始めに「誰に？」「何を？」「どのように？」をしっかりと検討します。</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プラン</a:t>
            </a:r>
            <a:r>
              <a:rPr lang="ja-JP" altLang="en-US" sz="2800" b="1" dirty="0">
                <a:latin typeface="MS PGothic" panose="020B0600070205080204" pitchFamily="34" charset="-128"/>
                <a:ea typeface="MS PGothic" panose="020B0600070205080204" pitchFamily="34" charset="-128"/>
              </a:rPr>
              <a:t>の本質となる部分をどう説明するか</a:t>
            </a:r>
            <a:r>
              <a:rPr lang="ja-JP" altLang="en-US" sz="2800" b="1">
                <a:latin typeface="MS PGothic" panose="020B0600070205080204" pitchFamily="34" charset="-128"/>
                <a:ea typeface="MS PGothic" panose="020B0600070205080204" pitchFamily="34" charset="-128"/>
              </a:rPr>
              <a:t>検討します。</a:t>
            </a:r>
          </a:p>
        </p:txBody>
      </p:sp>
      <p:grpSp>
        <p:nvGrpSpPr>
          <p:cNvPr id="24" name="グループ化 23">
            <a:extLst>
              <a:ext uri="{FF2B5EF4-FFF2-40B4-BE49-F238E27FC236}">
                <a16:creationId xmlns:a16="http://schemas.microsoft.com/office/drawing/2014/main" id="{A0D1F097-E330-1694-2068-28E383E907B1}"/>
              </a:ext>
            </a:extLst>
          </p:cNvPr>
          <p:cNvGrpSpPr/>
          <p:nvPr/>
        </p:nvGrpSpPr>
        <p:grpSpPr>
          <a:xfrm>
            <a:off x="836613" y="2376147"/>
            <a:ext cx="10515600" cy="1044000"/>
            <a:chOff x="836613" y="2344288"/>
            <a:chExt cx="10515600" cy="696460"/>
          </a:xfrm>
        </p:grpSpPr>
        <p:sp>
          <p:nvSpPr>
            <p:cNvPr id="6" name="正方形/長方形 5">
              <a:extLst>
                <a:ext uri="{FF2B5EF4-FFF2-40B4-BE49-F238E27FC236}">
                  <a16:creationId xmlns:a16="http://schemas.microsoft.com/office/drawing/2014/main" id="{FAD55B21-A05D-1093-F73F-A535A8BF0795}"/>
                </a:ext>
              </a:extLst>
            </p:cNvPr>
            <p:cNvSpPr/>
            <p:nvPr/>
          </p:nvSpPr>
          <p:spPr>
            <a:xfrm>
              <a:off x="3554718" y="2344288"/>
              <a:ext cx="7797495" cy="69646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chemeClr val="tx1"/>
                  </a:solidFill>
                  <a:latin typeface="MS PGothic" panose="020B0600070205080204" pitchFamily="34" charset="-128"/>
                  <a:ea typeface="MS PGothic" panose="020B0600070205080204" pitchFamily="34" charset="-128"/>
                </a:rPr>
                <a:t>大学受験で合格を目指しているが、集中して勉強できない</a:t>
              </a:r>
              <a:r>
                <a:rPr kumimoji="1" lang="ja-JP" altLang="en-US" sz="2000" b="1">
                  <a:solidFill>
                    <a:schemeClr val="tx1"/>
                  </a:solidFill>
                  <a:latin typeface="MS PGothic" panose="020B0600070205080204" pitchFamily="34" charset="-128"/>
                  <a:ea typeface="MS PGothic" panose="020B0600070205080204" pitchFamily="34" charset="-128"/>
                </a:rPr>
                <a:t>ことに</a:t>
              </a:r>
              <a:br>
                <a:rPr kumimoji="1" lang="en-US" altLang="ja-JP" sz="2000" b="1" dirty="0">
                  <a:solidFill>
                    <a:schemeClr val="tx1"/>
                  </a:solidFill>
                  <a:latin typeface="MS PGothic" panose="020B0600070205080204" pitchFamily="34" charset="-128"/>
                  <a:ea typeface="MS PGothic" panose="020B0600070205080204" pitchFamily="34" charset="-128"/>
                </a:rPr>
              </a:br>
              <a:r>
                <a:rPr kumimoji="1" lang="ja-JP" altLang="en-US" sz="2000" b="1">
                  <a:solidFill>
                    <a:schemeClr val="tx1"/>
                  </a:solidFill>
                  <a:latin typeface="MS PGothic" panose="020B0600070205080204" pitchFamily="34" charset="-128"/>
                  <a:ea typeface="MS PGothic" panose="020B0600070205080204" pitchFamily="34" charset="-128"/>
                </a:rPr>
                <a:t>困っている高校</a:t>
              </a:r>
              <a:r>
                <a:rPr kumimoji="1" lang="en-US" altLang="ja-JP" sz="2000" b="1" dirty="0">
                  <a:solidFill>
                    <a:schemeClr val="tx1"/>
                  </a:solidFill>
                  <a:latin typeface="MS PGothic" panose="020B0600070205080204" pitchFamily="34" charset="-128"/>
                  <a:ea typeface="MS PGothic" panose="020B0600070205080204" pitchFamily="34" charset="-128"/>
                </a:rPr>
                <a:t>2</a:t>
              </a:r>
              <a:r>
                <a:rPr kumimoji="1" lang="ja-JP" altLang="en-US" sz="2000" b="1" dirty="0">
                  <a:solidFill>
                    <a:schemeClr val="tx1"/>
                  </a:solidFill>
                  <a:latin typeface="MS PGothic" panose="020B0600070205080204" pitchFamily="34" charset="-128"/>
                  <a:ea typeface="MS PGothic" panose="020B0600070205080204" pitchFamily="34" charset="-128"/>
                </a:rPr>
                <a:t>年生</a:t>
              </a:r>
              <a:r>
                <a:rPr kumimoji="1" lang="en-US" altLang="ja-JP" sz="2000" b="1" dirty="0">
                  <a:solidFill>
                    <a:schemeClr val="tx1"/>
                  </a:solidFill>
                  <a:latin typeface="MS PGothic" panose="020B0600070205080204" pitchFamily="34" charset="-128"/>
                  <a:ea typeface="MS PGothic" panose="020B0600070205080204" pitchFamily="34" charset="-128"/>
                </a:rPr>
                <a:t>〜3</a:t>
              </a:r>
              <a:r>
                <a:rPr kumimoji="1" lang="ja-JP" altLang="en-US" sz="2000" b="1" dirty="0">
                  <a:solidFill>
                    <a:schemeClr val="tx1"/>
                  </a:solidFill>
                  <a:latin typeface="MS PGothic" panose="020B0600070205080204" pitchFamily="34" charset="-128"/>
                  <a:ea typeface="MS PGothic" panose="020B0600070205080204" pitchFamily="34" charset="-128"/>
                </a:rPr>
                <a:t>年生。</a:t>
              </a:r>
            </a:p>
          </p:txBody>
        </p:sp>
        <p:sp>
          <p:nvSpPr>
            <p:cNvPr id="11" name="正方形/長方形 10">
              <a:extLst>
                <a:ext uri="{FF2B5EF4-FFF2-40B4-BE49-F238E27FC236}">
                  <a16:creationId xmlns:a16="http://schemas.microsoft.com/office/drawing/2014/main" id="{347B14B0-B05B-BF4F-A8FB-0FE3FC3D59A4}"/>
                </a:ext>
              </a:extLst>
            </p:cNvPr>
            <p:cNvSpPr/>
            <p:nvPr/>
          </p:nvSpPr>
          <p:spPr>
            <a:xfrm>
              <a:off x="836613" y="2344288"/>
              <a:ext cx="2657749" cy="69646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S PGothic" panose="020B0600070205080204" pitchFamily="34" charset="-128"/>
                  <a:ea typeface="MS PGothic" panose="020B0600070205080204" pitchFamily="34" charset="-128"/>
                </a:rPr>
                <a:t>誰に？</a:t>
              </a:r>
            </a:p>
            <a:p>
              <a:pPr algn="ctr"/>
              <a:r>
                <a:rPr kumimoji="1" lang="en-US" altLang="ja-JP" b="1" dirty="0">
                  <a:latin typeface="MS PGothic" panose="020B0600070205080204" pitchFamily="34" charset="-128"/>
                  <a:ea typeface="MS PGothic" panose="020B0600070205080204" pitchFamily="34" charset="-128"/>
                </a:rPr>
                <a:t>(</a:t>
              </a:r>
              <a:r>
                <a:rPr kumimoji="1" lang="ja-JP" altLang="en-US" b="1" dirty="0">
                  <a:latin typeface="MS PGothic" panose="020B0600070205080204" pitchFamily="34" charset="-128"/>
                  <a:ea typeface="MS PGothic" panose="020B0600070205080204" pitchFamily="34" charset="-128"/>
                </a:rPr>
                <a:t>ターゲットとなる顧客</a:t>
              </a:r>
              <a:r>
                <a:rPr kumimoji="1" lang="en-US" altLang="ja-JP" b="1" dirty="0">
                  <a:latin typeface="MS PGothic" panose="020B0600070205080204" pitchFamily="34" charset="-128"/>
                  <a:ea typeface="MS PGothic" panose="020B0600070205080204" pitchFamily="34" charset="-128"/>
                </a:rPr>
                <a:t>)</a:t>
              </a:r>
            </a:p>
          </p:txBody>
        </p:sp>
      </p:grpSp>
      <p:grpSp>
        <p:nvGrpSpPr>
          <p:cNvPr id="25" name="グループ化 24">
            <a:extLst>
              <a:ext uri="{FF2B5EF4-FFF2-40B4-BE49-F238E27FC236}">
                <a16:creationId xmlns:a16="http://schemas.microsoft.com/office/drawing/2014/main" id="{6A4645C1-85D1-B0C0-B22C-8DF6C7B6D867}"/>
              </a:ext>
            </a:extLst>
          </p:cNvPr>
          <p:cNvGrpSpPr/>
          <p:nvPr/>
        </p:nvGrpSpPr>
        <p:grpSpPr>
          <a:xfrm>
            <a:off x="836613" y="3614313"/>
            <a:ext cx="10515600" cy="1044000"/>
            <a:chOff x="836613" y="2933897"/>
            <a:chExt cx="10515600" cy="696460"/>
          </a:xfrm>
        </p:grpSpPr>
        <p:sp>
          <p:nvSpPr>
            <p:cNvPr id="12" name="正方形/長方形 11">
              <a:extLst>
                <a:ext uri="{FF2B5EF4-FFF2-40B4-BE49-F238E27FC236}">
                  <a16:creationId xmlns:a16="http://schemas.microsoft.com/office/drawing/2014/main" id="{EF4EB055-0DA7-9153-B933-1E6DE16D0DD8}"/>
                </a:ext>
              </a:extLst>
            </p:cNvPr>
            <p:cNvSpPr/>
            <p:nvPr/>
          </p:nvSpPr>
          <p:spPr>
            <a:xfrm>
              <a:off x="3554718" y="2933897"/>
              <a:ext cx="7797495" cy="696460"/>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chemeClr val="tx1"/>
                  </a:solidFill>
                  <a:latin typeface="MS PGothic" panose="020B0600070205080204" pitchFamily="34" charset="-128"/>
                  <a:ea typeface="MS PGothic" panose="020B0600070205080204" pitchFamily="34" charset="-128"/>
                </a:rPr>
                <a:t>周囲の雑音が気にならない集中して勉強</a:t>
              </a:r>
              <a:r>
                <a:rPr kumimoji="1" lang="ja-JP" altLang="en-US" sz="2000" b="1">
                  <a:solidFill>
                    <a:schemeClr val="tx1"/>
                  </a:solidFill>
                  <a:latin typeface="MS PGothic" panose="020B0600070205080204" pitchFamily="34" charset="-128"/>
                  <a:ea typeface="MS PGothic" panose="020B0600070205080204" pitchFamily="34" charset="-128"/>
                </a:rPr>
                <a:t>できる防音の個室型自習室「スマートスタディルーム」を提供</a:t>
              </a:r>
              <a:r>
                <a:rPr kumimoji="1" lang="ja-JP" altLang="en-US" sz="2000" b="1" dirty="0">
                  <a:solidFill>
                    <a:schemeClr val="tx1"/>
                  </a:solidFill>
                  <a:latin typeface="MS PGothic" panose="020B0600070205080204" pitchFamily="34" charset="-128"/>
                  <a:ea typeface="MS PGothic" panose="020B0600070205080204" pitchFamily="34" charset="-128"/>
                </a:rPr>
                <a:t>。ドリンクも飲み放題でリフレッシュできる。</a:t>
              </a:r>
            </a:p>
          </p:txBody>
        </p:sp>
        <p:sp>
          <p:nvSpPr>
            <p:cNvPr id="13" name="正方形/長方形 12">
              <a:extLst>
                <a:ext uri="{FF2B5EF4-FFF2-40B4-BE49-F238E27FC236}">
                  <a16:creationId xmlns:a16="http://schemas.microsoft.com/office/drawing/2014/main" id="{C0AF0BCB-9703-FEA1-0D2B-65B80EDE74C1}"/>
                </a:ext>
              </a:extLst>
            </p:cNvPr>
            <p:cNvSpPr/>
            <p:nvPr/>
          </p:nvSpPr>
          <p:spPr>
            <a:xfrm>
              <a:off x="836613" y="2933897"/>
              <a:ext cx="2657749" cy="69646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white"/>
                  </a:solidFill>
                  <a:latin typeface="MS PGothic" panose="020B0600070205080204" pitchFamily="34" charset="-128"/>
                  <a:ea typeface="MS PGothic" panose="020B0600070205080204" pitchFamily="34" charset="-128"/>
                </a:rPr>
                <a:t>何を</a:t>
              </a:r>
              <a:r>
                <a:rPr kumimoji="1" lang="ja-JP" altLang="en-US" sz="2400" b="1" i="0" u="none" strike="noStrike" kern="1200" cap="none" spc="0" normalizeH="0" baseline="0" noProof="0" dirty="0">
                  <a:ln>
                    <a:noFill/>
                  </a:ln>
                  <a:solidFill>
                    <a:prstClr val="white"/>
                  </a:solidFill>
                  <a:effectLst/>
                  <a:uLnTx/>
                  <a:uFillTx/>
                  <a:latin typeface="MS PGothic" panose="020B0600070205080204" pitchFamily="34" charset="-128"/>
                  <a:ea typeface="MS PGothic" panose="020B0600070205080204" pitchFamily="34"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MS PGothic" panose="020B0600070205080204" pitchFamily="34" charset="-128"/>
                  <a:ea typeface="MS PGothic" panose="020B0600070205080204" pitchFamily="34" charset="-128"/>
                  <a:cs typeface="+mn-cs"/>
                </a:rPr>
                <a:t>(</a:t>
              </a:r>
              <a:r>
                <a:rPr kumimoji="1" lang="ja-JP" altLang="en-US" sz="1800" b="1" i="0" u="none" strike="noStrike" kern="1200" cap="none" spc="0" normalizeH="0" baseline="0" noProof="0" dirty="0">
                  <a:ln>
                    <a:noFill/>
                  </a:ln>
                  <a:solidFill>
                    <a:prstClr val="white"/>
                  </a:solidFill>
                  <a:effectLst/>
                  <a:uLnTx/>
                  <a:uFillTx/>
                  <a:latin typeface="MS PGothic" panose="020B0600070205080204" pitchFamily="34" charset="-128"/>
                  <a:ea typeface="MS PGothic" panose="020B0600070205080204" pitchFamily="34" charset="-128"/>
                  <a:cs typeface="+mn-cs"/>
                </a:rPr>
                <a:t>商品・サービス</a:t>
              </a:r>
              <a:r>
                <a:rPr kumimoji="1" lang="en-US" altLang="ja-JP" sz="1800" b="1" i="0" u="none" strike="noStrike" kern="1200" cap="none" spc="0" normalizeH="0" baseline="0" noProof="0" dirty="0">
                  <a:ln>
                    <a:noFill/>
                  </a:ln>
                  <a:solidFill>
                    <a:prstClr val="white"/>
                  </a:solidFill>
                  <a:effectLst/>
                  <a:uLnTx/>
                  <a:uFillTx/>
                  <a:latin typeface="MS PGothic" panose="020B0600070205080204" pitchFamily="34" charset="-128"/>
                  <a:ea typeface="MS PGothic" panose="020B0600070205080204" pitchFamily="34" charset="-128"/>
                  <a:cs typeface="+mn-cs"/>
                </a:rPr>
                <a:t>)</a:t>
              </a:r>
            </a:p>
          </p:txBody>
        </p:sp>
      </p:grpSp>
      <p:grpSp>
        <p:nvGrpSpPr>
          <p:cNvPr id="26" name="グループ化 25">
            <a:extLst>
              <a:ext uri="{FF2B5EF4-FFF2-40B4-BE49-F238E27FC236}">
                <a16:creationId xmlns:a16="http://schemas.microsoft.com/office/drawing/2014/main" id="{F6D93784-1781-7A6D-E2D2-4F4B62CC3CBE}"/>
              </a:ext>
            </a:extLst>
          </p:cNvPr>
          <p:cNvGrpSpPr/>
          <p:nvPr/>
        </p:nvGrpSpPr>
        <p:grpSpPr>
          <a:xfrm>
            <a:off x="836613" y="4852480"/>
            <a:ext cx="10515600" cy="1044003"/>
            <a:chOff x="836613" y="3944697"/>
            <a:chExt cx="10515600" cy="696466"/>
          </a:xfrm>
        </p:grpSpPr>
        <p:sp>
          <p:nvSpPr>
            <p:cNvPr id="14" name="正方形/長方形 13">
              <a:extLst>
                <a:ext uri="{FF2B5EF4-FFF2-40B4-BE49-F238E27FC236}">
                  <a16:creationId xmlns:a16="http://schemas.microsoft.com/office/drawing/2014/main" id="{E18E2348-CE8B-450C-0977-F77B8BD4EEDE}"/>
                </a:ext>
              </a:extLst>
            </p:cNvPr>
            <p:cNvSpPr/>
            <p:nvPr/>
          </p:nvSpPr>
          <p:spPr>
            <a:xfrm>
              <a:off x="3554718" y="3944697"/>
              <a:ext cx="7797495" cy="696464"/>
            </a:xfrm>
            <a:prstGeom prst="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chemeClr val="tx1"/>
                  </a:solidFill>
                  <a:latin typeface="MS PGothic" panose="020B0600070205080204" pitchFamily="34" charset="-128"/>
                  <a:ea typeface="MS PGothic" panose="020B0600070205080204" pitchFamily="34" charset="-128"/>
                </a:rPr>
                <a:t>価格は、</a:t>
              </a:r>
              <a:r>
                <a:rPr kumimoji="1" lang="en-US" altLang="ja-JP" sz="2000" b="1" dirty="0">
                  <a:solidFill>
                    <a:schemeClr val="tx1"/>
                  </a:solidFill>
                  <a:latin typeface="MS PGothic" panose="020B0600070205080204" pitchFamily="34" charset="-128"/>
                  <a:ea typeface="MS PGothic" panose="020B0600070205080204" pitchFamily="34" charset="-128"/>
                </a:rPr>
                <a:t>1</a:t>
              </a:r>
              <a:r>
                <a:rPr kumimoji="1" lang="ja-JP" altLang="en-US" sz="2000" b="1">
                  <a:solidFill>
                    <a:schemeClr val="tx1"/>
                  </a:solidFill>
                  <a:latin typeface="MS PGothic" panose="020B0600070205080204" pitchFamily="34" charset="-128"/>
                  <a:ea typeface="MS PGothic" panose="020B0600070205080204" pitchFamily="34" charset="-128"/>
                </a:rPr>
                <a:t>時間</a:t>
              </a:r>
              <a:r>
                <a:rPr kumimoji="1" lang="en-US" altLang="ja-JP" sz="2000" b="1" dirty="0">
                  <a:solidFill>
                    <a:schemeClr val="tx1"/>
                  </a:solidFill>
                  <a:latin typeface="MS PGothic" panose="020B0600070205080204" pitchFamily="34" charset="-128"/>
                  <a:ea typeface="MS PGothic" panose="020B0600070205080204" pitchFamily="34" charset="-128"/>
                </a:rPr>
                <a:t>800</a:t>
              </a:r>
              <a:r>
                <a:rPr kumimoji="1" lang="ja-JP" altLang="en-US" sz="2000" b="1" dirty="0">
                  <a:solidFill>
                    <a:schemeClr val="tx1"/>
                  </a:solidFill>
                  <a:latin typeface="MS PGothic" panose="020B0600070205080204" pitchFamily="34" charset="-128"/>
                  <a:ea typeface="MS PGothic" panose="020B0600070205080204" pitchFamily="34" charset="-128"/>
                </a:rPr>
                <a:t>円</a:t>
              </a:r>
              <a:r>
                <a:rPr kumimoji="1" lang="ja-JP" altLang="en-US" sz="2000" b="1">
                  <a:solidFill>
                    <a:schemeClr val="tx1"/>
                  </a:solidFill>
                  <a:latin typeface="MS PGothic" panose="020B0600070205080204" pitchFamily="34" charset="-128"/>
                  <a:ea typeface="MS PGothic" panose="020B0600070205080204" pitchFamily="34" charset="-128"/>
                </a:rPr>
                <a:t>と月</a:t>
              </a:r>
              <a:r>
                <a:rPr kumimoji="1" lang="en-US" altLang="ja-JP" sz="2000" b="1" dirty="0">
                  <a:solidFill>
                    <a:schemeClr val="tx1"/>
                  </a:solidFill>
                  <a:latin typeface="MS PGothic" panose="020B0600070205080204" pitchFamily="34" charset="-128"/>
                  <a:ea typeface="MS PGothic" panose="020B0600070205080204" pitchFamily="34" charset="-128"/>
                </a:rPr>
                <a:t>5,000</a:t>
              </a:r>
              <a:r>
                <a:rPr kumimoji="1" lang="ja-JP" altLang="en-US" sz="2000" b="1" dirty="0">
                  <a:solidFill>
                    <a:schemeClr val="tx1"/>
                  </a:solidFill>
                  <a:latin typeface="MS PGothic" panose="020B0600070205080204" pitchFamily="34" charset="-128"/>
                  <a:ea typeface="MS PGothic" panose="020B0600070205080204" pitchFamily="34" charset="-128"/>
                </a:rPr>
                <a:t>円定額</a:t>
              </a:r>
              <a:r>
                <a:rPr kumimoji="1" lang="ja-JP" altLang="en-US" sz="2000" b="1">
                  <a:solidFill>
                    <a:schemeClr val="tx1"/>
                  </a:solidFill>
                  <a:latin typeface="MS PGothic" panose="020B0600070205080204" pitchFamily="34" charset="-128"/>
                  <a:ea typeface="MS PGothic" panose="020B0600070205080204" pitchFamily="34" charset="-128"/>
                </a:rPr>
                <a:t>プラン。販促方法は、駅</a:t>
              </a:r>
              <a:r>
                <a:rPr kumimoji="1" lang="ja-JP" altLang="en-US" sz="2000" b="1" dirty="0">
                  <a:solidFill>
                    <a:schemeClr val="tx1"/>
                  </a:solidFill>
                  <a:latin typeface="MS PGothic" panose="020B0600070205080204" pitchFamily="34" charset="-128"/>
                  <a:ea typeface="MS PGothic" panose="020B0600070205080204" pitchFamily="34" charset="-128"/>
                </a:rPr>
                <a:t>近</a:t>
              </a:r>
              <a:r>
                <a:rPr lang="ja-JP" altLang="en-US" sz="2000" b="1" dirty="0">
                  <a:solidFill>
                    <a:schemeClr val="tx1"/>
                  </a:solidFill>
                  <a:latin typeface="MS PGothic" panose="020B0600070205080204" pitchFamily="34" charset="-128"/>
                  <a:ea typeface="MS PGothic" panose="020B0600070205080204" pitchFamily="34" charset="-128"/>
                </a:rPr>
                <a:t>で</a:t>
              </a:r>
              <a:r>
                <a:rPr kumimoji="1" lang="ja-JP" altLang="en-US" sz="2000" b="1" dirty="0">
                  <a:solidFill>
                    <a:schemeClr val="tx1"/>
                  </a:solidFill>
                  <a:latin typeface="MS PGothic" panose="020B0600070205080204" pitchFamily="34" charset="-128"/>
                  <a:ea typeface="MS PGothic" panose="020B0600070205080204" pitchFamily="34" charset="-128"/>
                </a:rPr>
                <a:t>高校掲示板や</a:t>
              </a:r>
              <a:r>
                <a:rPr kumimoji="1" lang="en-US" altLang="ja-JP" sz="2000" b="1" dirty="0">
                  <a:solidFill>
                    <a:schemeClr val="tx1"/>
                  </a:solidFill>
                  <a:latin typeface="MS PGothic" panose="020B0600070205080204" pitchFamily="34" charset="-128"/>
                  <a:ea typeface="MS PGothic" panose="020B0600070205080204" pitchFamily="34" charset="-128"/>
                </a:rPr>
                <a:t>SNS</a:t>
              </a:r>
              <a:r>
                <a:rPr kumimoji="1" lang="ja-JP" altLang="en-US" sz="2000" b="1" dirty="0">
                  <a:solidFill>
                    <a:schemeClr val="tx1"/>
                  </a:solidFill>
                  <a:latin typeface="MS PGothic" panose="020B0600070205080204" pitchFamily="34" charset="-128"/>
                  <a:ea typeface="MS PGothic" panose="020B0600070205080204" pitchFamily="34" charset="-128"/>
                </a:rPr>
                <a:t>プロモーション、友達紹介で販売・広告を行う。</a:t>
              </a:r>
            </a:p>
          </p:txBody>
        </p:sp>
        <p:sp>
          <p:nvSpPr>
            <p:cNvPr id="15" name="正方形/長方形 14">
              <a:extLst>
                <a:ext uri="{FF2B5EF4-FFF2-40B4-BE49-F238E27FC236}">
                  <a16:creationId xmlns:a16="http://schemas.microsoft.com/office/drawing/2014/main" id="{80CEB99A-F4A7-9E7B-174C-215332523FB7}"/>
                </a:ext>
              </a:extLst>
            </p:cNvPr>
            <p:cNvSpPr/>
            <p:nvPr/>
          </p:nvSpPr>
          <p:spPr>
            <a:xfrm>
              <a:off x="836613" y="3944699"/>
              <a:ext cx="2657749" cy="696464"/>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S PGothic" panose="020B0600070205080204" pitchFamily="34" charset="-128"/>
                  <a:ea typeface="MS PGothic" panose="020B0600070205080204" pitchFamily="34" charset="-128"/>
                  <a:cs typeface="+mn-cs"/>
                </a:rPr>
                <a:t>どのように？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S PGothic" panose="020B0600070205080204" pitchFamily="34" charset="-128"/>
                  <a:ea typeface="MS PGothic" panose="020B0600070205080204" pitchFamily="34" charset="-128"/>
                  <a:cs typeface="+mn-cs"/>
                </a:rPr>
                <a:t>(</a:t>
              </a:r>
              <a:r>
                <a:rPr kumimoji="1" lang="ja-JP" altLang="en-US" sz="1600" b="1" i="0" u="none" strike="noStrike" kern="1200" cap="none" spc="0" normalizeH="0" baseline="0" noProof="0" dirty="0">
                  <a:ln>
                    <a:noFill/>
                  </a:ln>
                  <a:solidFill>
                    <a:prstClr val="white"/>
                  </a:solidFill>
                  <a:effectLst/>
                  <a:uLnTx/>
                  <a:uFillTx/>
                  <a:latin typeface="MS PGothic" panose="020B0600070205080204" pitchFamily="34" charset="-128"/>
                  <a:ea typeface="MS PGothic" panose="020B0600070205080204" pitchFamily="34" charset="-128"/>
                  <a:cs typeface="+mn-cs"/>
                </a:rPr>
                <a:t>価格、場所、販売・販促など</a:t>
              </a:r>
              <a:r>
                <a:rPr kumimoji="1" lang="en-US" altLang="ja-JP" sz="1600" b="1" i="0" u="none" strike="noStrike" kern="1200" cap="none" spc="0" normalizeH="0" baseline="0" noProof="0" dirty="0">
                  <a:ln>
                    <a:noFill/>
                  </a:ln>
                  <a:solidFill>
                    <a:prstClr val="white"/>
                  </a:solidFill>
                  <a:effectLst/>
                  <a:uLnTx/>
                  <a:uFillTx/>
                  <a:latin typeface="MS PGothic" panose="020B0600070205080204" pitchFamily="34" charset="-128"/>
                  <a:ea typeface="MS PGothic" panose="020B0600070205080204" pitchFamily="34" charset="-128"/>
                  <a:cs typeface="+mn-cs"/>
                </a:rPr>
                <a:t>)</a:t>
              </a:r>
            </a:p>
          </p:txBody>
        </p:sp>
      </p:grpSp>
    </p:spTree>
    <p:extLst>
      <p:ext uri="{BB962C8B-B14F-4D97-AF65-F5344CB8AC3E}">
        <p14:creationId xmlns:p14="http://schemas.microsoft.com/office/powerpoint/2010/main" val="371805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FA294-DE8B-1E60-05A4-1EBA5299DD04}"/>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8DA60B9-CD86-3EF4-67CF-268EDA84B93A}"/>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1124B321-890A-155F-FF28-4D71B8B3F601}"/>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4" name="グラフィックス 3" descr="砂時計: 終了 単色塗りつぶし">
              <a:extLst>
                <a:ext uri="{FF2B5EF4-FFF2-40B4-BE49-F238E27FC236}">
                  <a16:creationId xmlns:a16="http://schemas.microsoft.com/office/drawing/2014/main" id="{B350EA06-2C71-A968-624C-13D04873E5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55AFAE41-F2BC-34D2-8CF3-D55509DB3292}"/>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プレゼンテーション</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資料の構成を</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作成する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501F2C13-7E8F-CC17-387A-1E5542F93DE0}"/>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07C16A4B-8446-C578-D094-CF48C1E81C06}"/>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[2]</a:t>
              </a:r>
            </a:p>
          </p:txBody>
        </p:sp>
        <p:pic>
          <p:nvPicPr>
            <p:cNvPr id="9" name="図 8">
              <a:extLst>
                <a:ext uri="{FF2B5EF4-FFF2-40B4-BE49-F238E27FC236}">
                  <a16:creationId xmlns:a16="http://schemas.microsoft.com/office/drawing/2014/main" id="{E8B82783-5E21-C4B0-4C8A-B222B6285E6D}"/>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178100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762DF-9D63-3496-56D2-85FD7257AE1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B29B75F-AD9A-2130-C6B5-643D94E963E8}"/>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プレゼンテーション資料を作成する流れ</a:t>
            </a:r>
            <a:endParaRPr kumimoji="1" lang="ja-JP" altLang="en-US" dirty="0"/>
          </a:p>
        </p:txBody>
      </p:sp>
      <p:sp>
        <p:nvSpPr>
          <p:cNvPr id="25" name="テキスト ボックス 24">
            <a:extLst>
              <a:ext uri="{FF2B5EF4-FFF2-40B4-BE49-F238E27FC236}">
                <a16:creationId xmlns:a16="http://schemas.microsoft.com/office/drawing/2014/main" id="{10A62F94-D210-29F2-C07C-765DF819ACCA}"/>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これまで考えたビジネスプランをスライド構成で整理し、</a:t>
            </a:r>
          </a:p>
          <a:p>
            <a:pPr algn="ctr"/>
            <a:r>
              <a:rPr lang="ja-JP" altLang="en-US" sz="2800" b="1" dirty="0">
                <a:latin typeface="MS PGothic" panose="020B0600070205080204" pitchFamily="34" charset="-128"/>
                <a:ea typeface="MS PGothic" panose="020B0600070205080204" pitchFamily="34" charset="-128"/>
              </a:rPr>
              <a:t>最終的にパワーポイントなどのソフトで資料を作成していきます。</a:t>
            </a:r>
          </a:p>
        </p:txBody>
      </p:sp>
      <p:grpSp>
        <p:nvGrpSpPr>
          <p:cNvPr id="7" name="グループ化 6">
            <a:extLst>
              <a:ext uri="{FF2B5EF4-FFF2-40B4-BE49-F238E27FC236}">
                <a16:creationId xmlns:a16="http://schemas.microsoft.com/office/drawing/2014/main" id="{A2BD8996-FD4A-1B60-01DF-769BE0F031AF}"/>
              </a:ext>
            </a:extLst>
          </p:cNvPr>
          <p:cNvGrpSpPr/>
          <p:nvPr/>
        </p:nvGrpSpPr>
        <p:grpSpPr>
          <a:xfrm>
            <a:off x="1578430" y="2399588"/>
            <a:ext cx="9032370" cy="3176954"/>
            <a:chOff x="820040" y="2368058"/>
            <a:chExt cx="7787936" cy="3176954"/>
          </a:xfrm>
        </p:grpSpPr>
        <p:sp>
          <p:nvSpPr>
            <p:cNvPr id="20" name="正方形/長方形 19">
              <a:extLst>
                <a:ext uri="{FF2B5EF4-FFF2-40B4-BE49-F238E27FC236}">
                  <a16:creationId xmlns:a16="http://schemas.microsoft.com/office/drawing/2014/main" id="{5C3D0EC1-C589-3F2A-FA13-C0A4C6B6DEB1}"/>
                </a:ext>
              </a:extLst>
            </p:cNvPr>
            <p:cNvSpPr/>
            <p:nvPr/>
          </p:nvSpPr>
          <p:spPr>
            <a:xfrm>
              <a:off x="1597777" y="2368058"/>
              <a:ext cx="6232463" cy="691662"/>
            </a:xfrm>
            <a:prstGeom prst="rect">
              <a:avLst/>
            </a:prstGeom>
            <a:solidFill>
              <a:srgbClr val="FCE8E8"/>
            </a:solidFill>
            <a:ln w="952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kumimoji="1" lang="ja-JP" altLang="en-US" sz="2400" b="1" dirty="0">
                  <a:solidFill>
                    <a:schemeClr val="tx1"/>
                  </a:solidFill>
                </a:rPr>
                <a:t>ビジネスプラン作成</a:t>
              </a:r>
            </a:p>
          </p:txBody>
        </p:sp>
        <p:sp>
          <p:nvSpPr>
            <p:cNvPr id="21" name="正方形/長方形 20">
              <a:extLst>
                <a:ext uri="{FF2B5EF4-FFF2-40B4-BE49-F238E27FC236}">
                  <a16:creationId xmlns:a16="http://schemas.microsoft.com/office/drawing/2014/main" id="{24C435C0-EDF6-3B0F-C1D9-F182B01FE2E1}"/>
                </a:ext>
              </a:extLst>
            </p:cNvPr>
            <p:cNvSpPr/>
            <p:nvPr/>
          </p:nvSpPr>
          <p:spPr>
            <a:xfrm>
              <a:off x="820040" y="3554895"/>
              <a:ext cx="7787936" cy="867956"/>
            </a:xfrm>
            <a:prstGeom prst="rect">
              <a:avLst/>
            </a:prstGeom>
            <a:solidFill>
              <a:srgbClr val="E94520"/>
            </a:solidFill>
            <a:ln w="9525">
              <a:solidFill>
                <a:srgbClr val="E9452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kumimoji="1" lang="ja-JP" altLang="en-US" sz="3200" b="1" dirty="0">
                  <a:solidFill>
                    <a:schemeClr val="bg1"/>
                  </a:solidFill>
                </a:rPr>
                <a:t>プレゼンテーション資料の構成と流れを考える</a:t>
              </a:r>
            </a:p>
          </p:txBody>
        </p:sp>
        <p:sp>
          <p:nvSpPr>
            <p:cNvPr id="22" name="正方形/長方形 21">
              <a:extLst>
                <a:ext uri="{FF2B5EF4-FFF2-40B4-BE49-F238E27FC236}">
                  <a16:creationId xmlns:a16="http://schemas.microsoft.com/office/drawing/2014/main" id="{E284DA48-407E-2F0B-9DDF-BE572E40529E}"/>
                </a:ext>
              </a:extLst>
            </p:cNvPr>
            <p:cNvSpPr/>
            <p:nvPr/>
          </p:nvSpPr>
          <p:spPr>
            <a:xfrm>
              <a:off x="1597777" y="4853350"/>
              <a:ext cx="6232461" cy="691662"/>
            </a:xfrm>
            <a:prstGeom prst="rect">
              <a:avLst/>
            </a:prstGeom>
            <a:solidFill>
              <a:srgbClr val="FCE8E8"/>
            </a:solidFill>
            <a:ln w="952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kumimoji="1" lang="ja-JP" altLang="en-US" sz="2400" b="1" dirty="0">
                  <a:solidFill>
                    <a:schemeClr val="tx1"/>
                  </a:solidFill>
                </a:rPr>
                <a:t>パワーポイントなどのソフトで作成する</a:t>
              </a:r>
            </a:p>
          </p:txBody>
        </p:sp>
        <p:sp>
          <p:nvSpPr>
            <p:cNvPr id="23" name="下矢印 5">
              <a:extLst>
                <a:ext uri="{FF2B5EF4-FFF2-40B4-BE49-F238E27FC236}">
                  <a16:creationId xmlns:a16="http://schemas.microsoft.com/office/drawing/2014/main" id="{6A4CABFF-7257-5174-1C3B-23B8E363EB74}"/>
                </a:ext>
              </a:extLst>
            </p:cNvPr>
            <p:cNvSpPr/>
            <p:nvPr/>
          </p:nvSpPr>
          <p:spPr>
            <a:xfrm>
              <a:off x="4169865" y="3059721"/>
              <a:ext cx="1088287" cy="504000"/>
            </a:xfrm>
            <a:prstGeom prst="downArrow">
              <a:avLst>
                <a:gd name="adj1" fmla="val 37074"/>
                <a:gd name="adj2" fmla="val 50000"/>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400">
                <a:latin typeface="MS PGothic" panose="020B0600070205080204" pitchFamily="34" charset="-128"/>
                <a:ea typeface="MS PGothic" panose="020B0600070205080204" pitchFamily="34" charset="-128"/>
              </a:endParaRPr>
            </a:p>
          </p:txBody>
        </p:sp>
        <p:sp>
          <p:nvSpPr>
            <p:cNvPr id="24" name="下矢印 5">
              <a:extLst>
                <a:ext uri="{FF2B5EF4-FFF2-40B4-BE49-F238E27FC236}">
                  <a16:creationId xmlns:a16="http://schemas.microsoft.com/office/drawing/2014/main" id="{902A4753-9349-0B44-9E8D-D18049F394C5}"/>
                </a:ext>
              </a:extLst>
            </p:cNvPr>
            <p:cNvSpPr/>
            <p:nvPr/>
          </p:nvSpPr>
          <p:spPr>
            <a:xfrm>
              <a:off x="4169865" y="4344406"/>
              <a:ext cx="1088287" cy="504000"/>
            </a:xfrm>
            <a:prstGeom prst="downArrow">
              <a:avLst>
                <a:gd name="adj1" fmla="val 37074"/>
                <a:gd name="adj2" fmla="val 50000"/>
              </a:avLst>
            </a:prstGeom>
            <a:solidFill>
              <a:srgbClr val="E94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400">
                <a:latin typeface="MS PGothic" panose="020B0600070205080204" pitchFamily="34" charset="-128"/>
                <a:ea typeface="MS PGothic" panose="020B0600070205080204" pitchFamily="34" charset="-128"/>
              </a:endParaRPr>
            </a:p>
          </p:txBody>
        </p:sp>
      </p:grpSp>
      <p:pic>
        <p:nvPicPr>
          <p:cNvPr id="5" name="図 4" descr="男 が含まれている画像&#10;&#10;自動的に生成された説明">
            <a:extLst>
              <a:ext uri="{FF2B5EF4-FFF2-40B4-BE49-F238E27FC236}">
                <a16:creationId xmlns:a16="http://schemas.microsoft.com/office/drawing/2014/main" id="{1C881DB2-150A-7248-1529-63656448D2F3}"/>
              </a:ext>
            </a:extLst>
          </p:cNvPr>
          <p:cNvPicPr>
            <a:picLocks noChangeAspect="1"/>
          </p:cNvPicPr>
          <p:nvPr/>
        </p:nvPicPr>
        <p:blipFill>
          <a:blip r:embed="rId2"/>
          <a:srcRect l="32223" t="11852" r="32778" b="46023"/>
          <a:stretch/>
        </p:blipFill>
        <p:spPr>
          <a:xfrm>
            <a:off x="9925019" y="4271032"/>
            <a:ext cx="1612482" cy="1940741"/>
          </a:xfrm>
          <a:prstGeom prst="rect">
            <a:avLst/>
          </a:prstGeom>
        </p:spPr>
      </p:pic>
    </p:spTree>
    <p:extLst>
      <p:ext uri="{BB962C8B-B14F-4D97-AF65-F5344CB8AC3E}">
        <p14:creationId xmlns:p14="http://schemas.microsoft.com/office/powerpoint/2010/main" val="39709778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8174</TotalTime>
  <Words>2648</Words>
  <Application>Microsoft Macintosh PowerPoint</Application>
  <PresentationFormat>ワイド画面</PresentationFormat>
  <Paragraphs>326</Paragraphs>
  <Slides>26</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ＭＳ Ｐゴシック</vt:lpstr>
      <vt:lpstr>ＭＳ Ｐゴシック</vt:lpstr>
      <vt:lpstr>Yu Gothic UI</vt:lpstr>
      <vt:lpstr>Yu Gothic</vt:lpstr>
      <vt:lpstr>Yu Gothic</vt:lpstr>
      <vt:lpstr>Arial</vt:lpstr>
      <vt:lpstr>Calibri</vt:lpstr>
      <vt:lpstr>Office テーマ</vt:lpstr>
      <vt:lpstr>プレゼンテーションを実施する - プレゼンテーションとその構成 -</vt:lpstr>
      <vt:lpstr>本日実施すること</vt:lpstr>
      <vt:lpstr>PowerPoint プレゼンテーション</vt:lpstr>
      <vt:lpstr>プレゼンテーションとは？</vt:lpstr>
      <vt:lpstr>ビジネスにおけるプレゼンテーションの聞き手と目的</vt:lpstr>
      <vt:lpstr>プレゼンテーションを行う場面の状況を確認</vt:lpstr>
      <vt:lpstr>プレゼンテーションを行う際のポイント</vt:lpstr>
      <vt:lpstr>PowerPoint プレゼンテーション</vt:lpstr>
      <vt:lpstr>プレゼンテーション資料を作成する流れ</vt:lpstr>
      <vt:lpstr>プレゼンテーションの構成と流れ</vt:lpstr>
      <vt:lpstr>プレゼンテーションの流れを考える</vt:lpstr>
      <vt:lpstr>PowerPoint プレゼンテーション</vt:lpstr>
      <vt:lpstr>ワーク [1] プレゼンテーションの構成を考える （25分）</vt:lpstr>
      <vt:lpstr>ワーク [1] プレゼンテーションの構成を考える （25分）</vt:lpstr>
      <vt:lpstr>ワーク [1] プレゼンテーションの構成を考える （25分）</vt:lpstr>
      <vt:lpstr>PowerPoint プレゼンテーション</vt:lpstr>
      <vt:lpstr>プレゼンテーション資料を作成する流れ</vt:lpstr>
      <vt:lpstr>プレゼンテーション資料を作成する</vt:lpstr>
      <vt:lpstr>よいプレゼンテーション資料と残念なプレゼンテーション資料の例</vt:lpstr>
      <vt:lpstr>効果的な使用 ① タイトルと箇条書きを有効利用する</vt:lpstr>
      <vt:lpstr>効果的な使用 ② 写真・イラストを中心に言葉を添える</vt:lpstr>
      <vt:lpstr>効果的な使用 ③ 数字を用いて事実・データを紹介</vt:lpstr>
      <vt:lpstr>PowerPoint プレゼンテーション</vt:lpstr>
      <vt:lpstr>ワーク [2] プレゼンテーションのスライドを作成する（5分）</vt:lpstr>
      <vt:lpstr>PowerPoint プレゼンテーション</vt:lpstr>
      <vt:lpstr>授業のまとめ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オプション</dc:title>
  <dc:creator>shingo tetsuka</dc:creator>
  <cp:lastModifiedBy>慶太 竹内</cp:lastModifiedBy>
  <cp:revision>393</cp:revision>
  <dcterms:created xsi:type="dcterms:W3CDTF">2024-08-24T05:28:24Z</dcterms:created>
  <dcterms:modified xsi:type="dcterms:W3CDTF">2025-03-27T09:21:39Z</dcterms:modified>
</cp:coreProperties>
</file>