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368" r:id="rId2"/>
    <p:sldId id="411" r:id="rId3"/>
    <p:sldId id="412" r:id="rId4"/>
    <p:sldId id="393" r:id="rId5"/>
    <p:sldId id="422" r:id="rId6"/>
    <p:sldId id="432" r:id="rId7"/>
    <p:sldId id="445" r:id="rId8"/>
    <p:sldId id="567" r:id="rId9"/>
    <p:sldId id="472" r:id="rId10"/>
    <p:sldId id="456" r:id="rId11"/>
    <p:sldId id="460" r:id="rId12"/>
    <p:sldId id="421" r:id="rId13"/>
    <p:sldId id="560" r:id="rId14"/>
    <p:sldId id="428" r:id="rId15"/>
    <p:sldId id="553" r:id="rId16"/>
    <p:sldId id="465" r:id="rId17"/>
    <p:sldId id="436" r:id="rId18"/>
    <p:sldId id="441" r:id="rId19"/>
    <p:sldId id="444" r:id="rId20"/>
    <p:sldId id="447" r:id="rId21"/>
    <p:sldId id="439" r:id="rId22"/>
    <p:sldId id="440" r:id="rId23"/>
    <p:sldId id="449" r:id="rId24"/>
    <p:sldId id="458" r:id="rId25"/>
    <p:sldId id="571" r:id="rId26"/>
    <p:sldId id="561" r:id="rId27"/>
    <p:sldId id="442" r:id="rId28"/>
    <p:sldId id="468" r:id="rId29"/>
    <p:sldId id="568" r:id="rId30"/>
    <p:sldId id="455" r:id="rId31"/>
    <p:sldId id="569" r:id="rId32"/>
    <p:sldId id="469" r:id="rId33"/>
    <p:sldId id="478" r:id="rId34"/>
    <p:sldId id="570" r:id="rId35"/>
    <p:sldId id="495" r:id="rId36"/>
    <p:sldId id="496" r:id="rId37"/>
    <p:sldId id="497" r:id="rId38"/>
    <p:sldId id="498" r:id="rId39"/>
    <p:sldId id="499" r:id="rId40"/>
    <p:sldId id="500" r:id="rId41"/>
    <p:sldId id="501" r:id="rId42"/>
    <p:sldId id="565" r:id="rId43"/>
    <p:sldId id="566" r:id="rId44"/>
    <p:sldId id="504" r:id="rId45"/>
    <p:sldId id="505" r:id="rId46"/>
    <p:sldId id="506" r:id="rId47"/>
    <p:sldId id="507" r:id="rId48"/>
    <p:sldId id="508" r:id="rId49"/>
    <p:sldId id="509" r:id="rId50"/>
    <p:sldId id="572" r:id="rId51"/>
    <p:sldId id="511" r:id="rId52"/>
    <p:sldId id="512" r:id="rId53"/>
    <p:sldId id="513" r:id="rId54"/>
    <p:sldId id="514" r:id="rId55"/>
    <p:sldId id="515" r:id="rId56"/>
    <p:sldId id="516" r:id="rId57"/>
    <p:sldId id="564" r:id="rId58"/>
    <p:sldId id="518" r:id="rId59"/>
    <p:sldId id="519" r:id="rId60"/>
    <p:sldId id="556" r:id="rId61"/>
    <p:sldId id="521" r:id="rId62"/>
    <p:sldId id="522" r:id="rId6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529" userDrawn="1">
          <p15:clr>
            <a:srgbClr val="A4A3A4"/>
          </p15:clr>
        </p15:guide>
        <p15:guide id="4" pos="71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MSOffice" userId="-" providerId="None"/>
  <p188:author id="{FAAD496F-00FE-CBB1-ECCA-3B0B3566904E}" name="慶太 竹内" initials="慶竹" userId="f614eac48cb1f8a4" providerId="Windows Live"/>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E94520"/>
    <a:srgbClr val="FCE8E8"/>
    <a:srgbClr val="E6E6E6"/>
    <a:srgbClr val="FADCE9"/>
    <a:srgbClr val="CCE198"/>
    <a:srgbClr val="FFF1B3"/>
    <a:srgbClr val="FFFF99"/>
    <a:srgbClr val="C7E8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2708" autoAdjust="0"/>
  </p:normalViewPr>
  <p:slideViewPr>
    <p:cSldViewPr snapToGrid="0">
      <p:cViewPr>
        <p:scale>
          <a:sx n="81" d="100"/>
          <a:sy n="81" d="100"/>
        </p:scale>
        <p:origin x="1944" y="752"/>
      </p:cViewPr>
      <p:guideLst>
        <p:guide orient="horz" pos="2183"/>
        <p:guide pos="3840"/>
        <p:guide pos="529"/>
        <p:guide pos="7151"/>
      </p:guideLst>
    </p:cSldViewPr>
  </p:slideViewPr>
  <p:notesTextViewPr>
    <p:cViewPr>
      <p:scale>
        <a:sx n="70" d="100"/>
        <a:sy n="7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7FAF-3898-ED42-B937-F1FDB3C880F3}"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C51F-1DAC-8A47-898F-A3FAE3262DBB}" type="slidenum">
              <a:rPr kumimoji="1" lang="ja-JP" altLang="en-US" smtClean="0"/>
              <a:t>‹#›</a:t>
            </a:fld>
            <a:endParaRPr kumimoji="1" lang="ja-JP" altLang="en-US"/>
          </a:p>
        </p:txBody>
      </p:sp>
    </p:spTree>
    <p:extLst>
      <p:ext uri="{BB962C8B-B14F-4D97-AF65-F5344CB8AC3E}">
        <p14:creationId xmlns:p14="http://schemas.microsoft.com/office/powerpoint/2010/main" val="278675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4</a:t>
            </a:fld>
            <a:endParaRPr kumimoji="1" lang="ja-JP" altLang="en-US"/>
          </a:p>
        </p:txBody>
      </p:sp>
    </p:spTree>
    <p:extLst>
      <p:ext uri="{BB962C8B-B14F-4D97-AF65-F5344CB8AC3E}">
        <p14:creationId xmlns:p14="http://schemas.microsoft.com/office/powerpoint/2010/main" val="140488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41</a:t>
            </a:fld>
            <a:endParaRPr kumimoji="1" lang="ja-JP" altLang="en-US"/>
          </a:p>
        </p:txBody>
      </p:sp>
    </p:spTree>
    <p:extLst>
      <p:ext uri="{BB962C8B-B14F-4D97-AF65-F5344CB8AC3E}">
        <p14:creationId xmlns:p14="http://schemas.microsoft.com/office/powerpoint/2010/main" val="4142912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52</a:t>
            </a:fld>
            <a:endParaRPr kumimoji="1" lang="ja-JP" altLang="en-US"/>
          </a:p>
        </p:txBody>
      </p:sp>
    </p:spTree>
    <p:extLst>
      <p:ext uri="{BB962C8B-B14F-4D97-AF65-F5344CB8AC3E}">
        <p14:creationId xmlns:p14="http://schemas.microsoft.com/office/powerpoint/2010/main" val="124705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58</a:t>
            </a:fld>
            <a:endParaRPr kumimoji="1" lang="ja-JP" altLang="en-US"/>
          </a:p>
        </p:txBody>
      </p:sp>
    </p:spTree>
    <p:extLst>
      <p:ext uri="{BB962C8B-B14F-4D97-AF65-F5344CB8AC3E}">
        <p14:creationId xmlns:p14="http://schemas.microsoft.com/office/powerpoint/2010/main" val="72955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59</a:t>
            </a:fld>
            <a:endParaRPr kumimoji="1" lang="ja-JP" altLang="en-US"/>
          </a:p>
        </p:txBody>
      </p:sp>
    </p:spTree>
    <p:extLst>
      <p:ext uri="{BB962C8B-B14F-4D97-AF65-F5344CB8AC3E}">
        <p14:creationId xmlns:p14="http://schemas.microsoft.com/office/powerpoint/2010/main" val="2057860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60</a:t>
            </a:fld>
            <a:endParaRPr kumimoji="1" lang="ja-JP" altLang="en-US"/>
          </a:p>
        </p:txBody>
      </p:sp>
    </p:spTree>
    <p:extLst>
      <p:ext uri="{BB962C8B-B14F-4D97-AF65-F5344CB8AC3E}">
        <p14:creationId xmlns:p14="http://schemas.microsoft.com/office/powerpoint/2010/main" val="202696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5</a:t>
            </a:fld>
            <a:endParaRPr kumimoji="1" lang="ja-JP" altLang="en-US"/>
          </a:p>
        </p:txBody>
      </p:sp>
    </p:spTree>
    <p:extLst>
      <p:ext uri="{BB962C8B-B14F-4D97-AF65-F5344CB8AC3E}">
        <p14:creationId xmlns:p14="http://schemas.microsoft.com/office/powerpoint/2010/main" val="72318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BFB9-47D2-B94A-C640-2AE2314815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AF66D4-81F6-6624-FB39-F6A4B2D951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85CADC-842B-ADA8-8325-385FB30105E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9AF4AB4-7525-903D-A08F-A0AA536F8B84}"/>
              </a:ext>
            </a:extLst>
          </p:cNvPr>
          <p:cNvSpPr>
            <a:spLocks noGrp="1"/>
          </p:cNvSpPr>
          <p:nvPr>
            <p:ph type="sldNum" sz="quarter" idx="5"/>
          </p:nvPr>
        </p:nvSpPr>
        <p:spPr/>
        <p:txBody>
          <a:bodyPr/>
          <a:lstStyle/>
          <a:p>
            <a:fld id="{7802C51F-1DAC-8A47-898F-A3FAE3262DBB}" type="slidenum">
              <a:rPr kumimoji="1" lang="ja-JP" altLang="en-US" smtClean="0"/>
              <a:t>6</a:t>
            </a:fld>
            <a:endParaRPr kumimoji="1" lang="ja-JP" altLang="en-US"/>
          </a:p>
        </p:txBody>
      </p:sp>
    </p:spTree>
    <p:extLst>
      <p:ext uri="{BB962C8B-B14F-4D97-AF65-F5344CB8AC3E}">
        <p14:creationId xmlns:p14="http://schemas.microsoft.com/office/powerpoint/2010/main" val="61448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129E-6911-3890-2C3C-A58207891D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F79FFA-5656-B7A6-0C94-8EDE1B0F60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39FAB2E-5D9F-C662-345B-6539481B25B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8234965-107A-83E3-8BC5-33BD90E92810}"/>
              </a:ext>
            </a:extLst>
          </p:cNvPr>
          <p:cNvSpPr>
            <a:spLocks noGrp="1"/>
          </p:cNvSpPr>
          <p:nvPr>
            <p:ph type="sldNum" sz="quarter" idx="5"/>
          </p:nvPr>
        </p:nvSpPr>
        <p:spPr/>
        <p:txBody>
          <a:bodyPr/>
          <a:lstStyle/>
          <a:p>
            <a:fld id="{7802C51F-1DAC-8A47-898F-A3FAE3262DBB}" type="slidenum">
              <a:rPr kumimoji="1" lang="ja-JP" altLang="en-US" smtClean="0"/>
              <a:t>7</a:t>
            </a:fld>
            <a:endParaRPr kumimoji="1" lang="ja-JP" altLang="en-US"/>
          </a:p>
        </p:txBody>
      </p:sp>
    </p:spTree>
    <p:extLst>
      <p:ext uri="{BB962C8B-B14F-4D97-AF65-F5344CB8AC3E}">
        <p14:creationId xmlns:p14="http://schemas.microsoft.com/office/powerpoint/2010/main" val="427803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F2CDC-F74A-19ED-9B92-A62D505567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C8E544-3A7E-0C09-DF8B-C693E33403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843BD6-7BDE-24C0-D261-4E36B07D69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A460E37-A9CE-A51B-B16F-400259583FB2}"/>
              </a:ext>
            </a:extLst>
          </p:cNvPr>
          <p:cNvSpPr>
            <a:spLocks noGrp="1"/>
          </p:cNvSpPr>
          <p:nvPr>
            <p:ph type="sldNum" sz="quarter" idx="5"/>
          </p:nvPr>
        </p:nvSpPr>
        <p:spPr/>
        <p:txBody>
          <a:bodyPr/>
          <a:lstStyle/>
          <a:p>
            <a:fld id="{7802C51F-1DAC-8A47-898F-A3FAE3262DBB}" type="slidenum">
              <a:rPr kumimoji="1" lang="ja-JP" altLang="en-US" smtClean="0"/>
              <a:t>10</a:t>
            </a:fld>
            <a:endParaRPr kumimoji="1" lang="ja-JP" altLang="en-US"/>
          </a:p>
        </p:txBody>
      </p:sp>
    </p:spTree>
    <p:extLst>
      <p:ext uri="{BB962C8B-B14F-4D97-AF65-F5344CB8AC3E}">
        <p14:creationId xmlns:p14="http://schemas.microsoft.com/office/powerpoint/2010/main" val="183641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26</a:t>
            </a:fld>
            <a:endParaRPr kumimoji="1" lang="ja-JP" altLang="en-US"/>
          </a:p>
        </p:txBody>
      </p:sp>
    </p:spTree>
    <p:extLst>
      <p:ext uri="{BB962C8B-B14F-4D97-AF65-F5344CB8AC3E}">
        <p14:creationId xmlns:p14="http://schemas.microsoft.com/office/powerpoint/2010/main" val="356098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28</a:t>
            </a:fld>
            <a:endParaRPr kumimoji="1" lang="ja-JP" altLang="en-US"/>
          </a:p>
        </p:txBody>
      </p:sp>
    </p:spTree>
    <p:extLst>
      <p:ext uri="{BB962C8B-B14F-4D97-AF65-F5344CB8AC3E}">
        <p14:creationId xmlns:p14="http://schemas.microsoft.com/office/powerpoint/2010/main" val="246532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31</a:t>
            </a:fld>
            <a:endParaRPr kumimoji="1" lang="ja-JP" altLang="en-US"/>
          </a:p>
        </p:txBody>
      </p:sp>
    </p:spTree>
    <p:extLst>
      <p:ext uri="{BB962C8B-B14F-4D97-AF65-F5344CB8AC3E}">
        <p14:creationId xmlns:p14="http://schemas.microsoft.com/office/powerpoint/2010/main" val="405710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12FC-9CDB-EAFA-A99D-9DAD31818D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B7E51A-402F-3A4F-14DF-76C1CCA5AF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18B6D2-029E-94D8-2754-1D1677EE2EB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235B20-9A51-5296-7772-100508B9CB27}"/>
              </a:ext>
            </a:extLst>
          </p:cNvPr>
          <p:cNvSpPr>
            <a:spLocks noGrp="1"/>
          </p:cNvSpPr>
          <p:nvPr>
            <p:ph type="sldNum" sz="quarter" idx="5"/>
          </p:nvPr>
        </p:nvSpPr>
        <p:spPr/>
        <p:txBody>
          <a:bodyPr/>
          <a:lstStyle/>
          <a:p>
            <a:fld id="{7802C51F-1DAC-8A47-898F-A3FAE3262DBB}" type="slidenum">
              <a:rPr kumimoji="1" lang="ja-JP" altLang="en-US" smtClean="0"/>
              <a:t>34</a:t>
            </a:fld>
            <a:endParaRPr kumimoji="1" lang="ja-JP" altLang="en-US"/>
          </a:p>
        </p:txBody>
      </p:sp>
    </p:spTree>
    <p:extLst>
      <p:ext uri="{BB962C8B-B14F-4D97-AF65-F5344CB8AC3E}">
        <p14:creationId xmlns:p14="http://schemas.microsoft.com/office/powerpoint/2010/main" val="2477704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8F7762A-8C38-1766-D1DD-1497C3758CC4}"/>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E31ACCC-A390-D110-D497-E5F5609769BA}"/>
              </a:ext>
            </a:extLst>
          </p:cNvPr>
          <p:cNvSpPr>
            <a:spLocks noGrp="1"/>
          </p:cNvSpPr>
          <p:nvPr>
            <p:ph type="ctrTitle"/>
          </p:nvPr>
        </p:nvSpPr>
        <p:spPr>
          <a:xfrm>
            <a:off x="646670" y="4274577"/>
            <a:ext cx="6631459" cy="1250134"/>
          </a:xfrm>
        </p:spPr>
        <p:txBody>
          <a:bodyPr anchor="t">
            <a:noAutofit/>
          </a:bodyPr>
          <a:lstStyle>
            <a:lvl1pPr algn="l">
              <a:lnSpc>
                <a:spcPct val="100000"/>
              </a:lnSpc>
              <a:defRPr sz="3800" b="1">
                <a:latin typeface="+mn-ea"/>
                <a:ea typeface="+mn-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3470D59-942E-C320-4614-5F9EF36EB74E}"/>
              </a:ext>
            </a:extLst>
          </p:cNvPr>
          <p:cNvSpPr>
            <a:spLocks noGrp="1"/>
          </p:cNvSpPr>
          <p:nvPr>
            <p:ph type="subTitle" idx="1"/>
          </p:nvPr>
        </p:nvSpPr>
        <p:spPr>
          <a:xfrm>
            <a:off x="2447636" y="3599821"/>
            <a:ext cx="4830493" cy="475692"/>
          </a:xfrm>
          <a:prstGeom prst="rect">
            <a:avLst/>
          </a:prstGeom>
        </p:spPr>
        <p:txBody>
          <a:bodyPr>
            <a:no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184673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B946-8DC6-D905-D6C8-6F4343DA1E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C37553-AB2B-4918-BD34-9CF2A3BCF2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985E038-A141-39EA-94BD-C432D60CC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48547-4312-4E8D-81D4-CB069C99EF2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92DAC3-96AC-6D8E-652B-6EAF9D4EF56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3AB8132E-414A-666E-7500-F8FA746B248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993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7F6B-9C03-57C6-FA9D-4E856710C8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EA2E92-9421-2B1B-D3E9-C05C44BE95C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0DD6-F581-ECBE-6DE7-7ACA5388632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E1B8F1-E709-6419-EC85-E9E9F72D75FE}"/>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8597E7CA-B522-8358-0F0A-0A5B08E809C7}"/>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202520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031FFE-B684-54F7-6C17-7D95A9073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38BC2E-EFC4-8611-6F04-C4AAC079DDE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5BA00-8367-5064-C9FF-C34D1C6DE2A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C204730-04DD-AC08-2B72-662AD5C8E983}"/>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BA0B8A3F-A388-7553-BEE4-12606D45852F}"/>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2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CDB122ED-3F7E-07F5-8377-DEF86DF3B2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0206F95-C0A8-B7B3-DA80-A610E5A9376F}"/>
              </a:ext>
            </a:extLst>
          </p:cNvPr>
          <p:cNvSpPr>
            <a:spLocks noGrp="1"/>
          </p:cNvSpPr>
          <p:nvPr>
            <p:ph type="title"/>
          </p:nvPr>
        </p:nvSpPr>
        <p:spPr>
          <a:xfrm>
            <a:off x="838200" y="353962"/>
            <a:ext cx="10515600" cy="588227"/>
          </a:xfrm>
        </p:spPr>
        <p:txBody>
          <a:bodyPr tIns="36000" bIns="36000" anchor="ctr">
            <a:noAutofit/>
          </a:bodyPr>
          <a:lstStyle>
            <a:lvl1pPr algn="ctr">
              <a:lnSpc>
                <a:spcPct val="100000"/>
              </a:lnSpc>
              <a:defRPr sz="2800" b="1">
                <a:solidFill>
                  <a:schemeClr val="bg1"/>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12BAD48-109A-54AD-429F-594E98959794}"/>
              </a:ext>
            </a:extLst>
          </p:cNvPr>
          <p:cNvSpPr>
            <a:spLocks noGrp="1"/>
          </p:cNvSpPr>
          <p:nvPr>
            <p:ph idx="1"/>
          </p:nvPr>
        </p:nvSpPr>
        <p:spPr>
          <a:xfrm>
            <a:off x="838200" y="1401246"/>
            <a:ext cx="10515600" cy="4351338"/>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a:extLst>
              <a:ext uri="{FF2B5EF4-FFF2-40B4-BE49-F238E27FC236}">
                <a16:creationId xmlns:a16="http://schemas.microsoft.com/office/drawing/2014/main" id="{E54AE61E-BAD4-A3D5-E50A-1D10219E8DA7}"/>
              </a:ext>
            </a:extLst>
          </p:cNvPr>
          <p:cNvSpPr>
            <a:spLocks noGrp="1"/>
          </p:cNvSpPr>
          <p:nvPr>
            <p:ph type="ftr" sz="quarter" idx="11"/>
          </p:nvPr>
        </p:nvSpPr>
        <p:spPr>
          <a:xfrm>
            <a:off x="3062417" y="6356350"/>
            <a:ext cx="6067166" cy="365125"/>
          </a:xfrm>
          <a:prstGeom prst="rect">
            <a:avLst/>
          </a:prstGeom>
        </p:spPr>
        <p:txBody>
          <a:bodyPr/>
          <a:lstStyle>
            <a:lvl1pPr>
              <a:defRPr sz="900"/>
            </a:lvl1pPr>
          </a:lstStyle>
          <a:p>
            <a:pPr>
              <a:defRPr/>
            </a:pPr>
            <a:endParaRPr lang="ja-JP" altLang="en-US" dirty="0">
              <a:solidFill>
                <a:prstClr val="black"/>
              </a:solidFill>
            </a:endParaRPr>
          </a:p>
        </p:txBody>
      </p:sp>
      <p:sp>
        <p:nvSpPr>
          <p:cNvPr id="6" name="スライド番号プレースホルダー 5">
            <a:extLst>
              <a:ext uri="{FF2B5EF4-FFF2-40B4-BE49-F238E27FC236}">
                <a16:creationId xmlns:a16="http://schemas.microsoft.com/office/drawing/2014/main" id="{CFD0C381-B8B0-B8D8-33CF-078714A46294}"/>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4" name="Slide Number Placeholder 5">
            <a:extLst>
              <a:ext uri="{FF2B5EF4-FFF2-40B4-BE49-F238E27FC236}">
                <a16:creationId xmlns:a16="http://schemas.microsoft.com/office/drawing/2014/main" id="{AE67D621-8782-382F-7908-94272158DB93}"/>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pic>
        <p:nvPicPr>
          <p:cNvPr id="7" name="図 6" descr="背景パターン&#10;&#10;自動的に生成された説明">
            <a:extLst>
              <a:ext uri="{FF2B5EF4-FFF2-40B4-BE49-F238E27FC236}">
                <a16:creationId xmlns:a16="http://schemas.microsoft.com/office/drawing/2014/main" id="{F1490AFC-467F-287A-BF69-6C3CE3DE8015}"/>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9" name="正方形/長方形 8">
            <a:extLst>
              <a:ext uri="{FF2B5EF4-FFF2-40B4-BE49-F238E27FC236}">
                <a16:creationId xmlns:a16="http://schemas.microsoft.com/office/drawing/2014/main" id="{C9055988-4FA3-0A2D-4E14-86CDA72BFD32}"/>
              </a:ext>
            </a:extLst>
          </p:cNvPr>
          <p:cNvSpPr/>
          <p:nvPr userDrawn="1"/>
        </p:nvSpPr>
        <p:spPr>
          <a:xfrm>
            <a:off x="3232523" y="6350392"/>
            <a:ext cx="5737452" cy="3834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lt"/>
              </a:rPr>
              <a:t>©Organization for Small &amp; Medium Enterprises and Regional Innovation, JAPAN. All Rights Reserved.</a:t>
            </a:r>
          </a:p>
        </p:txBody>
      </p:sp>
    </p:spTree>
    <p:extLst>
      <p:ext uri="{BB962C8B-B14F-4D97-AF65-F5344CB8AC3E}">
        <p14:creationId xmlns:p14="http://schemas.microsoft.com/office/powerpoint/2010/main" val="141085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背景パターン&#10;&#10;低い精度で自動的に生成された説明">
            <a:extLst>
              <a:ext uri="{FF2B5EF4-FFF2-40B4-BE49-F238E27FC236}">
                <a16:creationId xmlns:a16="http://schemas.microsoft.com/office/drawing/2014/main" id="{F165A4B6-1F9F-82E0-BD85-D3A57C7EC75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フッター プレースホルダー 4">
            <a:extLst>
              <a:ext uri="{FF2B5EF4-FFF2-40B4-BE49-F238E27FC236}">
                <a16:creationId xmlns:a16="http://schemas.microsoft.com/office/drawing/2014/main" id="{5A56E053-6F84-9434-EA6D-9F8D1A4802B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5">
            <a:extLst>
              <a:ext uri="{FF2B5EF4-FFF2-40B4-BE49-F238E27FC236}">
                <a16:creationId xmlns:a16="http://schemas.microsoft.com/office/drawing/2014/main" id="{3C279E77-CB18-DA0A-E427-D300ADA2D0F6}"/>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10" name="コンテンツ プレースホルダー 2">
            <a:extLst>
              <a:ext uri="{FF2B5EF4-FFF2-40B4-BE49-F238E27FC236}">
                <a16:creationId xmlns:a16="http://schemas.microsoft.com/office/drawing/2014/main" id="{8F7DCA1A-0EA4-3290-3E0E-79F3A76F85FA}"/>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 name="図 1" descr="背景パターン&#10;&#10;自動的に生成された説明">
            <a:extLst>
              <a:ext uri="{FF2B5EF4-FFF2-40B4-BE49-F238E27FC236}">
                <a16:creationId xmlns:a16="http://schemas.microsoft.com/office/drawing/2014/main" id="{9AAFEEC5-5E8F-586D-89EF-687D73E7FBCD}"/>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3" name="Slide Number Placeholder 5">
            <a:extLst>
              <a:ext uri="{FF2B5EF4-FFF2-40B4-BE49-F238E27FC236}">
                <a16:creationId xmlns:a16="http://schemas.microsoft.com/office/drawing/2014/main" id="{A1555073-C6A4-8D31-09A3-C183F0138A3C}"/>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spTree>
    <p:extLst>
      <p:ext uri="{BB962C8B-B14F-4D97-AF65-F5344CB8AC3E}">
        <p14:creationId xmlns:p14="http://schemas.microsoft.com/office/powerpoint/2010/main" val="1928295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5994AD-9276-5B62-BA56-EB9D3D882CCF}"/>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126341B0-4BC5-68A2-70A9-E7B6B7FF1A32}"/>
              </a:ext>
            </a:extLst>
          </p:cNvPr>
          <p:cNvSpPr>
            <a:spLocks noGrp="1"/>
          </p:cNvSpPr>
          <p:nvPr>
            <p:ph type="title"/>
          </p:nvPr>
        </p:nvSpPr>
        <p:spPr>
          <a:xfrm>
            <a:off x="838200" y="2766218"/>
            <a:ext cx="10515600" cy="1325563"/>
          </a:xfrm>
        </p:spPr>
        <p:txBody>
          <a:bodyPr/>
          <a:lstStyle>
            <a:lvl1pPr>
              <a:defRPr b="1"/>
            </a:lvl1pPr>
          </a:lstStyle>
          <a:p>
            <a:r>
              <a:rPr kumimoji="1" lang="ja-JP" altLang="en-US"/>
              <a:t>マスター タイトルの書式設定</a:t>
            </a:r>
          </a:p>
        </p:txBody>
      </p:sp>
      <p:sp>
        <p:nvSpPr>
          <p:cNvPr id="7" name="スライド番号プレースホルダー 6">
            <a:extLst>
              <a:ext uri="{FF2B5EF4-FFF2-40B4-BE49-F238E27FC236}">
                <a16:creationId xmlns:a16="http://schemas.microsoft.com/office/drawing/2014/main" id="{21FA8F4C-9DB6-9516-CF1B-455233F6AED3}"/>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13565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A73C-294B-1D6C-7230-BD95466302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BF769-D51E-7DAA-58B1-F5AC042DF1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525BE-FAB9-4A15-8FC2-39CCB29413B1}"/>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6CC803-3F38-B5AE-CF87-9F28638DFE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E98295-DA32-2C6C-35DF-BD6093535502}"/>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08A27E-0C8F-5EF0-DB9A-F13D4F0CD93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9C39BF0-DB92-305E-A915-19D8F0397C79}"/>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8">
            <a:extLst>
              <a:ext uri="{FF2B5EF4-FFF2-40B4-BE49-F238E27FC236}">
                <a16:creationId xmlns:a16="http://schemas.microsoft.com/office/drawing/2014/main" id="{5669B7CF-23FC-7023-0FD1-D155E992976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062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D7CC-17D6-28A4-09A3-D755DE269B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F69212-39AD-8E67-6BE0-42D096B5E2F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E83DB15-99D3-257C-7F48-ECE76E056C12}"/>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5" name="スライド番号プレースホルダー 4">
            <a:extLst>
              <a:ext uri="{FF2B5EF4-FFF2-40B4-BE49-F238E27FC236}">
                <a16:creationId xmlns:a16="http://schemas.microsoft.com/office/drawing/2014/main" id="{8377EFF4-BE50-8BC6-5AA4-B66F8C40112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3153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3F9460F8-50FA-4A51-2FC8-404774F6A9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フッター プレースホルダー 2">
            <a:extLst>
              <a:ext uri="{FF2B5EF4-FFF2-40B4-BE49-F238E27FC236}">
                <a16:creationId xmlns:a16="http://schemas.microsoft.com/office/drawing/2014/main" id="{ED7EEAFF-B610-5EBC-D511-6E439B72F812}"/>
              </a:ext>
            </a:extLst>
          </p:cNvPr>
          <p:cNvSpPr>
            <a:spLocks noGrp="1"/>
          </p:cNvSpPr>
          <p:nvPr>
            <p:ph type="ftr" sz="quarter" idx="11"/>
          </p:nvPr>
        </p:nvSpPr>
        <p:spPr>
          <a:xfrm>
            <a:off x="2930013" y="6356350"/>
            <a:ext cx="6331974" cy="365125"/>
          </a:xfrm>
          <a:prstGeom prst="rect">
            <a:avLst/>
          </a:prstGeom>
        </p:spPr>
        <p:txBody>
          <a:bodyPr/>
          <a:lstStyle>
            <a:lvl1pPr>
              <a:defRPr sz="900"/>
            </a:lvl1pPr>
          </a:lstStyle>
          <a:p>
            <a:endParaRPr lang="ja-JP" altLang="en-US" dirty="0"/>
          </a:p>
        </p:txBody>
      </p:sp>
      <p:sp>
        <p:nvSpPr>
          <p:cNvPr id="7" name="正方形/長方形 6">
            <a:extLst>
              <a:ext uri="{FF2B5EF4-FFF2-40B4-BE49-F238E27FC236}">
                <a16:creationId xmlns:a16="http://schemas.microsoft.com/office/drawing/2014/main" id="{B87DBE01-5DEC-4047-9BC1-DD70EF1C24E7}"/>
              </a:ext>
            </a:extLst>
          </p:cNvPr>
          <p:cNvSpPr/>
          <p:nvPr userDrawn="1"/>
        </p:nvSpPr>
        <p:spPr>
          <a:xfrm>
            <a:off x="3232523" y="6350392"/>
            <a:ext cx="5737452" cy="3834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lt"/>
              </a:rPr>
              <a:t>©Organization for Small &amp; Medium Enterprises and Regional Innovation, JAPAN. All Rights Reserved.</a:t>
            </a:r>
          </a:p>
        </p:txBody>
      </p:sp>
    </p:spTree>
    <p:extLst>
      <p:ext uri="{BB962C8B-B14F-4D97-AF65-F5344CB8AC3E}">
        <p14:creationId xmlns:p14="http://schemas.microsoft.com/office/powerpoint/2010/main" val="215462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3" name="フッター プレースホルダー 2">
            <a:extLst>
              <a:ext uri="{FF2B5EF4-FFF2-40B4-BE49-F238E27FC236}">
                <a16:creationId xmlns:a16="http://schemas.microsoft.com/office/drawing/2014/main" id="{ED7EEAFF-B610-5EBC-D511-6E439B72F812}"/>
              </a:ext>
            </a:extLst>
          </p:cNvPr>
          <p:cNvSpPr>
            <a:spLocks noGrp="1"/>
          </p:cNvSpPr>
          <p:nvPr>
            <p:ph type="ftr" sz="quarter" idx="11"/>
          </p:nvPr>
        </p:nvSpPr>
        <p:spPr>
          <a:xfrm>
            <a:off x="2930013" y="6356350"/>
            <a:ext cx="6331974" cy="365125"/>
          </a:xfrm>
          <a:prstGeom prst="rect">
            <a:avLst/>
          </a:prstGeom>
        </p:spPr>
        <p:txBody>
          <a:bodyPr/>
          <a:lstStyle>
            <a:lvl1pPr>
              <a:defRPr sz="900"/>
            </a:lvl1pPr>
          </a:lstStyle>
          <a:p>
            <a:r>
              <a:rPr lang="en-US" altLang="ja-JP"/>
              <a:t>©Organization for Small &amp; Medium Enterprises and Regional Innovation, JAPAN.All Rights Reserved.</a:t>
            </a:r>
            <a:endParaRPr lang="ja-JP" altLang="en-US"/>
          </a:p>
        </p:txBody>
      </p:sp>
    </p:spTree>
    <p:extLst>
      <p:ext uri="{BB962C8B-B14F-4D97-AF65-F5344CB8AC3E}">
        <p14:creationId xmlns:p14="http://schemas.microsoft.com/office/powerpoint/2010/main" val="1280085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80E43-1959-C6C2-8C3B-6BD73E2B62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9004B-CAC7-FD0A-7FB5-5A6FC30911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5B54AB-7B19-8B92-E7C5-07DC5BB25E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C26AF-2244-CFFA-A7BB-2E8C12BCBAE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219B78E-252C-97A2-00D2-02CA0870F35B}"/>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ABDFD4C4-5478-8AEC-5AD8-52686C2DEA7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3884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272049-3BC2-372A-0097-7EB682083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B9B689-FA39-1F8D-10D8-DE7514D32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75AE8E3B-D533-1F8A-0FAD-C9A05F86A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B4F5B7B-787B-2A46-5AA5-DCF5029D3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085C9E03-8FA4-E0DA-5F3D-81F588DB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5256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61003C-3AF6-D696-5EC0-7CEC7E586AD5}"/>
              </a:ext>
            </a:extLst>
          </p:cNvPr>
          <p:cNvSpPr>
            <a:spLocks noGrp="1"/>
          </p:cNvSpPr>
          <p:nvPr>
            <p:ph type="ctr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4000" dirty="0">
                <a:solidFill>
                  <a:prstClr val="black"/>
                </a:solidFill>
                <a:latin typeface="MS PGothic" panose="020B0600070205080204" pitchFamily="34" charset="-128"/>
                <a:ea typeface="MS PGothic" panose="020B0600070205080204" pitchFamily="34" charset="-128"/>
              </a:rPr>
              <a:t>配布物ワークシート</a:t>
            </a:r>
            <a:endPar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endParaRPr>
          </a:p>
        </p:txBody>
      </p:sp>
    </p:spTree>
    <p:extLst>
      <p:ext uri="{BB962C8B-B14F-4D97-AF65-F5344CB8AC3E}">
        <p14:creationId xmlns:p14="http://schemas.microsoft.com/office/powerpoint/2010/main" val="9565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06BDC-4B78-C866-7642-25594D01296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78AA3B-6E58-7F31-610F-C27AFF3D8006}"/>
              </a:ext>
            </a:extLst>
          </p:cNvPr>
          <p:cNvSpPr>
            <a:spLocks noGrp="1"/>
          </p:cNvSpPr>
          <p:nvPr>
            <p:ph type="title"/>
          </p:nvPr>
        </p:nvSpPr>
        <p:spPr>
          <a:xfrm>
            <a:off x="351692" y="353962"/>
            <a:ext cx="11488616" cy="588227"/>
          </a:xfrm>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個人で振り返る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4C403009-07B5-0A5C-FA23-52B1B38795CD}"/>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5</a:t>
            </a:r>
            <a:r>
              <a:rPr lang="pt-PT" altLang="ja-JP"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endParaRPr lang="pt-PT" altLang="ja-JP" sz="1400" b="1" dirty="0">
              <a:solidFill>
                <a:schemeClr val="bg1"/>
              </a:solidFill>
              <a:latin typeface="MS PGothic" panose="020B0600070205080204" pitchFamily="34" charset="-128"/>
              <a:ea typeface="MS PGothic" panose="020B0600070205080204" pitchFamily="34" charset="-128"/>
            </a:endParaRPr>
          </a:p>
        </p:txBody>
      </p:sp>
      <p:grpSp>
        <p:nvGrpSpPr>
          <p:cNvPr id="18" name="グループ化 17">
            <a:extLst>
              <a:ext uri="{FF2B5EF4-FFF2-40B4-BE49-F238E27FC236}">
                <a16:creationId xmlns:a16="http://schemas.microsoft.com/office/drawing/2014/main" id="{1E150203-524D-B8A0-B3A2-A2E8E38E6AEE}"/>
              </a:ext>
            </a:extLst>
          </p:cNvPr>
          <p:cNvGrpSpPr/>
          <p:nvPr/>
        </p:nvGrpSpPr>
        <p:grpSpPr>
          <a:xfrm>
            <a:off x="838200" y="1839310"/>
            <a:ext cx="10512424" cy="4145439"/>
            <a:chOff x="838200" y="1298576"/>
            <a:chExt cx="10512424" cy="4686173"/>
          </a:xfrm>
          <a:effectLst>
            <a:outerShdw dist="88900" dir="2700000" algn="ctr" rotWithShape="0">
              <a:schemeClr val="bg2">
                <a:lumMod val="90000"/>
              </a:schemeClr>
            </a:outerShdw>
          </a:effectLst>
        </p:grpSpPr>
        <p:grpSp>
          <p:nvGrpSpPr>
            <p:cNvPr id="8" name="グループ化 7">
              <a:extLst>
                <a:ext uri="{FF2B5EF4-FFF2-40B4-BE49-F238E27FC236}">
                  <a16:creationId xmlns:a16="http://schemas.microsoft.com/office/drawing/2014/main" id="{6005379C-6B57-63CB-A629-7103DF1EBE66}"/>
                </a:ext>
              </a:extLst>
            </p:cNvPr>
            <p:cNvGrpSpPr/>
            <p:nvPr/>
          </p:nvGrpSpPr>
          <p:grpSpPr>
            <a:xfrm>
              <a:off x="838200" y="1298576"/>
              <a:ext cx="10512424" cy="1512000"/>
              <a:chOff x="838200" y="1309086"/>
              <a:chExt cx="10512424" cy="1512000"/>
            </a:xfrm>
          </p:grpSpPr>
          <p:sp>
            <p:nvSpPr>
              <p:cNvPr id="9" name="正方形/長方形 8">
                <a:extLst>
                  <a:ext uri="{FF2B5EF4-FFF2-40B4-BE49-F238E27FC236}">
                    <a16:creationId xmlns:a16="http://schemas.microsoft.com/office/drawing/2014/main" id="{8A2C51FB-8E7F-093B-80B6-5C82F9F44348}"/>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0" name="四角形: 角を丸くする 9">
                <a:extLst>
                  <a:ext uri="{FF2B5EF4-FFF2-40B4-BE49-F238E27FC236}">
                    <a16:creationId xmlns:a16="http://schemas.microsoft.com/office/drawing/2014/main" id="{9FCBC34D-33F7-AB7B-1463-FC3672E6AA18}"/>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起業家教育</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カリキュラムで</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学んだこと</a:t>
                </a:r>
              </a:p>
            </p:txBody>
          </p:sp>
        </p:grpSp>
        <p:grpSp>
          <p:nvGrpSpPr>
            <p:cNvPr id="11" name="グループ化 10">
              <a:extLst>
                <a:ext uri="{FF2B5EF4-FFF2-40B4-BE49-F238E27FC236}">
                  <a16:creationId xmlns:a16="http://schemas.microsoft.com/office/drawing/2014/main" id="{E4EA6624-F051-1D5F-48B9-E940F86E1E7B}"/>
                </a:ext>
              </a:extLst>
            </p:cNvPr>
            <p:cNvGrpSpPr/>
            <p:nvPr/>
          </p:nvGrpSpPr>
          <p:grpSpPr>
            <a:xfrm>
              <a:off x="838200" y="2885663"/>
              <a:ext cx="10512424" cy="1512000"/>
              <a:chOff x="838200" y="1309086"/>
              <a:chExt cx="10512424" cy="1512000"/>
            </a:xfrm>
          </p:grpSpPr>
          <p:sp>
            <p:nvSpPr>
              <p:cNvPr id="12" name="正方形/長方形 11">
                <a:extLst>
                  <a:ext uri="{FF2B5EF4-FFF2-40B4-BE49-F238E27FC236}">
                    <a16:creationId xmlns:a16="http://schemas.microsoft.com/office/drawing/2014/main" id="{73FCC234-E159-C734-4979-5F9AD98303D1}"/>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3" name="四角形: 角を丸くする 12">
                <a:extLst>
                  <a:ext uri="{FF2B5EF4-FFF2-40B4-BE49-F238E27FC236}">
                    <a16:creationId xmlns:a16="http://schemas.microsoft.com/office/drawing/2014/main" id="{80056104-A0BC-12C9-65BC-BDDBD1E30798}"/>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アントレプレナーシップが身についたと感じること</a:t>
                </a:r>
              </a:p>
            </p:txBody>
          </p:sp>
        </p:grpSp>
        <p:grpSp>
          <p:nvGrpSpPr>
            <p:cNvPr id="14" name="グループ化 13">
              <a:extLst>
                <a:ext uri="{FF2B5EF4-FFF2-40B4-BE49-F238E27FC236}">
                  <a16:creationId xmlns:a16="http://schemas.microsoft.com/office/drawing/2014/main" id="{071ACBF4-B658-87B0-DCD9-81E875228D3B}"/>
                </a:ext>
              </a:extLst>
            </p:cNvPr>
            <p:cNvGrpSpPr/>
            <p:nvPr/>
          </p:nvGrpSpPr>
          <p:grpSpPr>
            <a:xfrm>
              <a:off x="838200" y="4472749"/>
              <a:ext cx="10512424" cy="1512000"/>
              <a:chOff x="838200" y="1309086"/>
              <a:chExt cx="10512424" cy="1512000"/>
            </a:xfrm>
          </p:grpSpPr>
          <p:sp>
            <p:nvSpPr>
              <p:cNvPr id="15" name="正方形/長方形 14">
                <a:extLst>
                  <a:ext uri="{FF2B5EF4-FFF2-40B4-BE49-F238E27FC236}">
                    <a16:creationId xmlns:a16="http://schemas.microsoft.com/office/drawing/2014/main" id="{C5DA2B5F-20C2-6942-C16F-3CA4A31A9098}"/>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6" name="四角形: 角を丸くする 15">
                <a:extLst>
                  <a:ext uri="{FF2B5EF4-FFF2-40B4-BE49-F238E27FC236}">
                    <a16:creationId xmlns:a16="http://schemas.microsoft.com/office/drawing/2014/main" id="{CBBE4B38-C612-F31E-1FA1-E5BF5A6DBD95}"/>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身についたアントレプレナーシップを</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どう活かしたいか</a:t>
                </a:r>
              </a:p>
            </p:txBody>
          </p:sp>
        </p:grpSp>
      </p:grpSp>
      <p:sp>
        <p:nvSpPr>
          <p:cNvPr id="17" name="テキスト ボックス 16">
            <a:extLst>
              <a:ext uri="{FF2B5EF4-FFF2-40B4-BE49-F238E27FC236}">
                <a16:creationId xmlns:a16="http://schemas.microsoft.com/office/drawing/2014/main" id="{6454EB7A-4C0B-FE35-D3F0-B67F11E912FA}"/>
              </a:ext>
            </a:extLst>
          </p:cNvPr>
          <p:cNvSpPr txBox="1"/>
          <p:nvPr/>
        </p:nvSpPr>
        <p:spPr>
          <a:xfrm>
            <a:off x="3010100" y="1140497"/>
            <a:ext cx="8340523" cy="677108"/>
          </a:xfrm>
          <a:prstGeom prst="rect">
            <a:avLst/>
          </a:prstGeom>
          <a:noFill/>
        </p:spPr>
        <p:txBody>
          <a:bodyPr wrap="square" rtlCol="0">
            <a:spAutoFit/>
          </a:bodyPr>
          <a:lstStyle/>
          <a:p>
            <a:r>
              <a:rPr kumimoji="1" lang="ja-JP" altLang="en-US" dirty="0">
                <a:latin typeface="MS PGothic" panose="020B0600070205080204" pitchFamily="34" charset="-128"/>
                <a:ea typeface="MS PGothic" panose="020B0600070205080204" pitchFamily="34" charset="-128"/>
              </a:rPr>
              <a:t>個人名：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年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組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番</a:t>
            </a:r>
            <a:r>
              <a:rPr lang="en-US" altLang="ja-JP"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                                                         )</a:t>
            </a:r>
          </a:p>
          <a:p>
            <a:endParaRPr lang="en-US" altLang="ja-JP" sz="200" dirty="0">
              <a:latin typeface="MS PGothic" panose="020B0600070205080204" pitchFamily="34" charset="-128"/>
              <a:ea typeface="MS PGothic" panose="020B0600070205080204" pitchFamily="34" charset="-128"/>
            </a:endParaRPr>
          </a:p>
          <a:p>
            <a:r>
              <a:rPr lang="ja-JP" altLang="en-US" dirty="0">
                <a:latin typeface="MS PGothic" panose="020B0600070205080204" pitchFamily="34" charset="-128"/>
                <a:ea typeface="MS PGothic" panose="020B0600070205080204" pitchFamily="34" charset="-128"/>
              </a:rPr>
              <a:t>チーム</a:t>
            </a:r>
            <a:r>
              <a:rPr kumimoji="1" lang="ja-JP" altLang="en-US" dirty="0">
                <a:latin typeface="MS PGothic" panose="020B0600070205080204" pitchFamily="34" charset="-128"/>
                <a:ea typeface="MS PGothic" panose="020B0600070205080204" pitchFamily="34" charset="-128"/>
              </a:rPr>
              <a:t>名</a:t>
            </a:r>
            <a:r>
              <a:rPr kumimoji="1" lang="en-US" altLang="ja-JP" dirty="0">
                <a:latin typeface="MS PGothic" panose="020B0600070205080204" pitchFamily="34" charset="-128"/>
                <a:ea typeface="MS PGothic" panose="020B0600070205080204" pitchFamily="34" charset="-128"/>
              </a:rPr>
              <a:t>(</a:t>
            </a:r>
            <a:r>
              <a:rPr kumimoji="1" lang="ja-JP" altLang="en-US" dirty="0">
                <a:latin typeface="MS PGothic" panose="020B0600070205080204" pitchFamily="34" charset="-128"/>
                <a:ea typeface="MS PGothic" panose="020B0600070205080204" pitchFamily="34" charset="-128"/>
              </a:rPr>
              <a:t>任意</a:t>
            </a:r>
            <a:r>
              <a:rPr kumimoji="1"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sym typeface="Wingdings" pitchFamily="2" charset="2"/>
              </a:rPr>
              <a:t>：</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a:t>
            </a:r>
          </a:p>
        </p:txBody>
      </p:sp>
    </p:spTree>
    <p:extLst>
      <p:ext uri="{BB962C8B-B14F-4D97-AF65-F5344CB8AC3E}">
        <p14:creationId xmlns:p14="http://schemas.microsoft.com/office/powerpoint/2010/main" val="54358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6C8F1-9E75-490D-0FDF-DD67DD6741EB}"/>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F6C5284E-99C9-CB75-DCB9-3669465EDB05}"/>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２．起業家教育オプションカリキュラム</a:t>
            </a:r>
            <a:b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配布物ワークシート</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8210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ECE1-4922-5636-26BC-8B6FFA2640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C3BDEC-0FEC-EC98-F8A3-F490F29E2E1B}"/>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effectLst/>
                <a:latin typeface="MS PGothic" panose="020B0600070205080204" pitchFamily="34" charset="-128"/>
                <a:ea typeface="MS PGothic" panose="020B0600070205080204" pitchFamily="34" charset="-128"/>
              </a:rPr>
              <a:t>個人</a:t>
            </a:r>
            <a:r>
              <a:rPr lang="ja-JP" altLang="en-US" dirty="0">
                <a:effectLst/>
                <a:latin typeface="MS PGothic" panose="020B0600070205080204" pitchFamily="34" charset="-128"/>
                <a:ea typeface="MS PGothic" panose="020B0600070205080204" pitchFamily="34" charset="-128"/>
              </a:rPr>
              <a:t>でアイデアを検討する </a:t>
            </a:r>
            <a:r>
              <a:rPr lang="en-US" altLang="ja-JP" dirty="0">
                <a:effectLst/>
                <a:latin typeface="MS PGothic" panose="020B0600070205080204" pitchFamily="34" charset="-128"/>
                <a:ea typeface="MS PGothic" panose="020B0600070205080204" pitchFamily="34" charset="-128"/>
              </a:rPr>
              <a:t>(5</a:t>
            </a:r>
            <a:r>
              <a:rPr lang="ja-JP" altLang="en-US" dirty="0">
                <a:effectLst/>
                <a:latin typeface="MS PGothic" panose="020B0600070205080204" pitchFamily="34" charset="-128"/>
                <a:ea typeface="MS PGothic" panose="020B0600070205080204" pitchFamily="34" charset="-128"/>
              </a:rPr>
              <a:t>分</a:t>
            </a:r>
            <a:r>
              <a:rPr lang="en-US" altLang="ja-JP" dirty="0">
                <a:effectLst/>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E8F43EAA-B8D6-75E1-9DEF-4B1D1483914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OP01-①-1</a:t>
            </a:r>
          </a:p>
        </p:txBody>
      </p:sp>
      <p:grpSp>
        <p:nvGrpSpPr>
          <p:cNvPr id="11" name="グループ化 10">
            <a:extLst>
              <a:ext uri="{FF2B5EF4-FFF2-40B4-BE49-F238E27FC236}">
                <a16:creationId xmlns:a16="http://schemas.microsoft.com/office/drawing/2014/main" id="{CF1BF164-72A6-3241-D4D8-8E0A146CAF3F}"/>
              </a:ext>
            </a:extLst>
          </p:cNvPr>
          <p:cNvGrpSpPr/>
          <p:nvPr/>
        </p:nvGrpSpPr>
        <p:grpSpPr>
          <a:xfrm>
            <a:off x="848497" y="1279004"/>
            <a:ext cx="10512425" cy="768151"/>
            <a:chOff x="838200" y="2313652"/>
            <a:chExt cx="10512425" cy="1200328"/>
          </a:xfrm>
          <a:effectLst>
            <a:outerShdw dist="88900" dir="2700000" algn="ctr" rotWithShape="0">
              <a:schemeClr val="bg2">
                <a:lumMod val="90000"/>
              </a:schemeClr>
            </a:outerShdw>
          </a:effectLst>
        </p:grpSpPr>
        <p:sp>
          <p:nvSpPr>
            <p:cNvPr id="12" name="正方形/長方形 11">
              <a:extLst>
                <a:ext uri="{FF2B5EF4-FFF2-40B4-BE49-F238E27FC236}">
                  <a16:creationId xmlns:a16="http://schemas.microsoft.com/office/drawing/2014/main" id="{79588EDB-44C3-8C86-FCB3-4E99E8D47632}"/>
                </a:ext>
              </a:extLst>
            </p:cNvPr>
            <p:cNvSpPr/>
            <p:nvPr/>
          </p:nvSpPr>
          <p:spPr>
            <a:xfrm>
              <a:off x="2537543" y="2313652"/>
              <a:ext cx="8813082"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800" b="1" dirty="0">
                <a:solidFill>
                  <a:schemeClr val="tx1"/>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C93706FF-30A0-17C6-C108-06A3E5779232}"/>
                </a:ext>
              </a:extLst>
            </p:cNvPr>
            <p:cNvSpPr/>
            <p:nvPr/>
          </p:nvSpPr>
          <p:spPr>
            <a:xfrm>
              <a:off x="838200" y="2313652"/>
              <a:ext cx="1620966"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アイデア出し</a:t>
              </a:r>
            </a:p>
            <a:p>
              <a:pPr algn="ctr"/>
              <a:r>
                <a:rPr kumimoji="1" lang="ja-JP" altLang="en-US" sz="2000" b="1" dirty="0">
                  <a:latin typeface="MS PGothic" panose="020B0600070205080204" pitchFamily="34" charset="-128"/>
                  <a:ea typeface="MS PGothic" panose="020B0600070205080204" pitchFamily="34" charset="-128"/>
                </a:rPr>
                <a:t>テーマ</a:t>
              </a:r>
            </a:p>
          </p:txBody>
        </p:sp>
      </p:grpSp>
    </p:spTree>
    <p:extLst>
      <p:ext uri="{BB962C8B-B14F-4D97-AF65-F5344CB8AC3E}">
        <p14:creationId xmlns:p14="http://schemas.microsoft.com/office/powerpoint/2010/main" val="97379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7089-8389-14B6-3616-922A5B3783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763263-E8FD-5BCA-6633-8E62C20AF7DD}"/>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ワーク</a:t>
            </a:r>
            <a:r>
              <a:rPr lang="en-US" altLang="ja-JP" dirty="0">
                <a:effectLst/>
                <a:latin typeface="MS PGothic" panose="020B0600070205080204" pitchFamily="34" charset="-128"/>
                <a:ea typeface="MS PGothic" panose="020B0600070205080204" pitchFamily="34" charset="-128"/>
              </a:rPr>
              <a:t> [</a:t>
            </a:r>
            <a:r>
              <a:rPr lang="en-US" altLang="ja-JP" dirty="0">
                <a:latin typeface="MS PGothic" panose="020B0600070205080204" pitchFamily="34" charset="-128"/>
                <a:ea typeface="MS PGothic" panose="020B0600070205080204" pitchFamily="34" charset="-128"/>
              </a:rPr>
              <a:t>2</a:t>
            </a:r>
            <a:r>
              <a:rPr lang="en-US" altLang="ja-JP" dirty="0">
                <a:effectLst/>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 </a:t>
            </a:r>
            <a:r>
              <a:rPr lang="ja-JP" altLang="en-US">
                <a:effectLst/>
                <a:latin typeface="MS PGothic" panose="020B0600070205080204" pitchFamily="34" charset="-128"/>
                <a:ea typeface="MS PGothic" panose="020B0600070205080204" pitchFamily="34" charset="-128"/>
              </a:rPr>
              <a:t>チーム</a:t>
            </a:r>
            <a:r>
              <a:rPr lang="ja-JP" altLang="en-US" dirty="0">
                <a:effectLst/>
                <a:latin typeface="MS PGothic" panose="020B0600070205080204" pitchFamily="34" charset="-128"/>
                <a:ea typeface="MS PGothic" panose="020B0600070205080204" pitchFamily="34" charset="-128"/>
              </a:rPr>
              <a:t>でアイデアを検討する </a:t>
            </a:r>
            <a:r>
              <a:rPr lang="en-US" altLang="ja-JP" dirty="0">
                <a:effectLst/>
                <a:latin typeface="MS PGothic" panose="020B0600070205080204" pitchFamily="34" charset="-128"/>
                <a:ea typeface="MS PGothic" panose="020B0600070205080204" pitchFamily="34" charset="-128"/>
              </a:rPr>
              <a:t>(15</a:t>
            </a:r>
            <a:r>
              <a:rPr lang="ja-JP" altLang="en-US" dirty="0">
                <a:effectLst/>
                <a:latin typeface="MS PGothic" panose="020B0600070205080204" pitchFamily="34" charset="-128"/>
                <a:ea typeface="MS PGothic" panose="020B0600070205080204" pitchFamily="34" charset="-128"/>
              </a:rPr>
              <a:t>分</a:t>
            </a:r>
            <a:r>
              <a:rPr lang="en-US" altLang="ja-JP" dirty="0">
                <a:effectLst/>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6E435AE7-9DBF-FFCE-CB5A-8D23D120D88F}"/>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OP01-①-2</a:t>
            </a:r>
          </a:p>
        </p:txBody>
      </p:sp>
      <p:grpSp>
        <p:nvGrpSpPr>
          <p:cNvPr id="11" name="グループ化 10">
            <a:extLst>
              <a:ext uri="{FF2B5EF4-FFF2-40B4-BE49-F238E27FC236}">
                <a16:creationId xmlns:a16="http://schemas.microsoft.com/office/drawing/2014/main" id="{0BDAD6B9-525C-CE72-9E90-2411D8383D31}"/>
              </a:ext>
            </a:extLst>
          </p:cNvPr>
          <p:cNvGrpSpPr/>
          <p:nvPr/>
        </p:nvGrpSpPr>
        <p:grpSpPr>
          <a:xfrm>
            <a:off x="848497" y="1279004"/>
            <a:ext cx="10512425" cy="768151"/>
            <a:chOff x="838200" y="2313652"/>
            <a:chExt cx="10512425" cy="1200328"/>
          </a:xfrm>
          <a:effectLst>
            <a:outerShdw dist="88900" dir="2700000" algn="ctr" rotWithShape="0">
              <a:schemeClr val="bg2">
                <a:lumMod val="90000"/>
              </a:schemeClr>
            </a:outerShdw>
          </a:effectLst>
        </p:grpSpPr>
        <p:sp>
          <p:nvSpPr>
            <p:cNvPr id="12" name="正方形/長方形 11">
              <a:extLst>
                <a:ext uri="{FF2B5EF4-FFF2-40B4-BE49-F238E27FC236}">
                  <a16:creationId xmlns:a16="http://schemas.microsoft.com/office/drawing/2014/main" id="{80D1388F-6969-2097-2379-B3D7659A964D}"/>
                </a:ext>
              </a:extLst>
            </p:cNvPr>
            <p:cNvSpPr/>
            <p:nvPr/>
          </p:nvSpPr>
          <p:spPr>
            <a:xfrm>
              <a:off x="2537543" y="2313652"/>
              <a:ext cx="8813082"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800" b="1" dirty="0">
                <a:solidFill>
                  <a:schemeClr val="tx1"/>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5EB07ED9-5CC3-9691-270E-9C21C7A28914}"/>
                </a:ext>
              </a:extLst>
            </p:cNvPr>
            <p:cNvSpPr/>
            <p:nvPr/>
          </p:nvSpPr>
          <p:spPr>
            <a:xfrm>
              <a:off x="838200" y="2313652"/>
              <a:ext cx="1620966"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アイデア出し</a:t>
              </a:r>
            </a:p>
            <a:p>
              <a:pPr algn="ctr"/>
              <a:r>
                <a:rPr kumimoji="1" lang="ja-JP" altLang="en-US" sz="2000" b="1" dirty="0">
                  <a:latin typeface="MS PGothic" panose="020B0600070205080204" pitchFamily="34" charset="-128"/>
                  <a:ea typeface="MS PGothic" panose="020B0600070205080204" pitchFamily="34" charset="-128"/>
                </a:rPr>
                <a:t>テーマ</a:t>
              </a:r>
            </a:p>
          </p:txBody>
        </p:sp>
      </p:grpSp>
    </p:spTree>
    <p:extLst>
      <p:ext uri="{BB962C8B-B14F-4D97-AF65-F5344CB8AC3E}">
        <p14:creationId xmlns:p14="http://schemas.microsoft.com/office/powerpoint/2010/main" val="149531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370AF-0437-C24F-DD85-D2BB50389E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1E99C8-851D-E4CA-82F1-195BA968AF63}"/>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[3]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のテーマを決定する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38C7BC99-B133-5952-C266-50C38CBBB84B}"/>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OP01-①-3</a:t>
            </a:r>
          </a:p>
        </p:txBody>
      </p:sp>
      <p:grpSp>
        <p:nvGrpSpPr>
          <p:cNvPr id="4" name="グループ化 3">
            <a:extLst>
              <a:ext uri="{FF2B5EF4-FFF2-40B4-BE49-F238E27FC236}">
                <a16:creationId xmlns:a16="http://schemas.microsoft.com/office/drawing/2014/main" id="{04A0CDA1-0940-720A-A23D-BCC8E295BC08}"/>
              </a:ext>
            </a:extLst>
          </p:cNvPr>
          <p:cNvGrpSpPr/>
          <p:nvPr/>
        </p:nvGrpSpPr>
        <p:grpSpPr>
          <a:xfrm>
            <a:off x="848497" y="1279004"/>
            <a:ext cx="10512425" cy="768151"/>
            <a:chOff x="838200" y="2313652"/>
            <a:chExt cx="10512425" cy="1200328"/>
          </a:xfrm>
          <a:effectLst>
            <a:outerShdw dist="88900" dir="2700000" algn="ctr" rotWithShape="0">
              <a:schemeClr val="bg2">
                <a:lumMod val="90000"/>
              </a:schemeClr>
            </a:outerShdw>
          </a:effectLst>
        </p:grpSpPr>
        <p:sp>
          <p:nvSpPr>
            <p:cNvPr id="5" name="正方形/長方形 4">
              <a:extLst>
                <a:ext uri="{FF2B5EF4-FFF2-40B4-BE49-F238E27FC236}">
                  <a16:creationId xmlns:a16="http://schemas.microsoft.com/office/drawing/2014/main" id="{201204E7-F071-E635-B38C-30037F47B188}"/>
                </a:ext>
              </a:extLst>
            </p:cNvPr>
            <p:cNvSpPr/>
            <p:nvPr/>
          </p:nvSpPr>
          <p:spPr>
            <a:xfrm>
              <a:off x="2537543" y="2313652"/>
              <a:ext cx="8813082"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800" b="1" dirty="0">
                <a:solidFill>
                  <a:schemeClr val="tx1"/>
                </a:solidFill>
                <a:latin typeface="MS PGothic" panose="020B0600070205080204" pitchFamily="34" charset="-128"/>
                <a:ea typeface="MS PGothic" panose="020B0600070205080204" pitchFamily="34" charset="-128"/>
              </a:endParaRPr>
            </a:p>
          </p:txBody>
        </p:sp>
        <p:sp>
          <p:nvSpPr>
            <p:cNvPr id="7" name="正方形/長方形 6">
              <a:extLst>
                <a:ext uri="{FF2B5EF4-FFF2-40B4-BE49-F238E27FC236}">
                  <a16:creationId xmlns:a16="http://schemas.microsoft.com/office/drawing/2014/main" id="{6A9FDA44-6352-EE06-9A83-A9B6FE1B10F9}"/>
                </a:ext>
              </a:extLst>
            </p:cNvPr>
            <p:cNvSpPr/>
            <p:nvPr/>
          </p:nvSpPr>
          <p:spPr>
            <a:xfrm>
              <a:off x="838200" y="2313652"/>
              <a:ext cx="1620966"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latin typeface="MS PGothic" panose="020B0600070205080204" pitchFamily="34" charset="-128"/>
                  <a:ea typeface="MS PGothic" panose="020B0600070205080204" pitchFamily="34" charset="-128"/>
                </a:rPr>
                <a:t>テーマ</a:t>
              </a:r>
              <a:endParaRPr kumimoji="1" lang="ja-JP" altLang="en-US" sz="2000" b="1" dirty="0">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153574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2015-F71C-6C36-5EC7-DE70F71F57C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758EA1-7C0C-2F71-2F4E-0C97703F0833}"/>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effectLst/>
                <a:latin typeface="MS PGothic" panose="020B0600070205080204" pitchFamily="34" charset="-128"/>
                <a:ea typeface="MS PGothic" panose="020B0600070205080204" pitchFamily="34" charset="-128"/>
              </a:rPr>
              <a:t>新聞</a:t>
            </a:r>
            <a:r>
              <a:rPr lang="ja-JP" altLang="en-US" dirty="0">
                <a:effectLst/>
                <a:latin typeface="MS PGothic" panose="020B0600070205080204" pitchFamily="34" charset="-128"/>
                <a:ea typeface="MS PGothic" panose="020B0600070205080204" pitchFamily="34" charset="-128"/>
              </a:rPr>
              <a:t>調査に取り組む </a:t>
            </a:r>
            <a:r>
              <a:rPr lang="en-US" altLang="ja-JP" dirty="0">
                <a:effectLst/>
                <a:latin typeface="MS PGothic" panose="020B0600070205080204" pitchFamily="34" charset="-128"/>
                <a:ea typeface="MS PGothic" panose="020B0600070205080204" pitchFamily="34" charset="-128"/>
              </a:rPr>
              <a:t>(12</a:t>
            </a:r>
            <a:r>
              <a:rPr lang="ja-JP" altLang="en-US" dirty="0">
                <a:effectLst/>
                <a:latin typeface="MS PGothic" panose="020B0600070205080204" pitchFamily="34" charset="-128"/>
                <a:ea typeface="MS PGothic" panose="020B0600070205080204" pitchFamily="34" charset="-128"/>
              </a:rPr>
              <a:t>分</a:t>
            </a:r>
            <a:r>
              <a:rPr lang="en-US" altLang="ja-JP" dirty="0">
                <a:effectLst/>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76F2A083-4E26-20FC-BDCC-63AFC50BD75B}"/>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OP01-</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grpSp>
        <p:nvGrpSpPr>
          <p:cNvPr id="5" name="グループ化 4">
            <a:extLst>
              <a:ext uri="{FF2B5EF4-FFF2-40B4-BE49-F238E27FC236}">
                <a16:creationId xmlns:a16="http://schemas.microsoft.com/office/drawing/2014/main" id="{6BBE4D3D-4B02-D98E-97E3-76F99C79FC8A}"/>
              </a:ext>
            </a:extLst>
          </p:cNvPr>
          <p:cNvGrpSpPr/>
          <p:nvPr/>
        </p:nvGrpSpPr>
        <p:grpSpPr>
          <a:xfrm>
            <a:off x="840829" y="2109954"/>
            <a:ext cx="10510341" cy="681650"/>
            <a:chOff x="1082778" y="2313652"/>
            <a:chExt cx="10510341" cy="1200328"/>
          </a:xfrm>
          <a:effectLst>
            <a:outerShdw dist="88900" dir="2700000" algn="ctr" rotWithShape="0">
              <a:schemeClr val="bg2">
                <a:lumMod val="90000"/>
              </a:schemeClr>
            </a:outerShdw>
          </a:effectLst>
        </p:grpSpPr>
        <p:sp>
          <p:nvSpPr>
            <p:cNvPr id="6" name="正方形/長方形 5">
              <a:extLst>
                <a:ext uri="{FF2B5EF4-FFF2-40B4-BE49-F238E27FC236}">
                  <a16:creationId xmlns:a16="http://schemas.microsoft.com/office/drawing/2014/main" id="{84E73C23-96AD-7A30-A386-47CF7498B9E5}"/>
                </a:ext>
              </a:extLst>
            </p:cNvPr>
            <p:cNvSpPr/>
            <p:nvPr/>
          </p:nvSpPr>
          <p:spPr>
            <a:xfrm>
              <a:off x="2537542" y="2313652"/>
              <a:ext cx="9055577"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b="1" dirty="0">
                  <a:solidFill>
                    <a:schemeClr val="tx1"/>
                  </a:solidFill>
                  <a:latin typeface="MS PGothic" panose="020B0600070205080204" pitchFamily="34" charset="-128"/>
                  <a:ea typeface="MS PGothic" panose="020B0600070205080204" pitchFamily="34" charset="-128"/>
                </a:rPr>
                <a:t>新聞名：　　　　　　　　　　　　　　　　　　　　　　　　　　　　　発行日：　　　　　年　　月　　日（　　）</a:t>
              </a:r>
            </a:p>
          </p:txBody>
        </p:sp>
        <p:sp>
          <p:nvSpPr>
            <p:cNvPr id="7" name="正方形/長方形 6">
              <a:extLst>
                <a:ext uri="{FF2B5EF4-FFF2-40B4-BE49-F238E27FC236}">
                  <a16:creationId xmlns:a16="http://schemas.microsoft.com/office/drawing/2014/main" id="{EE42B825-5FB5-3349-AB4B-8E02032DEC9D}"/>
                </a:ext>
              </a:extLst>
            </p:cNvPr>
            <p:cNvSpPr/>
            <p:nvPr/>
          </p:nvSpPr>
          <p:spPr>
            <a:xfrm>
              <a:off x="1082778" y="2313652"/>
              <a:ext cx="1376387"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新聞情報</a:t>
              </a:r>
            </a:p>
          </p:txBody>
        </p:sp>
      </p:grpSp>
      <p:grpSp>
        <p:nvGrpSpPr>
          <p:cNvPr id="12" name="グループ化 11">
            <a:extLst>
              <a:ext uri="{FF2B5EF4-FFF2-40B4-BE49-F238E27FC236}">
                <a16:creationId xmlns:a16="http://schemas.microsoft.com/office/drawing/2014/main" id="{3125C13D-7FC3-BA65-65DF-500D9330B602}"/>
              </a:ext>
            </a:extLst>
          </p:cNvPr>
          <p:cNvGrpSpPr/>
          <p:nvPr/>
        </p:nvGrpSpPr>
        <p:grpSpPr>
          <a:xfrm>
            <a:off x="840829" y="2883941"/>
            <a:ext cx="10510341" cy="1728000"/>
            <a:chOff x="1082778" y="2313652"/>
            <a:chExt cx="10510341" cy="1200328"/>
          </a:xfrm>
          <a:effectLst>
            <a:outerShdw dist="88900" dir="2700000" algn="ctr" rotWithShape="0">
              <a:schemeClr val="bg2">
                <a:lumMod val="90000"/>
              </a:schemeClr>
            </a:outerShdw>
          </a:effectLst>
        </p:grpSpPr>
        <p:sp>
          <p:nvSpPr>
            <p:cNvPr id="13" name="正方形/長方形 12">
              <a:extLst>
                <a:ext uri="{FF2B5EF4-FFF2-40B4-BE49-F238E27FC236}">
                  <a16:creationId xmlns:a16="http://schemas.microsoft.com/office/drawing/2014/main" id="{BDC1502B-C22E-843D-DDFA-D77CAD30B5AC}"/>
                </a:ext>
              </a:extLst>
            </p:cNvPr>
            <p:cNvSpPr/>
            <p:nvPr/>
          </p:nvSpPr>
          <p:spPr>
            <a:xfrm>
              <a:off x="2537542" y="2313652"/>
              <a:ext cx="9055577"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chemeClr val="tx1"/>
                </a:solidFill>
                <a:latin typeface="MS PGothic" panose="020B0600070205080204" pitchFamily="34" charset="-128"/>
                <a:ea typeface="MS PGothic" panose="020B0600070205080204" pitchFamily="34" charset="-128"/>
              </a:endParaRPr>
            </a:p>
          </p:txBody>
        </p:sp>
        <p:sp>
          <p:nvSpPr>
            <p:cNvPr id="14" name="正方形/長方形 13">
              <a:extLst>
                <a:ext uri="{FF2B5EF4-FFF2-40B4-BE49-F238E27FC236}">
                  <a16:creationId xmlns:a16="http://schemas.microsoft.com/office/drawing/2014/main" id="{F10670F7-DCA3-D0EE-E514-4503EA6C7E81}"/>
                </a:ext>
              </a:extLst>
            </p:cNvPr>
            <p:cNvSpPr/>
            <p:nvPr/>
          </p:nvSpPr>
          <p:spPr>
            <a:xfrm>
              <a:off x="1082778" y="2313652"/>
              <a:ext cx="1376387"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調査情報</a:t>
              </a:r>
            </a:p>
          </p:txBody>
        </p:sp>
      </p:grpSp>
      <p:grpSp>
        <p:nvGrpSpPr>
          <p:cNvPr id="15" name="グループ化 14">
            <a:extLst>
              <a:ext uri="{FF2B5EF4-FFF2-40B4-BE49-F238E27FC236}">
                <a16:creationId xmlns:a16="http://schemas.microsoft.com/office/drawing/2014/main" id="{80D848CB-FF81-15D2-3EE7-132C25C11E4E}"/>
              </a:ext>
            </a:extLst>
          </p:cNvPr>
          <p:cNvGrpSpPr/>
          <p:nvPr/>
        </p:nvGrpSpPr>
        <p:grpSpPr>
          <a:xfrm>
            <a:off x="840829" y="4704278"/>
            <a:ext cx="10510341" cy="1332000"/>
            <a:chOff x="1082778" y="2313652"/>
            <a:chExt cx="10510341" cy="1200328"/>
          </a:xfrm>
          <a:effectLst>
            <a:outerShdw dist="88900" dir="2700000" algn="ctr" rotWithShape="0">
              <a:schemeClr val="bg2">
                <a:lumMod val="90000"/>
              </a:schemeClr>
            </a:outerShdw>
          </a:effectLst>
        </p:grpSpPr>
        <p:sp>
          <p:nvSpPr>
            <p:cNvPr id="16" name="正方形/長方形 15">
              <a:extLst>
                <a:ext uri="{FF2B5EF4-FFF2-40B4-BE49-F238E27FC236}">
                  <a16:creationId xmlns:a16="http://schemas.microsoft.com/office/drawing/2014/main" id="{7B9A60A3-E9F6-67A5-23DD-0D2C730F4909}"/>
                </a:ext>
              </a:extLst>
            </p:cNvPr>
            <p:cNvSpPr/>
            <p:nvPr/>
          </p:nvSpPr>
          <p:spPr>
            <a:xfrm>
              <a:off x="2537542" y="2313652"/>
              <a:ext cx="9055577"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chemeClr val="tx1"/>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246A49AF-0ABA-4659-048A-8A0AD1445AE0}"/>
                </a:ext>
              </a:extLst>
            </p:cNvPr>
            <p:cNvSpPr/>
            <p:nvPr/>
          </p:nvSpPr>
          <p:spPr>
            <a:xfrm>
              <a:off x="1082778" y="2313652"/>
              <a:ext cx="1376387"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チームで</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検討したテーマの</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方向性</a:t>
              </a:r>
            </a:p>
          </p:txBody>
        </p:sp>
      </p:grpSp>
      <p:sp>
        <p:nvSpPr>
          <p:cNvPr id="11" name="テキスト ボックス 10">
            <a:extLst>
              <a:ext uri="{FF2B5EF4-FFF2-40B4-BE49-F238E27FC236}">
                <a16:creationId xmlns:a16="http://schemas.microsoft.com/office/drawing/2014/main" id="{29FBC80D-1F7E-1193-A866-1E2CE521A3B9}"/>
              </a:ext>
            </a:extLst>
          </p:cNvPr>
          <p:cNvSpPr txBox="1"/>
          <p:nvPr/>
        </p:nvSpPr>
        <p:spPr>
          <a:xfrm>
            <a:off x="327082" y="1099060"/>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新聞を用いて世の中のニュースを調査する。調べて気になった情報を</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書き出し、チームでアイデアの方向性を検討する。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40826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9BE6-0F13-BFE4-0E26-E5CFAA6CD6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255B64-A6DA-A75C-17E6-3AA4B41923BC}"/>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ワーク</a:t>
            </a:r>
            <a:r>
              <a:rPr lang="en-US" altLang="ja-JP" dirty="0">
                <a:effectLst/>
                <a:latin typeface="MS PGothic" panose="020B0600070205080204" pitchFamily="34" charset="-128"/>
                <a:ea typeface="MS PGothic" panose="020B0600070205080204" pitchFamily="34" charset="-128"/>
              </a:rPr>
              <a:t> [2]</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情報を集約し</a:t>
            </a:r>
            <a:r>
              <a:rPr lang="ja-JP" altLang="en-US">
                <a:effectLst/>
                <a:latin typeface="MS PGothic" panose="020B0600070205080204" pitchFamily="34" charset="-128"/>
                <a:ea typeface="MS PGothic" panose="020B0600070205080204" pitchFamily="34" charset="-128"/>
              </a:rPr>
              <a:t>テーマ</a:t>
            </a:r>
            <a:r>
              <a:rPr lang="ja-JP" altLang="en-US" dirty="0">
                <a:effectLst/>
                <a:latin typeface="MS PGothic" panose="020B0600070205080204" pitchFamily="34" charset="-128"/>
                <a:ea typeface="MS PGothic" panose="020B0600070205080204" pitchFamily="34" charset="-128"/>
              </a:rPr>
              <a:t>を</a:t>
            </a:r>
            <a:r>
              <a:rPr lang="ja-JP" altLang="en-US">
                <a:effectLst/>
                <a:latin typeface="MS PGothic" panose="020B0600070205080204" pitchFamily="34" charset="-128"/>
                <a:ea typeface="MS PGothic" panose="020B0600070205080204" pitchFamily="34" charset="-128"/>
              </a:rPr>
              <a:t>決める </a:t>
            </a:r>
            <a:r>
              <a:rPr lang="en-US" altLang="ja-JP" dirty="0">
                <a:effectLst/>
                <a:latin typeface="MS PGothic" panose="020B0600070205080204" pitchFamily="34" charset="-128"/>
                <a:ea typeface="MS PGothic" panose="020B0600070205080204" pitchFamily="34" charset="-128"/>
              </a:rPr>
              <a:t>(28</a:t>
            </a:r>
            <a:r>
              <a:rPr lang="ja-JP" altLang="en-US">
                <a:effectLst/>
                <a:latin typeface="MS PGothic" panose="020B0600070205080204" pitchFamily="34" charset="-128"/>
                <a:ea typeface="MS PGothic" panose="020B0600070205080204" pitchFamily="34" charset="-128"/>
              </a:rPr>
              <a:t>分</a:t>
            </a:r>
            <a:r>
              <a:rPr lang="ja-JP" altLang="en-US" dirty="0">
                <a:effectLst/>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C8BC4EE9-F4D0-1668-38FB-F5469AE62C2E}"/>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OP01-</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-2</a:t>
            </a:r>
          </a:p>
        </p:txBody>
      </p:sp>
      <p:grpSp>
        <p:nvGrpSpPr>
          <p:cNvPr id="12" name="グループ化 11">
            <a:extLst>
              <a:ext uri="{FF2B5EF4-FFF2-40B4-BE49-F238E27FC236}">
                <a16:creationId xmlns:a16="http://schemas.microsoft.com/office/drawing/2014/main" id="{EBE777FB-DEA9-C11C-C8E5-076F4F03EB54}"/>
              </a:ext>
            </a:extLst>
          </p:cNvPr>
          <p:cNvGrpSpPr/>
          <p:nvPr/>
        </p:nvGrpSpPr>
        <p:grpSpPr>
          <a:xfrm>
            <a:off x="840829" y="2090015"/>
            <a:ext cx="10510341" cy="1429297"/>
            <a:chOff x="1082778" y="2313652"/>
            <a:chExt cx="10510341" cy="1200328"/>
          </a:xfrm>
          <a:effectLst>
            <a:outerShdw dist="88900" dir="2700000" algn="ctr" rotWithShape="0">
              <a:schemeClr val="bg2">
                <a:lumMod val="90000"/>
              </a:schemeClr>
            </a:outerShdw>
          </a:effectLst>
        </p:grpSpPr>
        <p:sp>
          <p:nvSpPr>
            <p:cNvPr id="13" name="正方形/長方形 12">
              <a:extLst>
                <a:ext uri="{FF2B5EF4-FFF2-40B4-BE49-F238E27FC236}">
                  <a16:creationId xmlns:a16="http://schemas.microsoft.com/office/drawing/2014/main" id="{DF3AB581-5465-39D2-137D-975EEA633A89}"/>
                </a:ext>
              </a:extLst>
            </p:cNvPr>
            <p:cNvSpPr/>
            <p:nvPr/>
          </p:nvSpPr>
          <p:spPr>
            <a:xfrm>
              <a:off x="2537542" y="2313652"/>
              <a:ext cx="9055577"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chemeClr val="tx1"/>
                </a:solidFill>
                <a:latin typeface="MS PGothic" panose="020B0600070205080204" pitchFamily="34" charset="-128"/>
                <a:ea typeface="MS PGothic" panose="020B0600070205080204" pitchFamily="34" charset="-128"/>
              </a:endParaRPr>
            </a:p>
          </p:txBody>
        </p:sp>
        <p:sp>
          <p:nvSpPr>
            <p:cNvPr id="14" name="正方形/長方形 13">
              <a:extLst>
                <a:ext uri="{FF2B5EF4-FFF2-40B4-BE49-F238E27FC236}">
                  <a16:creationId xmlns:a16="http://schemas.microsoft.com/office/drawing/2014/main" id="{7C03486C-DEDE-4764-4CA2-3FA6A4733F53}"/>
                </a:ext>
              </a:extLst>
            </p:cNvPr>
            <p:cNvSpPr/>
            <p:nvPr/>
          </p:nvSpPr>
          <p:spPr>
            <a:xfrm>
              <a:off x="1082778" y="2313652"/>
              <a:ext cx="1376387"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チームで</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決定した</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テーマ</a:t>
              </a:r>
            </a:p>
          </p:txBody>
        </p:sp>
      </p:grpSp>
      <p:grpSp>
        <p:nvGrpSpPr>
          <p:cNvPr id="15" name="グループ化 14">
            <a:extLst>
              <a:ext uri="{FF2B5EF4-FFF2-40B4-BE49-F238E27FC236}">
                <a16:creationId xmlns:a16="http://schemas.microsoft.com/office/drawing/2014/main" id="{259CCE6A-CB35-3918-4F09-5FEA606541AF}"/>
              </a:ext>
            </a:extLst>
          </p:cNvPr>
          <p:cNvGrpSpPr/>
          <p:nvPr/>
        </p:nvGrpSpPr>
        <p:grpSpPr>
          <a:xfrm>
            <a:off x="840829" y="3610541"/>
            <a:ext cx="10510341" cy="2412000"/>
            <a:chOff x="1082778" y="2313652"/>
            <a:chExt cx="10510341" cy="1200328"/>
          </a:xfrm>
          <a:effectLst>
            <a:outerShdw dist="88900" dir="2700000" algn="ctr" rotWithShape="0">
              <a:schemeClr val="bg2">
                <a:lumMod val="90000"/>
              </a:schemeClr>
            </a:outerShdw>
          </a:effectLst>
        </p:grpSpPr>
        <p:sp>
          <p:nvSpPr>
            <p:cNvPr id="16" name="正方形/長方形 15">
              <a:extLst>
                <a:ext uri="{FF2B5EF4-FFF2-40B4-BE49-F238E27FC236}">
                  <a16:creationId xmlns:a16="http://schemas.microsoft.com/office/drawing/2014/main" id="{7937A837-3D5C-8B2C-0D7D-308274792A46}"/>
                </a:ext>
              </a:extLst>
            </p:cNvPr>
            <p:cNvSpPr/>
            <p:nvPr/>
          </p:nvSpPr>
          <p:spPr>
            <a:xfrm>
              <a:off x="2537542" y="2313652"/>
              <a:ext cx="9055577"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chemeClr val="tx1"/>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DFC38DCD-233C-4714-1A04-AFFEC289405C}"/>
                </a:ext>
              </a:extLst>
            </p:cNvPr>
            <p:cNvSpPr/>
            <p:nvPr/>
          </p:nvSpPr>
          <p:spPr>
            <a:xfrm>
              <a:off x="1082778" y="2313652"/>
              <a:ext cx="1376387"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テーマ</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を決めた</a:t>
              </a:r>
              <a:endParaRPr kumimoji="1" lang="en-US" altLang="ja-JP" b="1" dirty="0">
                <a:latin typeface="MS PGothic" panose="020B0600070205080204" pitchFamily="34" charset="-128"/>
                <a:ea typeface="MS PGothic" panose="020B0600070205080204" pitchFamily="34" charset="-128"/>
              </a:endParaRPr>
            </a:p>
            <a:p>
              <a:pPr algn="ctr"/>
              <a:r>
                <a:rPr lang="ja-JP" altLang="en-US" b="1" dirty="0">
                  <a:latin typeface="MS PGothic" panose="020B0600070205080204" pitchFamily="34" charset="-128"/>
                  <a:ea typeface="MS PGothic" panose="020B0600070205080204" pitchFamily="34" charset="-128"/>
                </a:rPr>
                <a:t>理由</a:t>
              </a:r>
              <a:endParaRPr kumimoji="1" lang="ja-JP" altLang="en-US" b="1" dirty="0">
                <a:latin typeface="MS PGothic" panose="020B0600070205080204" pitchFamily="34" charset="-128"/>
                <a:ea typeface="MS PGothic" panose="020B0600070205080204" pitchFamily="34" charset="-128"/>
              </a:endParaRPr>
            </a:p>
          </p:txBody>
        </p:sp>
      </p:grpSp>
      <p:sp>
        <p:nvSpPr>
          <p:cNvPr id="5" name="テキスト ボックス 4">
            <a:extLst>
              <a:ext uri="{FF2B5EF4-FFF2-40B4-BE49-F238E27FC236}">
                <a16:creationId xmlns:a16="http://schemas.microsoft.com/office/drawing/2014/main" id="{301F9458-3C9C-1F80-D263-3F469850B77F}"/>
              </a:ext>
            </a:extLst>
          </p:cNvPr>
          <p:cNvSpPr txBox="1"/>
          <p:nvPr/>
        </p:nvSpPr>
        <p:spPr>
          <a:xfrm>
            <a:off x="327082" y="1099060"/>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得た情報からチームで検討したアイデアの方向性をまとめ</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テーマを決定する。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58251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BDFA-670B-7F29-F21F-4D303EC6801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8146BA-29E2-EA98-B01D-B827B651DD6B}"/>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フィールドワーク</a:t>
            </a:r>
            <a:r>
              <a:rPr lang="ja-JP" altLang="en-US" dirty="0">
                <a:latin typeface="MS PGothic" panose="020B0600070205080204" pitchFamily="34" charset="-128"/>
                <a:ea typeface="MS PGothic" panose="020B0600070205080204" pitchFamily="34" charset="-128"/>
              </a:rPr>
              <a:t>計画を立てる </a:t>
            </a:r>
            <a:r>
              <a:rPr lang="en-US" altLang="ja-JP" dirty="0">
                <a:latin typeface="MS PGothic" panose="020B0600070205080204" pitchFamily="34" charset="-128"/>
                <a:ea typeface="MS PGothic" panose="020B0600070205080204" pitchFamily="34" charset="-128"/>
              </a:rPr>
              <a:t>(17</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1E87F83C-F264-4C0B-93E8-D40CA70D9C75}"/>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OP02-①-1</a:t>
            </a:r>
          </a:p>
        </p:txBody>
      </p:sp>
      <p:grpSp>
        <p:nvGrpSpPr>
          <p:cNvPr id="10" name="グループ化 9">
            <a:extLst>
              <a:ext uri="{FF2B5EF4-FFF2-40B4-BE49-F238E27FC236}">
                <a16:creationId xmlns:a16="http://schemas.microsoft.com/office/drawing/2014/main" id="{AA93B2C9-B631-17A9-8B3A-2BC0B240A3D7}"/>
              </a:ext>
            </a:extLst>
          </p:cNvPr>
          <p:cNvGrpSpPr/>
          <p:nvPr/>
        </p:nvGrpSpPr>
        <p:grpSpPr>
          <a:xfrm>
            <a:off x="791306" y="1270302"/>
            <a:ext cx="10597112" cy="864000"/>
            <a:chOff x="838198" y="2313652"/>
            <a:chExt cx="10597112" cy="1200328"/>
          </a:xfrm>
          <a:effectLst>
            <a:outerShdw dist="88900" dir="2700000" algn="ctr" rotWithShape="0">
              <a:schemeClr val="bg2">
                <a:lumMod val="90000"/>
              </a:schemeClr>
            </a:outerShdw>
          </a:effectLst>
        </p:grpSpPr>
        <p:sp>
          <p:nvSpPr>
            <p:cNvPr id="8" name="正方形/長方形 7">
              <a:extLst>
                <a:ext uri="{FF2B5EF4-FFF2-40B4-BE49-F238E27FC236}">
                  <a16:creationId xmlns:a16="http://schemas.microsoft.com/office/drawing/2014/main" id="{84931FDC-C2BE-D085-5457-7BE0A60DE56F}"/>
                </a:ext>
              </a:extLst>
            </p:cNvPr>
            <p:cNvSpPr/>
            <p:nvPr/>
          </p:nvSpPr>
          <p:spPr>
            <a:xfrm>
              <a:off x="2842644" y="2313652"/>
              <a:ext cx="8592666"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CC9CC766-DA83-813D-6675-0E45A7CFB801}"/>
                </a:ext>
              </a:extLst>
            </p:cNvPr>
            <p:cNvSpPr/>
            <p:nvPr/>
          </p:nvSpPr>
          <p:spPr>
            <a:xfrm>
              <a:off x="838198" y="2313652"/>
              <a:ext cx="1944000"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目的とテーマ</a:t>
              </a:r>
            </a:p>
          </p:txBody>
        </p:sp>
      </p:grpSp>
      <p:grpSp>
        <p:nvGrpSpPr>
          <p:cNvPr id="20" name="グループ化 19">
            <a:extLst>
              <a:ext uri="{FF2B5EF4-FFF2-40B4-BE49-F238E27FC236}">
                <a16:creationId xmlns:a16="http://schemas.microsoft.com/office/drawing/2014/main" id="{680E9AD6-822D-0719-BC0A-55453229E9EC}"/>
              </a:ext>
            </a:extLst>
          </p:cNvPr>
          <p:cNvGrpSpPr/>
          <p:nvPr/>
        </p:nvGrpSpPr>
        <p:grpSpPr>
          <a:xfrm>
            <a:off x="791306" y="2228755"/>
            <a:ext cx="10597112" cy="864000"/>
            <a:chOff x="838198" y="2313652"/>
            <a:chExt cx="10597112" cy="1200328"/>
          </a:xfrm>
          <a:effectLst>
            <a:outerShdw dist="88900" dir="2700000" algn="ctr" rotWithShape="0">
              <a:schemeClr val="bg2">
                <a:lumMod val="90000"/>
              </a:schemeClr>
            </a:outerShdw>
          </a:effectLst>
        </p:grpSpPr>
        <p:sp>
          <p:nvSpPr>
            <p:cNvPr id="21" name="正方形/長方形 20">
              <a:extLst>
                <a:ext uri="{FF2B5EF4-FFF2-40B4-BE49-F238E27FC236}">
                  <a16:creationId xmlns:a16="http://schemas.microsoft.com/office/drawing/2014/main" id="{908EB749-E3E8-0C32-8DF7-9A5CC051A1CB}"/>
                </a:ext>
              </a:extLst>
            </p:cNvPr>
            <p:cNvSpPr/>
            <p:nvPr/>
          </p:nvSpPr>
          <p:spPr>
            <a:xfrm>
              <a:off x="2842644" y="2313652"/>
              <a:ext cx="8592666"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630E8DDD-1FF7-A5A4-3E36-7CB22B05A1CB}"/>
                </a:ext>
              </a:extLst>
            </p:cNvPr>
            <p:cNvSpPr/>
            <p:nvPr/>
          </p:nvSpPr>
          <p:spPr>
            <a:xfrm>
              <a:off x="838198" y="2313652"/>
              <a:ext cx="1944000"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S PGothic" panose="020B0600070205080204" pitchFamily="34" charset="-128"/>
                  <a:ea typeface="MS PGothic" panose="020B0600070205080204" pitchFamily="34" charset="-128"/>
                </a:rPr>
                <a:t>フィールドワーク先</a:t>
              </a:r>
            </a:p>
          </p:txBody>
        </p:sp>
      </p:grpSp>
      <p:grpSp>
        <p:nvGrpSpPr>
          <p:cNvPr id="23" name="グループ化 22">
            <a:extLst>
              <a:ext uri="{FF2B5EF4-FFF2-40B4-BE49-F238E27FC236}">
                <a16:creationId xmlns:a16="http://schemas.microsoft.com/office/drawing/2014/main" id="{05D1BE02-E0A5-9815-F0F5-325468D5762B}"/>
              </a:ext>
            </a:extLst>
          </p:cNvPr>
          <p:cNvGrpSpPr/>
          <p:nvPr/>
        </p:nvGrpSpPr>
        <p:grpSpPr>
          <a:xfrm>
            <a:off x="791306" y="3187208"/>
            <a:ext cx="10597112" cy="1368000"/>
            <a:chOff x="838198" y="2313652"/>
            <a:chExt cx="10597112" cy="1200328"/>
          </a:xfrm>
          <a:effectLst>
            <a:outerShdw dist="88900" dir="2700000" algn="ctr" rotWithShape="0">
              <a:schemeClr val="bg2">
                <a:lumMod val="90000"/>
              </a:schemeClr>
            </a:outerShdw>
          </a:effectLst>
        </p:grpSpPr>
        <p:sp>
          <p:nvSpPr>
            <p:cNvPr id="24" name="正方形/長方形 23">
              <a:extLst>
                <a:ext uri="{FF2B5EF4-FFF2-40B4-BE49-F238E27FC236}">
                  <a16:creationId xmlns:a16="http://schemas.microsoft.com/office/drawing/2014/main" id="{05C36E5E-9478-F65A-2806-0A78F2C47A7C}"/>
                </a:ext>
              </a:extLst>
            </p:cNvPr>
            <p:cNvSpPr/>
            <p:nvPr/>
          </p:nvSpPr>
          <p:spPr>
            <a:xfrm>
              <a:off x="2842644" y="2313652"/>
              <a:ext cx="8592666"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F9AA5B4B-FF47-0ED8-4C0A-8AA554E222BF}"/>
                </a:ext>
              </a:extLst>
            </p:cNvPr>
            <p:cNvSpPr/>
            <p:nvPr/>
          </p:nvSpPr>
          <p:spPr>
            <a:xfrm>
              <a:off x="838198" y="2313652"/>
              <a:ext cx="1944000"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a:latin typeface="MS PGothic" panose="020B0600070205080204" pitchFamily="34" charset="-128"/>
                  <a:ea typeface="MS PGothic" panose="020B0600070205080204" pitchFamily="34" charset="-128"/>
                </a:rPr>
                <a:t>確認したい</a:t>
              </a:r>
              <a:r>
                <a:rPr kumimoji="1" lang="ja-JP" altLang="en-US" b="1" dirty="0">
                  <a:latin typeface="MS PGothic" panose="020B0600070205080204" pitchFamily="34" charset="-128"/>
                  <a:ea typeface="MS PGothic" panose="020B0600070205080204" pitchFamily="34" charset="-128"/>
                </a:rPr>
                <a:t>こと</a:t>
              </a:r>
            </a:p>
          </p:txBody>
        </p:sp>
      </p:grpSp>
      <p:grpSp>
        <p:nvGrpSpPr>
          <p:cNvPr id="26" name="グループ化 25">
            <a:extLst>
              <a:ext uri="{FF2B5EF4-FFF2-40B4-BE49-F238E27FC236}">
                <a16:creationId xmlns:a16="http://schemas.microsoft.com/office/drawing/2014/main" id="{A273C4FB-9D7D-BF5A-FD64-002795F152ED}"/>
              </a:ext>
            </a:extLst>
          </p:cNvPr>
          <p:cNvGrpSpPr/>
          <p:nvPr/>
        </p:nvGrpSpPr>
        <p:grpSpPr>
          <a:xfrm>
            <a:off x="791306" y="4649660"/>
            <a:ext cx="10597112" cy="1332000"/>
            <a:chOff x="838198" y="2313652"/>
            <a:chExt cx="10597112" cy="1200328"/>
          </a:xfrm>
          <a:effectLst>
            <a:outerShdw dist="88900" dir="2700000" algn="ctr" rotWithShape="0">
              <a:schemeClr val="bg2">
                <a:lumMod val="90000"/>
              </a:schemeClr>
            </a:outerShdw>
          </a:effectLst>
        </p:grpSpPr>
        <p:sp>
          <p:nvSpPr>
            <p:cNvPr id="27" name="正方形/長方形 26">
              <a:extLst>
                <a:ext uri="{FF2B5EF4-FFF2-40B4-BE49-F238E27FC236}">
                  <a16:creationId xmlns:a16="http://schemas.microsoft.com/office/drawing/2014/main" id="{5A038326-C70C-3E55-980D-DE2B41979E31}"/>
                </a:ext>
              </a:extLst>
            </p:cNvPr>
            <p:cNvSpPr/>
            <p:nvPr/>
          </p:nvSpPr>
          <p:spPr>
            <a:xfrm>
              <a:off x="2842644" y="2313652"/>
              <a:ext cx="8592666"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D30D70F8-787E-8F66-F4EE-55556F3A78E0}"/>
                </a:ext>
              </a:extLst>
            </p:cNvPr>
            <p:cNvSpPr/>
            <p:nvPr/>
          </p:nvSpPr>
          <p:spPr>
            <a:xfrm>
              <a:off x="838198" y="2313652"/>
              <a:ext cx="1944000"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S PGothic" panose="020B0600070205080204" pitchFamily="34" charset="-128"/>
                  <a:ea typeface="MS PGothic" panose="020B0600070205080204" pitchFamily="34" charset="-128"/>
                </a:rPr>
                <a:t>違和感や気づきが</a:t>
              </a:r>
            </a:p>
            <a:p>
              <a:pPr algn="ctr"/>
              <a:r>
                <a:rPr kumimoji="1" lang="ja-JP" altLang="en-US" b="1" dirty="0">
                  <a:latin typeface="MS PGothic" panose="020B0600070205080204" pitchFamily="34" charset="-128"/>
                  <a:ea typeface="MS PGothic" panose="020B0600070205080204" pitchFamily="34" charset="-128"/>
                </a:rPr>
                <a:t>ありそうなこと</a:t>
              </a:r>
            </a:p>
          </p:txBody>
        </p:sp>
      </p:grpSp>
    </p:spTree>
    <p:extLst>
      <p:ext uri="{BB962C8B-B14F-4D97-AF65-F5344CB8AC3E}">
        <p14:creationId xmlns:p14="http://schemas.microsoft.com/office/powerpoint/2010/main" val="51090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84910-7FDB-19D3-3ADB-99EA58D19B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E7FE4F-74C9-44D4-2C53-06E89A5BAE75}"/>
              </a:ext>
            </a:extLst>
          </p:cNvPr>
          <p:cNvSpPr>
            <a:spLocks noGrp="1"/>
          </p:cNvSpPr>
          <p:nvPr>
            <p:ph type="title"/>
          </p:nvPr>
        </p:nvSpPr>
        <p:spPr>
          <a:xfrm>
            <a:off x="838200" y="353962"/>
            <a:ext cx="10515600" cy="588227"/>
          </a:xfrm>
        </p:spPr>
        <p:txBody>
          <a:bodyPr/>
          <a:lstStyle/>
          <a:p>
            <a:r>
              <a:rPr lang="ja-JP" altLang="en-US">
                <a:latin typeface="MS PGothic" panose="020B0600070205080204" pitchFamily="34" charset="-128"/>
                <a:ea typeface="MS PGothic" panose="020B0600070205080204" pitchFamily="34" charset="-128"/>
              </a:rPr>
              <a:t> ワーク</a:t>
            </a:r>
            <a:r>
              <a:rPr lang="en-US" altLang="ja-JP" dirty="0">
                <a:latin typeface="MS PGothic" panose="020B0600070205080204" pitchFamily="34" charset="-128"/>
                <a:ea typeface="MS PGothic" panose="020B0600070205080204" pitchFamily="34" charset="-128"/>
              </a:rPr>
              <a:t> [2] </a:t>
            </a:r>
            <a:r>
              <a:rPr kumimoji="1" lang="ja-JP" altLang="en-US">
                <a:latin typeface="MS PGothic" panose="020B0600070205080204" pitchFamily="34" charset="-128"/>
                <a:ea typeface="MS PGothic" panose="020B0600070205080204" pitchFamily="34" charset="-128"/>
              </a:rPr>
              <a:t>インタビューの質問</a:t>
            </a:r>
            <a:r>
              <a:rPr kumimoji="1" lang="ja-JP" altLang="en-US" dirty="0">
                <a:latin typeface="MS PGothic" panose="020B0600070205080204" pitchFamily="34" charset="-128"/>
                <a:ea typeface="MS PGothic" panose="020B0600070205080204" pitchFamily="34" charset="-128"/>
              </a:rPr>
              <a:t>項目を</a:t>
            </a:r>
            <a:r>
              <a:rPr kumimoji="1" lang="ja-JP" altLang="en-US">
                <a:latin typeface="MS PGothic" panose="020B0600070205080204" pitchFamily="34" charset="-128"/>
                <a:ea typeface="MS PGothic" panose="020B0600070205080204" pitchFamily="34" charset="-128"/>
              </a:rPr>
              <a:t>作成する</a:t>
            </a:r>
            <a:r>
              <a:rPr kumimoji="1" lang="en-US" altLang="ja-JP" dirty="0">
                <a:latin typeface="MS PGothic" panose="020B0600070205080204" pitchFamily="34" charset="-128"/>
                <a:ea typeface="MS PGothic" panose="020B0600070205080204" pitchFamily="34" charset="-128"/>
              </a:rPr>
              <a:t> </a:t>
            </a:r>
            <a:r>
              <a:rPr kumimoji="1" lang="ja-JP" altLang="en-US">
                <a:latin typeface="MS PGothic" panose="020B0600070205080204" pitchFamily="34" charset="-128"/>
                <a:ea typeface="MS PGothic" panose="020B0600070205080204" pitchFamily="34" charset="-128"/>
              </a:rPr>
              <a:t>（</a:t>
            </a:r>
            <a:r>
              <a:rPr kumimoji="1" lang="en-US" altLang="ja-JP" dirty="0">
                <a:latin typeface="MS PGothic" panose="020B0600070205080204" pitchFamily="34" charset="-128"/>
                <a:ea typeface="MS PGothic" panose="020B0600070205080204" pitchFamily="34" charset="-128"/>
              </a:rPr>
              <a:t>10</a:t>
            </a:r>
            <a:r>
              <a:rPr kumimoji="1"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3CB739E8-4A64-E93B-C15F-F3CC9D2B0AE9}"/>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OP02-①-</a:t>
            </a:r>
            <a:r>
              <a:rPr lang="en-US" altLang="ja-JP" sz="1400" b="1" dirty="0">
                <a:solidFill>
                  <a:schemeClr val="bg1"/>
                </a:solidFill>
                <a:latin typeface="MS PGothic" panose="020B0600070205080204" pitchFamily="34" charset="-128"/>
                <a:ea typeface="MS PGothic" panose="020B0600070205080204" pitchFamily="34" charset="-128"/>
              </a:rPr>
              <a:t>2</a:t>
            </a:r>
            <a:endParaRPr lang="pt-PT" altLang="ja-JP" sz="1400" b="1" dirty="0">
              <a:solidFill>
                <a:schemeClr val="bg1"/>
              </a:solidFill>
              <a:latin typeface="MS PGothic" panose="020B0600070205080204" pitchFamily="34" charset="-128"/>
              <a:ea typeface="MS PGothic" panose="020B0600070205080204" pitchFamily="34" charset="-128"/>
            </a:endParaRPr>
          </a:p>
        </p:txBody>
      </p:sp>
      <p:sp>
        <p:nvSpPr>
          <p:cNvPr id="3" name="テキスト ボックス 2">
            <a:extLst>
              <a:ext uri="{FF2B5EF4-FFF2-40B4-BE49-F238E27FC236}">
                <a16:creationId xmlns:a16="http://schemas.microsoft.com/office/drawing/2014/main" id="{0A60AC14-576B-F1D9-3A26-9FE4A2200A90}"/>
              </a:ext>
            </a:extLst>
          </p:cNvPr>
          <p:cNvSpPr txBox="1"/>
          <p:nvPr/>
        </p:nvSpPr>
        <p:spPr>
          <a:xfrm>
            <a:off x="635725" y="5851272"/>
            <a:ext cx="10401384" cy="307777"/>
          </a:xfrm>
          <a:prstGeom prst="rect">
            <a:avLst/>
          </a:prstGeom>
          <a:noFill/>
        </p:spPr>
        <p:txBody>
          <a:bodyPr wrap="square">
            <a:spAutoFit/>
          </a:bodyPr>
          <a:lstStyle/>
          <a:p>
            <a:r>
              <a:rPr lang="en-US" altLang="ja-JP" sz="1400" dirty="0">
                <a:latin typeface="MS PGothic" panose="020B0600070205080204" pitchFamily="34" charset="-128"/>
                <a:ea typeface="MS PGothic" panose="020B0600070205080204" pitchFamily="34" charset="-128"/>
              </a:rPr>
              <a:t>※</a:t>
            </a:r>
            <a:r>
              <a:rPr lang="ja-JP" altLang="en-US" sz="1400">
                <a:latin typeface="MS PGothic" panose="020B0600070205080204" pitchFamily="34" charset="-128"/>
                <a:ea typeface="MS PGothic" panose="020B0600070205080204" pitchFamily="34" charset="-128"/>
              </a:rPr>
              <a:t>質問数に応じてコピーし利用してください。インタビューを行わない際はこちらのワークシートは不要です。</a:t>
            </a:r>
            <a:endParaRPr lang="ja-JP" altLang="en-US" sz="1400" dirty="0">
              <a:latin typeface="MS PGothic" panose="020B0600070205080204" pitchFamily="34" charset="-128"/>
              <a:ea typeface="MS PGothic" panose="020B0600070205080204" pitchFamily="34" charset="-128"/>
            </a:endParaRPr>
          </a:p>
        </p:txBody>
      </p:sp>
      <p:graphicFrame>
        <p:nvGraphicFramePr>
          <p:cNvPr id="5" name="表 4">
            <a:extLst>
              <a:ext uri="{FF2B5EF4-FFF2-40B4-BE49-F238E27FC236}">
                <a16:creationId xmlns:a16="http://schemas.microsoft.com/office/drawing/2014/main" id="{F2FC198C-6744-70C0-3D54-1C14C515D599}"/>
              </a:ext>
            </a:extLst>
          </p:cNvPr>
          <p:cNvGraphicFramePr>
            <a:graphicFrameLocks noGrp="1"/>
          </p:cNvGraphicFramePr>
          <p:nvPr>
            <p:extLst>
              <p:ext uri="{D42A27DB-BD31-4B8C-83A1-F6EECF244321}">
                <p14:modId xmlns:p14="http://schemas.microsoft.com/office/powerpoint/2010/main" val="4191808083"/>
              </p:ext>
            </p:extLst>
          </p:nvPr>
        </p:nvGraphicFramePr>
        <p:xfrm>
          <a:off x="839788" y="1302960"/>
          <a:ext cx="10514013" cy="439404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80227">
                  <a:extLst>
                    <a:ext uri="{9D8B030D-6E8A-4147-A177-3AD203B41FA5}">
                      <a16:colId xmlns:a16="http://schemas.microsoft.com/office/drawing/2014/main" val="2274070281"/>
                    </a:ext>
                  </a:extLst>
                </a:gridCol>
                <a:gridCol w="621387">
                  <a:extLst>
                    <a:ext uri="{9D8B030D-6E8A-4147-A177-3AD203B41FA5}">
                      <a16:colId xmlns:a16="http://schemas.microsoft.com/office/drawing/2014/main" val="237729132"/>
                    </a:ext>
                  </a:extLst>
                </a:gridCol>
                <a:gridCol w="9332172">
                  <a:extLst>
                    <a:ext uri="{9D8B030D-6E8A-4147-A177-3AD203B41FA5}">
                      <a16:colId xmlns:a16="http://schemas.microsoft.com/office/drawing/2014/main" val="2066915871"/>
                    </a:ext>
                  </a:extLst>
                </a:gridCol>
                <a:gridCol w="280227">
                  <a:extLst>
                    <a:ext uri="{9D8B030D-6E8A-4147-A177-3AD203B41FA5}">
                      <a16:colId xmlns:a16="http://schemas.microsoft.com/office/drawing/2014/main" val="3110595325"/>
                    </a:ext>
                  </a:extLst>
                </a:gridCol>
              </a:tblGrid>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6350" cap="flat" cmpd="sng" algn="ctr">
                      <a:solidFill>
                        <a:schemeClr val="tx1">
                          <a:lumMod val="75000"/>
                          <a:lumOff val="25000"/>
                        </a:schemeClr>
                      </a:solidFill>
                      <a:prstDash val="solid"/>
                      <a:round/>
                      <a:headEnd type="none" w="med" len="med"/>
                      <a:tailEnd type="none" w="med" len="med"/>
                    </a:lnT>
                    <a:lnB w="12700" cmpd="sng">
                      <a:noFill/>
                    </a:lnB>
                    <a:solidFill>
                      <a:schemeClr val="bg1"/>
                    </a:solidFill>
                  </a:tcPr>
                </a:tc>
                <a:tc>
                  <a:txBody>
                    <a:bodyPr/>
                    <a:lstStyle/>
                    <a:p>
                      <a:pPr algn="ctr"/>
                      <a:r>
                        <a:rPr kumimoji="1" lang="en-US" altLang="ja-JP" sz="2200" dirty="0">
                          <a:latin typeface="+mn-ea"/>
                          <a:ea typeface="+mn-ea"/>
                        </a:rPr>
                        <a:t>Q1</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ysDot"/>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mpd="sng">
                      <a:noFill/>
                    </a:lnB>
                    <a:solidFill>
                      <a:schemeClr val="bg1"/>
                    </a:solidFill>
                  </a:tcPr>
                </a:tc>
                <a:extLst>
                  <a:ext uri="{0D108BD9-81ED-4DB2-BD59-A6C34878D82A}">
                    <a16:rowId xmlns:a16="http://schemas.microsoft.com/office/drawing/2014/main" val="4256668024"/>
                  </a:ext>
                </a:extLst>
              </a:tr>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mpd="sng">
                      <a:noFill/>
                    </a:lnB>
                    <a:solidFill>
                      <a:schemeClr val="bg1"/>
                    </a:solidFill>
                  </a:tcPr>
                </a:tc>
                <a:tc>
                  <a:txBody>
                    <a:bodyPr/>
                    <a:lstStyle/>
                    <a:p>
                      <a:pPr algn="ctr"/>
                      <a:r>
                        <a:rPr kumimoji="1" lang="en-US" altLang="ja-JP" sz="2200" dirty="0">
                          <a:latin typeface="+mn-ea"/>
                          <a:ea typeface="+mn-ea"/>
                        </a:rPr>
                        <a:t>Q2</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ysDot"/>
                      <a:round/>
                      <a:headEnd type="none" w="med" len="med"/>
                      <a:tailEnd type="none" w="med" len="med"/>
                    </a:lnT>
                    <a:lnB w="6350" cap="flat" cmpd="sng" algn="ctr">
                      <a:solidFill>
                        <a:schemeClr val="tx1">
                          <a:lumMod val="75000"/>
                          <a:lumOff val="25000"/>
                        </a:schemeClr>
                      </a:solidFill>
                      <a:prstDash val="sysDot"/>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1943985110"/>
                  </a:ext>
                </a:extLst>
              </a:tr>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mpd="sng">
                      <a:noFill/>
                    </a:lnB>
                    <a:solidFill>
                      <a:schemeClr val="bg1"/>
                    </a:solidFill>
                  </a:tcPr>
                </a:tc>
                <a:tc>
                  <a:txBody>
                    <a:bodyPr/>
                    <a:lstStyle/>
                    <a:p>
                      <a:pPr algn="ctr"/>
                      <a:r>
                        <a:rPr kumimoji="1" lang="en-US" altLang="ja-JP" sz="2200" dirty="0">
                          <a:latin typeface="+mn-ea"/>
                          <a:ea typeface="+mn-ea"/>
                        </a:rPr>
                        <a:t>Q3</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ysDot"/>
                      <a:round/>
                      <a:headEnd type="none" w="med" len="med"/>
                      <a:tailEnd type="none" w="med" len="med"/>
                    </a:lnT>
                    <a:lnB w="6350" cap="flat" cmpd="sng" algn="ctr">
                      <a:solidFill>
                        <a:schemeClr val="tx1">
                          <a:lumMod val="75000"/>
                          <a:lumOff val="25000"/>
                        </a:schemeClr>
                      </a:solidFill>
                      <a:prstDash val="sysDot"/>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2271400361"/>
                  </a:ext>
                </a:extLst>
              </a:tr>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mpd="sng">
                      <a:noFill/>
                    </a:lnB>
                    <a:solidFill>
                      <a:schemeClr val="bg1"/>
                    </a:solidFill>
                  </a:tcPr>
                </a:tc>
                <a:tc>
                  <a:txBody>
                    <a:bodyPr/>
                    <a:lstStyle/>
                    <a:p>
                      <a:pPr algn="ctr"/>
                      <a:r>
                        <a:rPr kumimoji="1" lang="en-US" altLang="ja-JP" sz="2200" dirty="0">
                          <a:latin typeface="+mn-ea"/>
                          <a:ea typeface="+mn-ea"/>
                        </a:rPr>
                        <a:t>Q4</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ysDot"/>
                      <a:round/>
                      <a:headEnd type="none" w="med" len="med"/>
                      <a:tailEnd type="none" w="med" len="med"/>
                    </a:lnT>
                    <a:lnB w="6350" cap="flat" cmpd="sng" algn="ctr">
                      <a:solidFill>
                        <a:schemeClr val="tx1">
                          <a:lumMod val="75000"/>
                          <a:lumOff val="25000"/>
                        </a:schemeClr>
                      </a:solidFill>
                      <a:prstDash val="sysDot"/>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2435191532"/>
                  </a:ext>
                </a:extLst>
              </a:tr>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mpd="sng">
                      <a:noFill/>
                    </a:lnB>
                    <a:solidFill>
                      <a:schemeClr val="bg1"/>
                    </a:solidFill>
                  </a:tcPr>
                </a:tc>
                <a:tc>
                  <a:txBody>
                    <a:bodyPr/>
                    <a:lstStyle/>
                    <a:p>
                      <a:pPr algn="ctr"/>
                      <a:r>
                        <a:rPr kumimoji="1" lang="en-US" altLang="ja-JP" sz="2200" dirty="0">
                          <a:latin typeface="+mn-ea"/>
                          <a:ea typeface="+mn-ea"/>
                        </a:rPr>
                        <a:t>Q5</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ysDot"/>
                      <a:round/>
                      <a:headEnd type="none" w="med" len="med"/>
                      <a:tailEnd type="none" w="med" len="med"/>
                    </a:lnT>
                    <a:lnB w="6350" cap="flat" cmpd="sng" algn="ctr">
                      <a:solidFill>
                        <a:schemeClr val="tx1">
                          <a:lumMod val="75000"/>
                          <a:lumOff val="25000"/>
                        </a:schemeClr>
                      </a:solidFill>
                      <a:prstDash val="sysDot"/>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1346112170"/>
                  </a:ext>
                </a:extLst>
              </a:tr>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solidFill>
                      <a:schemeClr val="bg1"/>
                    </a:solidFill>
                  </a:tcPr>
                </a:tc>
                <a:tc>
                  <a:txBody>
                    <a:bodyPr/>
                    <a:lstStyle/>
                    <a:p>
                      <a:pPr algn="ctr"/>
                      <a:r>
                        <a:rPr kumimoji="1" lang="en-US" altLang="ja-JP" sz="2200" dirty="0">
                          <a:latin typeface="+mn-ea"/>
                          <a:ea typeface="+mn-ea"/>
                        </a:rPr>
                        <a:t>Q6</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ysDot"/>
                      <a:round/>
                      <a:headEnd type="none" w="med" len="med"/>
                      <a:tailEnd type="none" w="med" len="med"/>
                    </a:lnT>
                    <a:lnB w="6350" cap="flat" cmpd="sng" algn="ctr">
                      <a:solidFill>
                        <a:schemeClr val="tx1">
                          <a:lumMod val="75000"/>
                          <a:lumOff val="25000"/>
                        </a:schemeClr>
                      </a:solidFill>
                      <a:prstDash val="sysDot"/>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09324083"/>
                  </a:ext>
                </a:extLst>
              </a:tr>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solidFill>
                      <a:schemeClr val="bg1"/>
                    </a:solidFill>
                  </a:tcPr>
                </a:tc>
                <a:tc>
                  <a:txBody>
                    <a:bodyPr/>
                    <a:lstStyle/>
                    <a:p>
                      <a:pPr algn="ctr"/>
                      <a:r>
                        <a:rPr kumimoji="1" lang="en-US" altLang="ja-JP" sz="2200" dirty="0">
                          <a:latin typeface="+mn-ea"/>
                          <a:ea typeface="+mn-ea"/>
                        </a:rPr>
                        <a:t>Q7</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ysDot"/>
                      <a:round/>
                      <a:headEnd type="none" w="med" len="med"/>
                      <a:tailEnd type="none" w="med" len="med"/>
                    </a:lnT>
                    <a:lnB w="6350" cap="flat" cmpd="sng" algn="ctr">
                      <a:solidFill>
                        <a:schemeClr val="tx1">
                          <a:lumMod val="75000"/>
                          <a:lumOff val="25000"/>
                        </a:schemeClr>
                      </a:solidFill>
                      <a:prstDash val="sysDot"/>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marR="3600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34689854"/>
                  </a:ext>
                </a:extLst>
              </a:tr>
              <a:tr h="549255">
                <a:tc>
                  <a:txBody>
                    <a:bodyPr/>
                    <a:lstStyle/>
                    <a:p>
                      <a:endParaRPr kumimoji="1" lang="ja-JP" altLang="en-US" sz="2200" dirty="0">
                        <a:latin typeface="+mn-ea"/>
                        <a:ea typeface="+mn-ea"/>
                      </a:endParaRPr>
                    </a:p>
                  </a:txBody>
                  <a:tcPr>
                    <a:lnL w="6350" cap="flat" cmpd="sng" algn="ctr">
                      <a:solidFill>
                        <a:schemeClr val="tx1">
                          <a:lumMod val="75000"/>
                          <a:lumOff val="25000"/>
                        </a:schemeClr>
                      </a:solidFill>
                      <a:prstDash val="solid"/>
                      <a:round/>
                      <a:headEnd type="none" w="med" len="med"/>
                      <a:tailEnd type="none" w="med" len="med"/>
                    </a:lnL>
                    <a:lnR w="12700" cmpd="sng">
                      <a:noFill/>
                    </a:lnR>
                    <a:lnT w="12700" cmpd="sng">
                      <a:noFill/>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kumimoji="1" lang="en-US" altLang="ja-JP" sz="2200" dirty="0">
                          <a:latin typeface="+mn-ea"/>
                          <a:ea typeface="+mn-ea"/>
                        </a:rPr>
                        <a:t>Q8</a:t>
                      </a:r>
                      <a:endParaRPr kumimoji="1" lang="ja-JP" altLang="en-US" sz="2200" dirty="0">
                        <a:latin typeface="+mn-ea"/>
                        <a:ea typeface="+mn-ea"/>
                      </a:endParaRPr>
                    </a:p>
                  </a:txBody>
                  <a:tcPr anchor="ctr">
                    <a:lnL w="6350" cap="flat" cmpd="sng" algn="ctr">
                      <a:noFill/>
                      <a:prstDash val="solid"/>
                      <a:round/>
                      <a:headEnd type="none" w="med" len="med"/>
                      <a:tailEnd type="none" w="med" len="med"/>
                    </a:lnL>
                    <a:lnR w="12700" cmpd="sng">
                      <a:noFill/>
                    </a:lnR>
                    <a:lnT w="6350" cap="flat" cmpd="sng" algn="ctr">
                      <a:solidFill>
                        <a:schemeClr val="tx1">
                          <a:lumMod val="75000"/>
                          <a:lumOff val="25000"/>
                        </a:schemeClr>
                      </a:solidFill>
                      <a:prstDash val="sysDot"/>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endParaRPr kumimoji="1" lang="ja-JP" altLang="en-US" sz="2200" b="1" dirty="0">
                        <a:solidFill>
                          <a:srgbClr val="E94520"/>
                        </a:solidFill>
                        <a:latin typeface="+mn-ea"/>
                        <a:ea typeface="+mn-ea"/>
                      </a:endParaRPr>
                    </a:p>
                  </a:txBody>
                  <a:tcPr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endParaRPr kumimoji="1" lang="ja-JP" altLang="en-US" sz="2200" dirty="0">
                        <a:latin typeface="+mn-ea"/>
                        <a:ea typeface="+mn-ea"/>
                      </a:endParaRPr>
                    </a:p>
                  </a:txBody>
                  <a:tcPr>
                    <a:lnL w="12700" cmpd="sng">
                      <a:noFill/>
                    </a:lnL>
                    <a:lnR w="6350" cap="flat" cmpd="sng" algn="ctr">
                      <a:solidFill>
                        <a:schemeClr val="tx1">
                          <a:lumMod val="75000"/>
                          <a:lumOff val="25000"/>
                        </a:schemeClr>
                      </a:solidFill>
                      <a:prstDash val="solid"/>
                      <a:round/>
                      <a:headEnd type="none" w="med" len="med"/>
                      <a:tailEnd type="none" w="med" len="med"/>
                    </a:lnR>
                    <a:lnT w="12700" cmpd="sng">
                      <a:noFill/>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48434059"/>
                  </a:ext>
                </a:extLst>
              </a:tr>
            </a:tbl>
          </a:graphicData>
        </a:graphic>
      </p:graphicFrame>
    </p:spTree>
    <p:extLst>
      <p:ext uri="{BB962C8B-B14F-4D97-AF65-F5344CB8AC3E}">
        <p14:creationId xmlns:p14="http://schemas.microsoft.com/office/powerpoint/2010/main" val="478194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1670-E054-7D0D-52EE-AFE69E6CCC9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A10EF868-33B6-4EC4-EE6C-71000CB8117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OP02-</a:t>
            </a:r>
            <a:r>
              <a:rPr lang="ja-JP" altLang="en-US" sz="1400" b="1" dirty="0">
                <a:solidFill>
                  <a:schemeClr val="bg1"/>
                </a:solidFill>
                <a:latin typeface="MS PGothic" panose="020B0600070205080204" pitchFamily="34" charset="-128"/>
                <a:ea typeface="MS PGothic" panose="020B0600070205080204" pitchFamily="34" charset="-128"/>
              </a:rPr>
              <a:t>②</a:t>
            </a:r>
            <a:r>
              <a:rPr lang="pt-PT" altLang="ja-JP" sz="1400" b="1" dirty="0">
                <a:solidFill>
                  <a:schemeClr val="bg1"/>
                </a:solidFill>
                <a:latin typeface="MS PGothic" panose="020B0600070205080204" pitchFamily="34" charset="-128"/>
                <a:ea typeface="MS PGothic" panose="020B0600070205080204" pitchFamily="34" charset="-128"/>
              </a:rPr>
              <a:t>-1</a:t>
            </a:r>
          </a:p>
        </p:txBody>
      </p:sp>
      <p:grpSp>
        <p:nvGrpSpPr>
          <p:cNvPr id="5" name="グループ化 4">
            <a:extLst>
              <a:ext uri="{FF2B5EF4-FFF2-40B4-BE49-F238E27FC236}">
                <a16:creationId xmlns:a16="http://schemas.microsoft.com/office/drawing/2014/main" id="{667C6548-DB24-1B32-9B5F-735D288179B3}"/>
              </a:ext>
            </a:extLst>
          </p:cNvPr>
          <p:cNvGrpSpPr/>
          <p:nvPr/>
        </p:nvGrpSpPr>
        <p:grpSpPr>
          <a:xfrm>
            <a:off x="844544" y="1238403"/>
            <a:ext cx="10502912" cy="1512000"/>
            <a:chOff x="531116" y="2313652"/>
            <a:chExt cx="10502912" cy="1200328"/>
          </a:xfrm>
          <a:effectLst>
            <a:outerShdw dist="88900" dir="2700000" algn="ctr" rotWithShape="0">
              <a:schemeClr val="bg2">
                <a:lumMod val="90000"/>
              </a:schemeClr>
            </a:outerShdw>
          </a:effectLst>
        </p:grpSpPr>
        <p:sp>
          <p:nvSpPr>
            <p:cNvPr id="8" name="正方形/長方形 7">
              <a:extLst>
                <a:ext uri="{FF2B5EF4-FFF2-40B4-BE49-F238E27FC236}">
                  <a16:creationId xmlns:a16="http://schemas.microsoft.com/office/drawing/2014/main" id="{13FEC9E9-E7D2-FCE4-7AB1-2C14808AF9F8}"/>
                </a:ext>
              </a:extLst>
            </p:cNvPr>
            <p:cNvSpPr/>
            <p:nvPr/>
          </p:nvSpPr>
          <p:spPr>
            <a:xfrm>
              <a:off x="2842644" y="2313652"/>
              <a:ext cx="8191384"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84965C38-5B3C-C27C-71A9-3F059936591F}"/>
                </a:ext>
              </a:extLst>
            </p:cNvPr>
            <p:cNvSpPr/>
            <p:nvPr/>
          </p:nvSpPr>
          <p:spPr>
            <a:xfrm>
              <a:off x="531116" y="2313652"/>
              <a:ext cx="225108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S PGothic" panose="020B0600070205080204" pitchFamily="34" charset="-128"/>
                  <a:ea typeface="MS PGothic" panose="020B0600070205080204" pitchFamily="34" charset="-128"/>
                </a:rPr>
                <a:t>街全体や店舗などの</a:t>
              </a:r>
            </a:p>
            <a:p>
              <a:pPr algn="ctr"/>
              <a:r>
                <a:rPr kumimoji="1" lang="ja-JP" altLang="en-US" b="1" dirty="0">
                  <a:latin typeface="MS PGothic" panose="020B0600070205080204" pitchFamily="34" charset="-128"/>
                  <a:ea typeface="MS PGothic" panose="020B0600070205080204" pitchFamily="34" charset="-128"/>
                </a:rPr>
                <a:t>雰囲気や現状</a:t>
              </a:r>
            </a:p>
          </p:txBody>
        </p:sp>
      </p:grpSp>
      <p:grpSp>
        <p:nvGrpSpPr>
          <p:cNvPr id="10" name="グループ化 9">
            <a:extLst>
              <a:ext uri="{FF2B5EF4-FFF2-40B4-BE49-F238E27FC236}">
                <a16:creationId xmlns:a16="http://schemas.microsoft.com/office/drawing/2014/main" id="{8011732E-E686-2F49-7AF9-271068E829D0}"/>
              </a:ext>
            </a:extLst>
          </p:cNvPr>
          <p:cNvGrpSpPr/>
          <p:nvPr/>
        </p:nvGrpSpPr>
        <p:grpSpPr>
          <a:xfrm>
            <a:off x="844544" y="2865204"/>
            <a:ext cx="10507669" cy="1512000"/>
            <a:chOff x="531116" y="2313652"/>
            <a:chExt cx="10507669" cy="1200328"/>
          </a:xfrm>
          <a:effectLst>
            <a:outerShdw dist="88900" dir="2700000" algn="ctr" rotWithShape="0">
              <a:schemeClr val="bg2">
                <a:lumMod val="90000"/>
              </a:schemeClr>
            </a:outerShdw>
          </a:effectLst>
        </p:grpSpPr>
        <p:sp>
          <p:nvSpPr>
            <p:cNvPr id="18" name="正方形/長方形 17">
              <a:extLst>
                <a:ext uri="{FF2B5EF4-FFF2-40B4-BE49-F238E27FC236}">
                  <a16:creationId xmlns:a16="http://schemas.microsoft.com/office/drawing/2014/main" id="{F99DE88C-3450-2DE3-6E87-1C46D3D762B6}"/>
                </a:ext>
              </a:extLst>
            </p:cNvPr>
            <p:cNvSpPr/>
            <p:nvPr/>
          </p:nvSpPr>
          <p:spPr>
            <a:xfrm>
              <a:off x="2842644" y="2313652"/>
              <a:ext cx="8196141"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id="{16BF821B-B3AA-A38C-64E7-BA2F776AD8B8}"/>
                </a:ext>
              </a:extLst>
            </p:cNvPr>
            <p:cNvSpPr/>
            <p:nvPr/>
          </p:nvSpPr>
          <p:spPr>
            <a:xfrm>
              <a:off x="531116" y="2313652"/>
              <a:ext cx="225108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S PGothic" panose="020B0600070205080204" pitchFamily="34" charset="-128"/>
                  <a:ea typeface="MS PGothic" panose="020B0600070205080204" pitchFamily="34" charset="-128"/>
                </a:rPr>
                <a:t>問題だと感じたこと</a:t>
              </a:r>
            </a:p>
          </p:txBody>
        </p:sp>
      </p:grpSp>
      <p:grpSp>
        <p:nvGrpSpPr>
          <p:cNvPr id="20" name="グループ化 19">
            <a:extLst>
              <a:ext uri="{FF2B5EF4-FFF2-40B4-BE49-F238E27FC236}">
                <a16:creationId xmlns:a16="http://schemas.microsoft.com/office/drawing/2014/main" id="{E2CE3EB5-BA1B-53AF-CB3B-2E72C508C244}"/>
              </a:ext>
            </a:extLst>
          </p:cNvPr>
          <p:cNvGrpSpPr/>
          <p:nvPr/>
        </p:nvGrpSpPr>
        <p:grpSpPr>
          <a:xfrm>
            <a:off x="844544" y="4492006"/>
            <a:ext cx="10502912" cy="1512000"/>
            <a:chOff x="656492" y="2313652"/>
            <a:chExt cx="10380791" cy="1200328"/>
          </a:xfrm>
          <a:effectLst>
            <a:outerShdw dist="88900" dir="2700000" algn="ctr" rotWithShape="0">
              <a:schemeClr val="bg2">
                <a:lumMod val="90000"/>
              </a:schemeClr>
            </a:outerShdw>
          </a:effectLst>
        </p:grpSpPr>
        <p:sp>
          <p:nvSpPr>
            <p:cNvPr id="21" name="正方形/長方形 20">
              <a:extLst>
                <a:ext uri="{FF2B5EF4-FFF2-40B4-BE49-F238E27FC236}">
                  <a16:creationId xmlns:a16="http://schemas.microsoft.com/office/drawing/2014/main" id="{9F82B8B0-C5AE-D837-7EA5-11C74C5B5478}"/>
                </a:ext>
              </a:extLst>
            </p:cNvPr>
            <p:cNvSpPr/>
            <p:nvPr/>
          </p:nvSpPr>
          <p:spPr>
            <a:xfrm>
              <a:off x="2941143" y="2313652"/>
              <a:ext cx="8096140"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ACB0763A-9572-3CD3-672A-FA5BC1FA18D0}"/>
                </a:ext>
              </a:extLst>
            </p:cNvPr>
            <p:cNvSpPr/>
            <p:nvPr/>
          </p:nvSpPr>
          <p:spPr>
            <a:xfrm>
              <a:off x="656492" y="2313652"/>
              <a:ext cx="2224908"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a:latin typeface="MS PGothic" panose="020B0600070205080204" pitchFamily="34" charset="-128"/>
                  <a:ea typeface="MS PGothic" panose="020B0600070205080204" pitchFamily="34" charset="-128"/>
                </a:rPr>
                <a:t>その他に気づいたこと</a:t>
              </a:r>
              <a:br>
                <a:rPr kumimoji="1" lang="ja-JP" altLang="en-US" b="1">
                  <a:latin typeface="MS PGothic" panose="020B0600070205080204" pitchFamily="34" charset="-128"/>
                  <a:ea typeface="MS PGothic" panose="020B0600070205080204" pitchFamily="34" charset="-128"/>
                </a:rPr>
              </a:br>
              <a:r>
                <a:rPr kumimoji="1" lang="ja-JP" altLang="en-US" b="1">
                  <a:latin typeface="MS PGothic" panose="020B0600070205080204" pitchFamily="34" charset="-128"/>
                  <a:ea typeface="MS PGothic" panose="020B0600070205080204" pitchFamily="34" charset="-128"/>
                </a:rPr>
                <a:t>違和感や変化</a:t>
              </a:r>
              <a:endParaRPr kumimoji="1" lang="ja-JP" altLang="en-US" b="1" dirty="0">
                <a:latin typeface="MS PGothic" panose="020B0600070205080204" pitchFamily="34" charset="-128"/>
                <a:ea typeface="MS PGothic" panose="020B0600070205080204" pitchFamily="34" charset="-128"/>
              </a:endParaRPr>
            </a:p>
          </p:txBody>
        </p:sp>
      </p:grpSp>
      <p:sp>
        <p:nvSpPr>
          <p:cNvPr id="13" name="タイトル 1">
            <a:extLst>
              <a:ext uri="{FF2B5EF4-FFF2-40B4-BE49-F238E27FC236}">
                <a16:creationId xmlns:a16="http://schemas.microsoft.com/office/drawing/2014/main" id="{7C3DA652-B3B3-0CA8-089A-3CCDDD6DEBF7}"/>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  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フィールドワーク中</a:t>
            </a:r>
            <a:r>
              <a:rPr lang="ja-JP" altLang="en-US" dirty="0">
                <a:latin typeface="MS PGothic" panose="020B0600070205080204" pitchFamily="34" charset="-128"/>
                <a:ea typeface="MS PGothic" panose="020B0600070205080204" pitchFamily="34" charset="-128"/>
              </a:rPr>
              <a:t>の</a:t>
            </a:r>
            <a:r>
              <a:rPr lang="ja-JP" altLang="en-US">
                <a:latin typeface="MS PGothic" panose="020B0600070205080204" pitchFamily="34" charset="-128"/>
                <a:ea typeface="MS PGothic" panose="020B0600070205080204" pitchFamily="34" charset="-128"/>
              </a:rPr>
              <a:t>メモを取る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40</a:t>
            </a:r>
            <a:r>
              <a:rPr lang="ja-JP" altLang="en-US" dirty="0">
                <a:latin typeface="MS PGothic" panose="020B0600070205080204" pitchFamily="34" charset="-128"/>
                <a:ea typeface="MS PGothic" panose="020B0600070205080204" pitchFamily="34" charset="-128"/>
              </a:rPr>
              <a:t>分）</a:t>
            </a:r>
            <a:endParaRPr kumimoji="1" lang="ja-JP" altLang="en-US" dirty="0"/>
          </a:p>
        </p:txBody>
      </p:sp>
    </p:spTree>
    <p:extLst>
      <p:ext uri="{BB962C8B-B14F-4D97-AF65-F5344CB8AC3E}">
        <p14:creationId xmlns:p14="http://schemas.microsoft.com/office/powerpoint/2010/main" val="336619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C474-B01B-9E98-37DE-DB60AB0A7A0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5D1E3538-E83B-6AF8-F55B-7C7E832FBC09}"/>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１．起業家教育ベーシックカリキュラム</a:t>
            </a:r>
            <a:b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配布物ワークシート</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1344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D39E-91B4-61CB-8675-7C01C346DD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F6910A-E4C9-FBBE-F986-424074C2DF7A}"/>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  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フィールドワークの振り返り</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A48FA222-0734-C8C2-03C5-8C751EC2BE04}"/>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OP02-</a:t>
            </a:r>
            <a:r>
              <a:rPr lang="ja-JP" altLang="en-US" sz="1400" b="1" dirty="0">
                <a:solidFill>
                  <a:schemeClr val="bg1"/>
                </a:solidFill>
                <a:latin typeface="MS PGothic" panose="020B0600070205080204" pitchFamily="34" charset="-128"/>
                <a:ea typeface="MS PGothic" panose="020B0600070205080204" pitchFamily="34" charset="-128"/>
              </a:rPr>
              <a:t>③</a:t>
            </a:r>
            <a:r>
              <a:rPr lang="pt-PT" altLang="ja-JP" sz="1400" b="1" dirty="0">
                <a:solidFill>
                  <a:schemeClr val="bg1"/>
                </a:solidFill>
                <a:latin typeface="MS PGothic" panose="020B0600070205080204" pitchFamily="34" charset="-128"/>
                <a:ea typeface="MS PGothic" panose="020B0600070205080204" pitchFamily="34" charset="-128"/>
              </a:rPr>
              <a:t>-1</a:t>
            </a:r>
          </a:p>
        </p:txBody>
      </p:sp>
      <p:grpSp>
        <p:nvGrpSpPr>
          <p:cNvPr id="5" name="グループ化 4">
            <a:extLst>
              <a:ext uri="{FF2B5EF4-FFF2-40B4-BE49-F238E27FC236}">
                <a16:creationId xmlns:a16="http://schemas.microsoft.com/office/drawing/2014/main" id="{5BEBD191-E444-51F0-306E-8CF6245DC9DC}"/>
              </a:ext>
            </a:extLst>
          </p:cNvPr>
          <p:cNvGrpSpPr/>
          <p:nvPr/>
        </p:nvGrpSpPr>
        <p:grpSpPr>
          <a:xfrm>
            <a:off x="844544" y="1238276"/>
            <a:ext cx="10502912" cy="1116000"/>
            <a:chOff x="531116" y="2313652"/>
            <a:chExt cx="10502912" cy="1200328"/>
          </a:xfrm>
          <a:effectLst>
            <a:outerShdw dist="88900" dir="2700000" algn="ctr" rotWithShape="0">
              <a:schemeClr val="bg2">
                <a:lumMod val="90000"/>
              </a:schemeClr>
            </a:outerShdw>
          </a:effectLst>
        </p:grpSpPr>
        <p:sp>
          <p:nvSpPr>
            <p:cNvPr id="12" name="正方形/長方形 11">
              <a:extLst>
                <a:ext uri="{FF2B5EF4-FFF2-40B4-BE49-F238E27FC236}">
                  <a16:creationId xmlns:a16="http://schemas.microsoft.com/office/drawing/2014/main" id="{908546A8-39AF-A089-D1E7-8D8B88D7649B}"/>
                </a:ext>
              </a:extLst>
            </p:cNvPr>
            <p:cNvSpPr/>
            <p:nvPr/>
          </p:nvSpPr>
          <p:spPr>
            <a:xfrm>
              <a:off x="2842644" y="2313652"/>
              <a:ext cx="8191384"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indent="-12858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85F6A613-F78B-88E2-8C99-858726395DA0}"/>
                </a:ext>
              </a:extLst>
            </p:cNvPr>
            <p:cNvSpPr/>
            <p:nvPr/>
          </p:nvSpPr>
          <p:spPr>
            <a:xfrm>
              <a:off x="531116" y="2313652"/>
              <a:ext cx="225108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S PGothic" panose="020B0600070205080204" pitchFamily="34" charset="-128"/>
                  <a:ea typeface="MS PGothic" panose="020B0600070205080204" pitchFamily="34" charset="-128"/>
                </a:rPr>
                <a:t>市内のお店や、街、</a:t>
              </a:r>
            </a:p>
            <a:p>
              <a:pPr algn="ctr"/>
              <a:r>
                <a:rPr kumimoji="1" lang="ja-JP" altLang="en-US" b="1">
                  <a:latin typeface="MS PGothic" panose="020B0600070205080204" pitchFamily="34" charset="-128"/>
                  <a:ea typeface="MS PGothic" panose="020B0600070205080204" pitchFamily="34" charset="-128"/>
                </a:rPr>
                <a:t>産業を</a:t>
              </a:r>
              <a:r>
                <a:rPr lang="ja-JP" altLang="en-US" b="1">
                  <a:latin typeface="MS PGothic" panose="020B0600070205080204" pitchFamily="34" charset="-128"/>
                  <a:ea typeface="MS PGothic" panose="020B0600070205080204" pitchFamily="34" charset="-128"/>
                </a:rPr>
                <a:t>観て</a:t>
              </a:r>
              <a:r>
                <a:rPr kumimoji="1" lang="ja-JP" altLang="en-US" b="1">
                  <a:latin typeface="MS PGothic" panose="020B0600070205080204" pitchFamily="34" charset="-128"/>
                  <a:ea typeface="MS PGothic" panose="020B0600070205080204" pitchFamily="34" charset="-128"/>
                </a:rPr>
                <a:t>、</a:t>
              </a:r>
              <a:r>
                <a:rPr kumimoji="1" lang="ja-JP" altLang="en-US" b="1" dirty="0">
                  <a:latin typeface="MS PGothic" panose="020B0600070205080204" pitchFamily="34" charset="-128"/>
                  <a:ea typeface="MS PGothic" panose="020B0600070205080204" pitchFamily="34" charset="-128"/>
                </a:rPr>
                <a:t>聴いて、</a:t>
              </a:r>
            </a:p>
            <a:p>
              <a:pPr algn="ctr"/>
              <a:r>
                <a:rPr kumimoji="1" lang="ja-JP" altLang="en-US" b="1" dirty="0">
                  <a:latin typeface="MS PGothic" panose="020B0600070205080204" pitchFamily="34" charset="-128"/>
                  <a:ea typeface="MS PGothic" panose="020B0600070205080204" pitchFamily="34" charset="-128"/>
                </a:rPr>
                <a:t>感じた課題は？</a:t>
              </a:r>
            </a:p>
          </p:txBody>
        </p:sp>
      </p:grpSp>
      <p:grpSp>
        <p:nvGrpSpPr>
          <p:cNvPr id="14" name="グループ化 13">
            <a:extLst>
              <a:ext uri="{FF2B5EF4-FFF2-40B4-BE49-F238E27FC236}">
                <a16:creationId xmlns:a16="http://schemas.microsoft.com/office/drawing/2014/main" id="{0BB2AFE8-8A42-E92D-ED75-70187B0CA131}"/>
              </a:ext>
            </a:extLst>
          </p:cNvPr>
          <p:cNvGrpSpPr/>
          <p:nvPr/>
        </p:nvGrpSpPr>
        <p:grpSpPr>
          <a:xfrm>
            <a:off x="844544" y="2453424"/>
            <a:ext cx="10507669" cy="1116000"/>
            <a:chOff x="531116" y="2313652"/>
            <a:chExt cx="10507669" cy="1200328"/>
          </a:xfrm>
          <a:effectLst>
            <a:outerShdw dist="88900" dir="2700000" algn="ctr" rotWithShape="0">
              <a:schemeClr val="bg2">
                <a:lumMod val="90000"/>
              </a:schemeClr>
            </a:outerShdw>
          </a:effectLst>
        </p:grpSpPr>
        <p:sp>
          <p:nvSpPr>
            <p:cNvPr id="15" name="正方形/長方形 14">
              <a:extLst>
                <a:ext uri="{FF2B5EF4-FFF2-40B4-BE49-F238E27FC236}">
                  <a16:creationId xmlns:a16="http://schemas.microsoft.com/office/drawing/2014/main" id="{817B94E5-5C0F-410E-3161-F89040C93452}"/>
                </a:ext>
              </a:extLst>
            </p:cNvPr>
            <p:cNvSpPr/>
            <p:nvPr/>
          </p:nvSpPr>
          <p:spPr>
            <a:xfrm>
              <a:off x="2842644" y="2313652"/>
              <a:ext cx="8196141"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BCE8BEF7-8405-7918-881D-806A4A7CC015}"/>
                </a:ext>
              </a:extLst>
            </p:cNvPr>
            <p:cNvSpPr/>
            <p:nvPr/>
          </p:nvSpPr>
          <p:spPr>
            <a:xfrm>
              <a:off x="531116" y="2313652"/>
              <a:ext cx="225108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S PGothic" panose="020B0600070205080204" pitchFamily="34" charset="-128"/>
                  <a:ea typeface="MS PGothic" panose="020B0600070205080204" pitchFamily="34" charset="-128"/>
                </a:rPr>
                <a:t>課題が生じている</a:t>
              </a:r>
            </a:p>
            <a:p>
              <a:pPr algn="ctr"/>
              <a:r>
                <a:rPr kumimoji="1" lang="ja-JP" altLang="en-US" b="1" dirty="0">
                  <a:latin typeface="MS PGothic" panose="020B0600070205080204" pitchFamily="34" charset="-128"/>
                  <a:ea typeface="MS PGothic" panose="020B0600070205080204" pitchFamily="34" charset="-128"/>
                </a:rPr>
                <a:t>理由や原因は？</a:t>
              </a:r>
            </a:p>
          </p:txBody>
        </p:sp>
      </p:grpSp>
      <p:grpSp>
        <p:nvGrpSpPr>
          <p:cNvPr id="17" name="グループ化 16">
            <a:extLst>
              <a:ext uri="{FF2B5EF4-FFF2-40B4-BE49-F238E27FC236}">
                <a16:creationId xmlns:a16="http://schemas.microsoft.com/office/drawing/2014/main" id="{96DDBE95-4C7E-5E8D-DF79-20479930FF55}"/>
              </a:ext>
            </a:extLst>
          </p:cNvPr>
          <p:cNvGrpSpPr/>
          <p:nvPr/>
        </p:nvGrpSpPr>
        <p:grpSpPr>
          <a:xfrm>
            <a:off x="844544" y="3668572"/>
            <a:ext cx="10502912" cy="1116000"/>
            <a:chOff x="656492" y="2313652"/>
            <a:chExt cx="10380791" cy="1200328"/>
          </a:xfrm>
          <a:effectLst>
            <a:outerShdw dist="88900" dir="2700000" algn="ctr" rotWithShape="0">
              <a:schemeClr val="bg2">
                <a:lumMod val="90000"/>
              </a:schemeClr>
            </a:outerShdw>
          </a:effectLst>
        </p:grpSpPr>
        <p:sp>
          <p:nvSpPr>
            <p:cNvPr id="18" name="正方形/長方形 17">
              <a:extLst>
                <a:ext uri="{FF2B5EF4-FFF2-40B4-BE49-F238E27FC236}">
                  <a16:creationId xmlns:a16="http://schemas.microsoft.com/office/drawing/2014/main" id="{B0852768-87B5-F6F0-E64F-0FB5D91357BB}"/>
                </a:ext>
              </a:extLst>
            </p:cNvPr>
            <p:cNvSpPr/>
            <p:nvPr/>
          </p:nvSpPr>
          <p:spPr>
            <a:xfrm>
              <a:off x="2941143" y="2313652"/>
              <a:ext cx="8096140"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0663" indent="-136525"/>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id="{089A52BE-7BF2-3551-9BBD-CE0C90CDEA5F}"/>
                </a:ext>
              </a:extLst>
            </p:cNvPr>
            <p:cNvSpPr/>
            <p:nvPr/>
          </p:nvSpPr>
          <p:spPr>
            <a:xfrm>
              <a:off x="656492" y="2313652"/>
              <a:ext cx="2224908"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S PGothic" panose="020B0600070205080204" pitchFamily="34" charset="-128"/>
                  <a:ea typeface="MS PGothic" panose="020B0600070205080204" pitchFamily="34" charset="-128"/>
                </a:rPr>
                <a:t>課題をどのようにして</a:t>
              </a:r>
            </a:p>
            <a:p>
              <a:pPr algn="ctr"/>
              <a:r>
                <a:rPr kumimoji="1" lang="ja-JP" altLang="en-US" b="1" dirty="0">
                  <a:latin typeface="MS PGothic" panose="020B0600070205080204" pitchFamily="34" charset="-128"/>
                  <a:ea typeface="MS PGothic" panose="020B0600070205080204" pitchFamily="34" charset="-128"/>
                </a:rPr>
                <a:t>解決していくか？</a:t>
              </a:r>
            </a:p>
          </p:txBody>
        </p:sp>
      </p:grpSp>
      <p:grpSp>
        <p:nvGrpSpPr>
          <p:cNvPr id="20" name="グループ化 19">
            <a:extLst>
              <a:ext uri="{FF2B5EF4-FFF2-40B4-BE49-F238E27FC236}">
                <a16:creationId xmlns:a16="http://schemas.microsoft.com/office/drawing/2014/main" id="{A7E937FD-0536-FAF9-BFA9-5DBB88B10F8F}"/>
              </a:ext>
            </a:extLst>
          </p:cNvPr>
          <p:cNvGrpSpPr/>
          <p:nvPr/>
        </p:nvGrpSpPr>
        <p:grpSpPr>
          <a:xfrm>
            <a:off x="844544" y="4883720"/>
            <a:ext cx="10502912" cy="1116000"/>
            <a:chOff x="656492" y="2313652"/>
            <a:chExt cx="10380791" cy="1200328"/>
          </a:xfrm>
          <a:effectLst>
            <a:outerShdw dist="88900" dir="2700000" algn="ctr" rotWithShape="0">
              <a:schemeClr val="bg2">
                <a:lumMod val="90000"/>
              </a:schemeClr>
            </a:outerShdw>
          </a:effectLst>
        </p:grpSpPr>
        <p:sp>
          <p:nvSpPr>
            <p:cNvPr id="21" name="正方形/長方形 20">
              <a:extLst>
                <a:ext uri="{FF2B5EF4-FFF2-40B4-BE49-F238E27FC236}">
                  <a16:creationId xmlns:a16="http://schemas.microsoft.com/office/drawing/2014/main" id="{B6C076D9-2CA3-B744-FB32-D8662A781863}"/>
                </a:ext>
              </a:extLst>
            </p:cNvPr>
            <p:cNvSpPr/>
            <p:nvPr/>
          </p:nvSpPr>
          <p:spPr>
            <a:xfrm>
              <a:off x="2941143" y="2313652"/>
              <a:ext cx="8096140"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0663" indent="-136525"/>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3BEAE925-DF3B-5DFD-9398-5F0816D93F31}"/>
                </a:ext>
              </a:extLst>
            </p:cNvPr>
            <p:cNvSpPr/>
            <p:nvPr/>
          </p:nvSpPr>
          <p:spPr>
            <a:xfrm>
              <a:off x="656492" y="2313652"/>
              <a:ext cx="2224908"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a:latin typeface="MS PGothic" panose="020B0600070205080204" pitchFamily="34" charset="-128"/>
                  <a:ea typeface="MS PGothic" panose="020B0600070205080204" pitchFamily="34" charset="-128"/>
                </a:rPr>
                <a:t>解決策</a:t>
              </a:r>
              <a:r>
                <a:rPr lang="ja-JP" altLang="en-US" b="1">
                  <a:latin typeface="MS PGothic" panose="020B0600070205080204" pitchFamily="34" charset="-128"/>
                  <a:ea typeface="MS PGothic" panose="020B0600070205080204" pitchFamily="34" charset="-128"/>
                </a:rPr>
                <a:t>の例</a:t>
              </a:r>
              <a:endParaRPr kumimoji="1" lang="ja-JP" altLang="en-US" b="1" dirty="0">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95424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DFBD-B355-A51E-F3E0-33F2EF19A3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BBDA91-A0F6-ED6C-511E-9667C2C379FD}"/>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顧客</a:t>
            </a:r>
            <a:r>
              <a:rPr lang="ja-JP" altLang="en-US" dirty="0">
                <a:latin typeface="MS PGothic" panose="020B0600070205080204" pitchFamily="34" charset="-128"/>
                <a:ea typeface="MS PGothic" panose="020B0600070205080204" pitchFamily="34" charset="-128"/>
              </a:rPr>
              <a:t>について理解</a:t>
            </a:r>
            <a:r>
              <a:rPr lang="ja-JP" altLang="en-US">
                <a:latin typeface="MS PGothic" panose="020B0600070205080204" pitchFamily="34" charset="-128"/>
                <a:ea typeface="MS PGothic" panose="020B0600070205080204" pitchFamily="34" charset="-128"/>
              </a:rPr>
              <a:t>を深める</a:t>
            </a:r>
            <a:r>
              <a:rPr lang="en-US" altLang="ja-JP"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(10</a:t>
            </a:r>
            <a:r>
              <a:rPr kumimoji="1" lang="ja-JP" altLang="en-US" dirty="0">
                <a:latin typeface="MS PGothic" panose="020B0600070205080204" pitchFamily="34" charset="-128"/>
                <a:ea typeface="MS PGothic" panose="020B0600070205080204" pitchFamily="34" charset="-128"/>
              </a:rPr>
              <a:t>分</a:t>
            </a:r>
            <a:r>
              <a:rPr kumimoji="1"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5A434B34-D9EC-9D52-E901-96A3007A14FE}"/>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OP03-①-1</a:t>
            </a:r>
          </a:p>
        </p:txBody>
      </p:sp>
      <p:sp>
        <p:nvSpPr>
          <p:cNvPr id="5" name="テキスト ボックス 4">
            <a:extLst>
              <a:ext uri="{FF2B5EF4-FFF2-40B4-BE49-F238E27FC236}">
                <a16:creationId xmlns:a16="http://schemas.microsoft.com/office/drawing/2014/main" id="{8D7EF62C-50FA-B5FD-4CF3-C2F6C0CD0291}"/>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一般の顧客をターゲットとして考える。考えている商品や</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サービスを利用してくれる顧客をイメージする。</a:t>
            </a:r>
            <a:endParaRPr lang="ja-JP" altLang="en-US" sz="2800" b="1" dirty="0">
              <a:latin typeface="MS PGothic" panose="020B0600070205080204" pitchFamily="34" charset="-128"/>
              <a:ea typeface="MS PGothic" panose="020B0600070205080204" pitchFamily="34" charset="-128"/>
            </a:endParaRPr>
          </a:p>
        </p:txBody>
      </p:sp>
      <p:grpSp>
        <p:nvGrpSpPr>
          <p:cNvPr id="42" name="グループ化 41">
            <a:extLst>
              <a:ext uri="{FF2B5EF4-FFF2-40B4-BE49-F238E27FC236}">
                <a16:creationId xmlns:a16="http://schemas.microsoft.com/office/drawing/2014/main" id="{F5DB19B6-0D70-1AA6-3547-213D82F34F01}"/>
              </a:ext>
            </a:extLst>
          </p:cNvPr>
          <p:cNvGrpSpPr/>
          <p:nvPr/>
        </p:nvGrpSpPr>
        <p:grpSpPr>
          <a:xfrm>
            <a:off x="839788" y="2198062"/>
            <a:ext cx="10512426" cy="3564000"/>
            <a:chOff x="839788" y="2349264"/>
            <a:chExt cx="10512426" cy="3295248"/>
          </a:xfrm>
          <a:effectLst>
            <a:outerShdw dist="88900" dir="2700000" algn="ctr" rotWithShape="0">
              <a:schemeClr val="bg2">
                <a:lumMod val="90000"/>
              </a:schemeClr>
            </a:outerShdw>
          </a:effectLst>
        </p:grpSpPr>
        <p:grpSp>
          <p:nvGrpSpPr>
            <p:cNvPr id="11" name="グループ化 10">
              <a:extLst>
                <a:ext uri="{FF2B5EF4-FFF2-40B4-BE49-F238E27FC236}">
                  <a16:creationId xmlns:a16="http://schemas.microsoft.com/office/drawing/2014/main" id="{19B34006-BE38-070D-DB0E-8C17E7C0533E}"/>
                </a:ext>
              </a:extLst>
            </p:cNvPr>
            <p:cNvGrpSpPr/>
            <p:nvPr/>
          </p:nvGrpSpPr>
          <p:grpSpPr>
            <a:xfrm>
              <a:off x="839788" y="2349264"/>
              <a:ext cx="5159078" cy="720000"/>
              <a:chOff x="1341744" y="2313652"/>
              <a:chExt cx="5159078" cy="1200328"/>
            </a:xfrm>
          </p:grpSpPr>
          <p:sp>
            <p:nvSpPr>
              <p:cNvPr id="12" name="正方形/長方形 11">
                <a:extLst>
                  <a:ext uri="{FF2B5EF4-FFF2-40B4-BE49-F238E27FC236}">
                    <a16:creationId xmlns:a16="http://schemas.microsoft.com/office/drawing/2014/main" id="{2CE55BED-9E64-CBC6-B702-90E2458557C0}"/>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CFA93B91-8B6A-CC92-42A4-94DBFD62012C}"/>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年齢</a:t>
                </a:r>
              </a:p>
            </p:txBody>
          </p:sp>
        </p:grpSp>
        <p:grpSp>
          <p:nvGrpSpPr>
            <p:cNvPr id="20" name="グループ化 19">
              <a:extLst>
                <a:ext uri="{FF2B5EF4-FFF2-40B4-BE49-F238E27FC236}">
                  <a16:creationId xmlns:a16="http://schemas.microsoft.com/office/drawing/2014/main" id="{CDBD2F37-913A-C6F3-45A4-7ABAFC0F65E3}"/>
                </a:ext>
              </a:extLst>
            </p:cNvPr>
            <p:cNvGrpSpPr/>
            <p:nvPr/>
          </p:nvGrpSpPr>
          <p:grpSpPr>
            <a:xfrm>
              <a:off x="839788" y="3207680"/>
              <a:ext cx="5159078" cy="720000"/>
              <a:chOff x="1341744" y="2313652"/>
              <a:chExt cx="5159078" cy="1200328"/>
            </a:xfrm>
          </p:grpSpPr>
          <p:sp>
            <p:nvSpPr>
              <p:cNvPr id="21" name="正方形/長方形 20">
                <a:extLst>
                  <a:ext uri="{FF2B5EF4-FFF2-40B4-BE49-F238E27FC236}">
                    <a16:creationId xmlns:a16="http://schemas.microsoft.com/office/drawing/2014/main" id="{C5890FD1-7A7E-7ED6-0CA7-CEDFCD909EED}"/>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5CC684F1-A643-79F4-701B-CBC1D82E2D55}"/>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性別</a:t>
                </a:r>
              </a:p>
            </p:txBody>
          </p:sp>
        </p:grpSp>
        <p:grpSp>
          <p:nvGrpSpPr>
            <p:cNvPr id="23" name="グループ化 22">
              <a:extLst>
                <a:ext uri="{FF2B5EF4-FFF2-40B4-BE49-F238E27FC236}">
                  <a16:creationId xmlns:a16="http://schemas.microsoft.com/office/drawing/2014/main" id="{E5FBAB65-0551-1D2F-B5FC-A3325C2ED93D}"/>
                </a:ext>
              </a:extLst>
            </p:cNvPr>
            <p:cNvGrpSpPr/>
            <p:nvPr/>
          </p:nvGrpSpPr>
          <p:grpSpPr>
            <a:xfrm>
              <a:off x="839788" y="4066096"/>
              <a:ext cx="5159078" cy="720000"/>
              <a:chOff x="1341744" y="2313652"/>
              <a:chExt cx="5159078" cy="1200328"/>
            </a:xfrm>
          </p:grpSpPr>
          <p:sp>
            <p:nvSpPr>
              <p:cNvPr id="24" name="正方形/長方形 23">
                <a:extLst>
                  <a:ext uri="{FF2B5EF4-FFF2-40B4-BE49-F238E27FC236}">
                    <a16:creationId xmlns:a16="http://schemas.microsoft.com/office/drawing/2014/main" id="{A2CA3774-B05D-2AE7-A23A-514972AE1484}"/>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zh-CN" altLang="en-US" sz="20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DEE748F2-167A-A6C4-E6A8-54A3B48535A6}"/>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職業</a:t>
                </a:r>
              </a:p>
            </p:txBody>
          </p:sp>
        </p:grpSp>
        <p:grpSp>
          <p:nvGrpSpPr>
            <p:cNvPr id="26" name="グループ化 25">
              <a:extLst>
                <a:ext uri="{FF2B5EF4-FFF2-40B4-BE49-F238E27FC236}">
                  <a16:creationId xmlns:a16="http://schemas.microsoft.com/office/drawing/2014/main" id="{F4B180DE-1D44-8A5A-0797-B6F9EAAE2A76}"/>
                </a:ext>
              </a:extLst>
            </p:cNvPr>
            <p:cNvGrpSpPr/>
            <p:nvPr/>
          </p:nvGrpSpPr>
          <p:grpSpPr>
            <a:xfrm>
              <a:off x="839788" y="4924512"/>
              <a:ext cx="5159078" cy="720000"/>
              <a:chOff x="1341744" y="2313652"/>
              <a:chExt cx="5159078" cy="1200328"/>
            </a:xfrm>
          </p:grpSpPr>
          <p:sp>
            <p:nvSpPr>
              <p:cNvPr id="27" name="正方形/長方形 26">
                <a:extLst>
                  <a:ext uri="{FF2B5EF4-FFF2-40B4-BE49-F238E27FC236}">
                    <a16:creationId xmlns:a16="http://schemas.microsoft.com/office/drawing/2014/main" id="{EE4C984E-AB2E-FFC8-D6B4-F7F9A1A9286B}"/>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en-US" altLang="ja-JP" sz="2000" b="1" dirty="0">
                  <a:solidFill>
                    <a:srgbClr val="E9452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C481A98E-C150-3789-6760-B87BB4CEDDCB}"/>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年収</a:t>
                </a:r>
              </a:p>
            </p:txBody>
          </p:sp>
        </p:grpSp>
        <p:grpSp>
          <p:nvGrpSpPr>
            <p:cNvPr id="29" name="グループ化 28">
              <a:extLst>
                <a:ext uri="{FF2B5EF4-FFF2-40B4-BE49-F238E27FC236}">
                  <a16:creationId xmlns:a16="http://schemas.microsoft.com/office/drawing/2014/main" id="{F4743CEB-96D3-42B5-BE8A-3563F6B96E2A}"/>
                </a:ext>
              </a:extLst>
            </p:cNvPr>
            <p:cNvGrpSpPr/>
            <p:nvPr/>
          </p:nvGrpSpPr>
          <p:grpSpPr>
            <a:xfrm>
              <a:off x="6193136" y="2349264"/>
              <a:ext cx="5159078" cy="720000"/>
              <a:chOff x="1341744" y="2313652"/>
              <a:chExt cx="5159078" cy="1200328"/>
            </a:xfrm>
          </p:grpSpPr>
          <p:sp>
            <p:nvSpPr>
              <p:cNvPr id="30" name="正方形/長方形 29">
                <a:extLst>
                  <a:ext uri="{FF2B5EF4-FFF2-40B4-BE49-F238E27FC236}">
                    <a16:creationId xmlns:a16="http://schemas.microsoft.com/office/drawing/2014/main" id="{772F323B-16C3-1C03-1F18-5EE0A8E31B0B}"/>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31" name="正方形/長方形 30">
                <a:extLst>
                  <a:ext uri="{FF2B5EF4-FFF2-40B4-BE49-F238E27FC236}">
                    <a16:creationId xmlns:a16="http://schemas.microsoft.com/office/drawing/2014/main" id="{DABB59BD-5778-B695-C6B3-F29BDE9C31E8}"/>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住まい</a:t>
                </a:r>
              </a:p>
            </p:txBody>
          </p:sp>
        </p:grpSp>
        <p:grpSp>
          <p:nvGrpSpPr>
            <p:cNvPr id="32" name="グループ化 31">
              <a:extLst>
                <a:ext uri="{FF2B5EF4-FFF2-40B4-BE49-F238E27FC236}">
                  <a16:creationId xmlns:a16="http://schemas.microsoft.com/office/drawing/2014/main" id="{DED2103D-DA67-320C-4B57-DAEBA700C186}"/>
                </a:ext>
              </a:extLst>
            </p:cNvPr>
            <p:cNvGrpSpPr/>
            <p:nvPr/>
          </p:nvGrpSpPr>
          <p:grpSpPr>
            <a:xfrm>
              <a:off x="6193136" y="3207680"/>
              <a:ext cx="5159078" cy="720000"/>
              <a:chOff x="1341744" y="2313652"/>
              <a:chExt cx="5159078" cy="1200328"/>
            </a:xfrm>
          </p:grpSpPr>
          <p:sp>
            <p:nvSpPr>
              <p:cNvPr id="33" name="正方形/長方形 32">
                <a:extLst>
                  <a:ext uri="{FF2B5EF4-FFF2-40B4-BE49-F238E27FC236}">
                    <a16:creationId xmlns:a16="http://schemas.microsoft.com/office/drawing/2014/main" id="{6DB67996-B4E4-2FC8-D36F-159529CD8F04}"/>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34" name="正方形/長方形 33">
                <a:extLst>
                  <a:ext uri="{FF2B5EF4-FFF2-40B4-BE49-F238E27FC236}">
                    <a16:creationId xmlns:a16="http://schemas.microsoft.com/office/drawing/2014/main" id="{DF54CAA3-B8C1-346A-0D72-F223A20076A2}"/>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a:latin typeface="MS PGothic" panose="020B0600070205080204" pitchFamily="34" charset="-128"/>
                    <a:ea typeface="MS PGothic" panose="020B0600070205080204" pitchFamily="34" charset="-128"/>
                  </a:rPr>
                  <a:t>家族構成</a:t>
                </a:r>
              </a:p>
            </p:txBody>
          </p:sp>
        </p:grpSp>
        <p:grpSp>
          <p:nvGrpSpPr>
            <p:cNvPr id="35" name="グループ化 34">
              <a:extLst>
                <a:ext uri="{FF2B5EF4-FFF2-40B4-BE49-F238E27FC236}">
                  <a16:creationId xmlns:a16="http://schemas.microsoft.com/office/drawing/2014/main" id="{EFFEFAE6-F017-24AF-EF74-12E531CDF921}"/>
                </a:ext>
              </a:extLst>
            </p:cNvPr>
            <p:cNvGrpSpPr/>
            <p:nvPr/>
          </p:nvGrpSpPr>
          <p:grpSpPr>
            <a:xfrm>
              <a:off x="6193136" y="4066096"/>
              <a:ext cx="5159078" cy="720000"/>
              <a:chOff x="1341744" y="2313652"/>
              <a:chExt cx="5159078" cy="1200328"/>
            </a:xfrm>
          </p:grpSpPr>
          <p:sp>
            <p:nvSpPr>
              <p:cNvPr id="36" name="正方形/長方形 35">
                <a:extLst>
                  <a:ext uri="{FF2B5EF4-FFF2-40B4-BE49-F238E27FC236}">
                    <a16:creationId xmlns:a16="http://schemas.microsoft.com/office/drawing/2014/main" id="{CD4E2F57-9321-EE0D-28D6-5D4D0A87A61A}"/>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37" name="正方形/長方形 36">
                <a:extLst>
                  <a:ext uri="{FF2B5EF4-FFF2-40B4-BE49-F238E27FC236}">
                    <a16:creationId xmlns:a16="http://schemas.microsoft.com/office/drawing/2014/main" id="{0AB64416-12D2-0DAE-C2B4-2562109FCBDB}"/>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趣味</a:t>
                </a:r>
              </a:p>
            </p:txBody>
          </p:sp>
        </p:grpSp>
        <p:grpSp>
          <p:nvGrpSpPr>
            <p:cNvPr id="38" name="グループ化 37">
              <a:extLst>
                <a:ext uri="{FF2B5EF4-FFF2-40B4-BE49-F238E27FC236}">
                  <a16:creationId xmlns:a16="http://schemas.microsoft.com/office/drawing/2014/main" id="{B849640D-26BD-05B2-C792-6423DDE0A259}"/>
                </a:ext>
              </a:extLst>
            </p:cNvPr>
            <p:cNvGrpSpPr/>
            <p:nvPr/>
          </p:nvGrpSpPr>
          <p:grpSpPr>
            <a:xfrm>
              <a:off x="6193136" y="4924512"/>
              <a:ext cx="5159078" cy="720000"/>
              <a:chOff x="1341744" y="2313652"/>
              <a:chExt cx="5159078" cy="1200328"/>
            </a:xfrm>
          </p:grpSpPr>
          <p:sp>
            <p:nvSpPr>
              <p:cNvPr id="39" name="正方形/長方形 38">
                <a:extLst>
                  <a:ext uri="{FF2B5EF4-FFF2-40B4-BE49-F238E27FC236}">
                    <a16:creationId xmlns:a16="http://schemas.microsoft.com/office/drawing/2014/main" id="{6030454D-8737-0912-1E97-C8E384DD13ED}"/>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40" name="正方形/長方形 39">
                <a:extLst>
                  <a:ext uri="{FF2B5EF4-FFF2-40B4-BE49-F238E27FC236}">
                    <a16:creationId xmlns:a16="http://schemas.microsoft.com/office/drawing/2014/main" id="{24429382-49D5-C675-3B63-674634DC649F}"/>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嫌いな</a:t>
                </a:r>
                <a:endParaRPr kumimoji="1" lang="en-US" altLang="ja-JP" sz="2000" b="1" dirty="0">
                  <a:latin typeface="MS PGothic" panose="020B0600070205080204" pitchFamily="34" charset="-128"/>
                  <a:ea typeface="MS PGothic" panose="020B0600070205080204" pitchFamily="34" charset="-128"/>
                </a:endParaRPr>
              </a:p>
              <a:p>
                <a:pPr algn="ctr"/>
                <a:r>
                  <a:rPr kumimoji="1" lang="ja-JP" altLang="en-US" sz="2000" b="1" dirty="0">
                    <a:latin typeface="MS PGothic" panose="020B0600070205080204" pitchFamily="34" charset="-128"/>
                    <a:ea typeface="MS PGothic" panose="020B0600070205080204" pitchFamily="34" charset="-128"/>
                  </a:rPr>
                  <a:t>もの</a:t>
                </a:r>
              </a:p>
            </p:txBody>
          </p:sp>
        </p:grpSp>
      </p:grpSp>
      <p:sp>
        <p:nvSpPr>
          <p:cNvPr id="43" name="テキスト ボックス 42">
            <a:extLst>
              <a:ext uri="{FF2B5EF4-FFF2-40B4-BE49-F238E27FC236}">
                <a16:creationId xmlns:a16="http://schemas.microsoft.com/office/drawing/2014/main" id="{9D8CDCFC-0A3B-31B2-0F61-CBF181914D83}"/>
              </a:ext>
            </a:extLst>
          </p:cNvPr>
          <p:cNvSpPr txBox="1"/>
          <p:nvPr/>
        </p:nvSpPr>
        <p:spPr>
          <a:xfrm>
            <a:off x="829913" y="5855422"/>
            <a:ext cx="10522300"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dirty="0">
                <a:latin typeface="MS PGothic" panose="020B0600070205080204" pitchFamily="34" charset="-128"/>
                <a:ea typeface="MS PGothic" panose="020B0600070205080204" pitchFamily="34" charset="-128"/>
              </a:rPr>
              <a:t>記入しやすい項目から記入してください。すべての項目を埋める必要はありません。他の項目を追加して記入しても構いません。</a:t>
            </a:r>
            <a:endParaRPr kumimoji="1" lang="en-US" altLang="ja-JP" sz="1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57453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31FE8-4AA4-1471-C928-5A8BCA4C50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CDC3C4-9E86-AA39-D596-BE4F47F49AE4}"/>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　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顧客</a:t>
            </a:r>
            <a:r>
              <a:rPr lang="ja-JP" altLang="en-US" dirty="0">
                <a:latin typeface="MS PGothic" panose="020B0600070205080204" pitchFamily="34" charset="-128"/>
                <a:ea typeface="MS PGothic" panose="020B0600070205080204" pitchFamily="34" charset="-128"/>
              </a:rPr>
              <a:t>（企業）について理解</a:t>
            </a:r>
            <a:r>
              <a:rPr lang="ja-JP" altLang="en-US">
                <a:latin typeface="MS PGothic" panose="020B0600070205080204" pitchFamily="34" charset="-128"/>
                <a:ea typeface="MS PGothic" panose="020B0600070205080204" pitchFamily="34" charset="-128"/>
              </a:rPr>
              <a:t>を深める</a:t>
            </a:r>
            <a:r>
              <a:rPr lang="en-US" altLang="ja-JP" dirty="0">
                <a:latin typeface="MS PGothic" panose="020B0600070205080204" pitchFamily="34" charset="-128"/>
                <a:ea typeface="MS PGothic" panose="020B0600070205080204" pitchFamily="34" charset="-128"/>
              </a:rPr>
              <a:t> (10</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B81AC35E-5DF4-21D8-667B-6572D53F4E1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OP03-①-1</a:t>
            </a:r>
          </a:p>
        </p:txBody>
      </p:sp>
      <p:sp>
        <p:nvSpPr>
          <p:cNvPr id="5" name="テキスト ボックス 4">
            <a:extLst>
              <a:ext uri="{FF2B5EF4-FFF2-40B4-BE49-F238E27FC236}">
                <a16:creationId xmlns:a16="http://schemas.microsoft.com/office/drawing/2014/main" id="{09A01173-55B8-FE3D-B672-807000F5AC87}"/>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企業を顧客（ターゲット）として考える。考えている商品や</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サービスを利用してくれる顧客をイメージする。</a:t>
            </a:r>
            <a:endParaRPr lang="ja-JP" altLang="en-US" sz="2800" b="1" dirty="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F12C83F9-0951-9B70-25E2-6A2627B591C7}"/>
              </a:ext>
            </a:extLst>
          </p:cNvPr>
          <p:cNvSpPr txBox="1"/>
          <p:nvPr/>
        </p:nvSpPr>
        <p:spPr>
          <a:xfrm>
            <a:off x="829913" y="5855422"/>
            <a:ext cx="10522300"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dirty="0">
                <a:latin typeface="MS PGothic" panose="020B0600070205080204" pitchFamily="34" charset="-128"/>
                <a:ea typeface="MS PGothic" panose="020B0600070205080204" pitchFamily="34" charset="-128"/>
              </a:rPr>
              <a:t>記入しやすい項目から記入してください。すべての項目を埋める必要はありません。他の項目を追加して記入しても構いません。</a:t>
            </a:r>
            <a:endParaRPr kumimoji="1" lang="en-US" altLang="ja-JP" sz="1400" dirty="0">
              <a:latin typeface="MS PGothic" panose="020B0600070205080204" pitchFamily="34" charset="-128"/>
              <a:ea typeface="MS PGothic" panose="020B0600070205080204" pitchFamily="34" charset="-128"/>
            </a:endParaRPr>
          </a:p>
        </p:txBody>
      </p:sp>
      <p:grpSp>
        <p:nvGrpSpPr>
          <p:cNvPr id="11" name="グループ化 10">
            <a:extLst>
              <a:ext uri="{FF2B5EF4-FFF2-40B4-BE49-F238E27FC236}">
                <a16:creationId xmlns:a16="http://schemas.microsoft.com/office/drawing/2014/main" id="{904581AD-8455-1BED-6F9E-C43E3594DBE9}"/>
              </a:ext>
            </a:extLst>
          </p:cNvPr>
          <p:cNvGrpSpPr/>
          <p:nvPr/>
        </p:nvGrpSpPr>
        <p:grpSpPr>
          <a:xfrm>
            <a:off x="839787" y="2168502"/>
            <a:ext cx="10512425" cy="3600000"/>
            <a:chOff x="839787" y="2349264"/>
            <a:chExt cx="10512425" cy="3453683"/>
          </a:xfrm>
          <a:effectLst>
            <a:outerShdw dist="88900" dir="2700000" algn="ctr" rotWithShape="0">
              <a:schemeClr val="bg2">
                <a:lumMod val="90000"/>
              </a:schemeClr>
            </a:outerShdw>
          </a:effectLst>
        </p:grpSpPr>
        <p:grpSp>
          <p:nvGrpSpPr>
            <p:cNvPr id="7" name="グループ化 6">
              <a:extLst>
                <a:ext uri="{FF2B5EF4-FFF2-40B4-BE49-F238E27FC236}">
                  <a16:creationId xmlns:a16="http://schemas.microsoft.com/office/drawing/2014/main" id="{E2796B58-D34C-26E1-42B3-46293975BC53}"/>
                </a:ext>
              </a:extLst>
            </p:cNvPr>
            <p:cNvGrpSpPr/>
            <p:nvPr/>
          </p:nvGrpSpPr>
          <p:grpSpPr>
            <a:xfrm>
              <a:off x="839787" y="2349264"/>
              <a:ext cx="10512425" cy="504000"/>
              <a:chOff x="839787" y="2349264"/>
              <a:chExt cx="10512425" cy="576000"/>
            </a:xfrm>
          </p:grpSpPr>
          <p:sp>
            <p:nvSpPr>
              <p:cNvPr id="12" name="正方形/長方形 11">
                <a:extLst>
                  <a:ext uri="{FF2B5EF4-FFF2-40B4-BE49-F238E27FC236}">
                    <a16:creationId xmlns:a16="http://schemas.microsoft.com/office/drawing/2014/main" id="{917B50F8-1EE2-903D-0B5C-3115B5131F46}"/>
                  </a:ext>
                </a:extLst>
              </p:cNvPr>
              <p:cNvSpPr/>
              <p:nvPr/>
            </p:nvSpPr>
            <p:spPr>
              <a:xfrm>
                <a:off x="2954215" y="2349264"/>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BA5164C5-EB2A-0F7A-E4FA-1293747D2917}"/>
                  </a:ext>
                </a:extLst>
              </p:cNvPr>
              <p:cNvSpPr/>
              <p:nvPr/>
            </p:nvSpPr>
            <p:spPr>
              <a:xfrm>
                <a:off x="839787" y="2349264"/>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業界・業種</a:t>
                </a:r>
              </a:p>
            </p:txBody>
          </p:sp>
        </p:grpSp>
        <p:grpSp>
          <p:nvGrpSpPr>
            <p:cNvPr id="8" name="グループ化 7">
              <a:extLst>
                <a:ext uri="{FF2B5EF4-FFF2-40B4-BE49-F238E27FC236}">
                  <a16:creationId xmlns:a16="http://schemas.microsoft.com/office/drawing/2014/main" id="{C570ED92-B84C-1284-7807-C33D6DB53EF3}"/>
                </a:ext>
              </a:extLst>
            </p:cNvPr>
            <p:cNvGrpSpPr/>
            <p:nvPr/>
          </p:nvGrpSpPr>
          <p:grpSpPr>
            <a:xfrm>
              <a:off x="839787" y="2939201"/>
              <a:ext cx="10512425" cy="504000"/>
              <a:chOff x="839787" y="3207680"/>
              <a:chExt cx="10512425" cy="576000"/>
            </a:xfrm>
          </p:grpSpPr>
          <p:sp>
            <p:nvSpPr>
              <p:cNvPr id="21" name="正方形/長方形 20">
                <a:extLst>
                  <a:ext uri="{FF2B5EF4-FFF2-40B4-BE49-F238E27FC236}">
                    <a16:creationId xmlns:a16="http://schemas.microsoft.com/office/drawing/2014/main" id="{D5DA1BED-B694-DAF7-8D1E-9164638C6ECB}"/>
                  </a:ext>
                </a:extLst>
              </p:cNvPr>
              <p:cNvSpPr/>
              <p:nvPr/>
            </p:nvSpPr>
            <p:spPr>
              <a:xfrm>
                <a:off x="2954215" y="3207680"/>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72C99C96-EE98-583C-5946-555B0751245E}"/>
                  </a:ext>
                </a:extLst>
              </p:cNvPr>
              <p:cNvSpPr/>
              <p:nvPr/>
            </p:nvSpPr>
            <p:spPr>
              <a:xfrm>
                <a:off x="839787" y="3207680"/>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地域</a:t>
                </a:r>
              </a:p>
            </p:txBody>
          </p:sp>
        </p:grpSp>
        <p:grpSp>
          <p:nvGrpSpPr>
            <p:cNvPr id="9" name="グループ化 8">
              <a:extLst>
                <a:ext uri="{FF2B5EF4-FFF2-40B4-BE49-F238E27FC236}">
                  <a16:creationId xmlns:a16="http://schemas.microsoft.com/office/drawing/2014/main" id="{E6B67685-A9C4-1656-3669-7E20B8064732}"/>
                </a:ext>
              </a:extLst>
            </p:cNvPr>
            <p:cNvGrpSpPr/>
            <p:nvPr/>
          </p:nvGrpSpPr>
          <p:grpSpPr>
            <a:xfrm>
              <a:off x="839787" y="3529138"/>
              <a:ext cx="10512425" cy="504000"/>
              <a:chOff x="839787" y="4066096"/>
              <a:chExt cx="10512425" cy="576000"/>
            </a:xfrm>
          </p:grpSpPr>
          <p:sp>
            <p:nvSpPr>
              <p:cNvPr id="24" name="正方形/長方形 23">
                <a:extLst>
                  <a:ext uri="{FF2B5EF4-FFF2-40B4-BE49-F238E27FC236}">
                    <a16:creationId xmlns:a16="http://schemas.microsoft.com/office/drawing/2014/main" id="{82B2CB6F-6ADC-036A-D3A5-4A2ABE6D5432}"/>
                  </a:ext>
                </a:extLst>
              </p:cNvPr>
              <p:cNvSpPr/>
              <p:nvPr/>
            </p:nvSpPr>
            <p:spPr>
              <a:xfrm>
                <a:off x="2954215" y="4066096"/>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zh-TW" altLang="en-US" sz="20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1A468446-7302-A6EB-B496-7D6ABFC688E6}"/>
                  </a:ext>
                </a:extLst>
              </p:cNvPr>
              <p:cNvSpPr/>
              <p:nvPr/>
            </p:nvSpPr>
            <p:spPr>
              <a:xfrm>
                <a:off x="839787" y="4066096"/>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企業規模</a:t>
                </a:r>
              </a:p>
            </p:txBody>
          </p:sp>
        </p:grpSp>
        <p:grpSp>
          <p:nvGrpSpPr>
            <p:cNvPr id="14" name="グループ化 13">
              <a:extLst>
                <a:ext uri="{FF2B5EF4-FFF2-40B4-BE49-F238E27FC236}">
                  <a16:creationId xmlns:a16="http://schemas.microsoft.com/office/drawing/2014/main" id="{55F0748C-F738-1DF4-6341-906EDD0A9E27}"/>
                </a:ext>
              </a:extLst>
            </p:cNvPr>
            <p:cNvGrpSpPr/>
            <p:nvPr/>
          </p:nvGrpSpPr>
          <p:grpSpPr>
            <a:xfrm>
              <a:off x="839787" y="4119075"/>
              <a:ext cx="10512425" cy="504000"/>
              <a:chOff x="839787" y="4924512"/>
              <a:chExt cx="10512425" cy="576000"/>
            </a:xfrm>
          </p:grpSpPr>
          <p:sp>
            <p:nvSpPr>
              <p:cNvPr id="27" name="正方形/長方形 26">
                <a:extLst>
                  <a:ext uri="{FF2B5EF4-FFF2-40B4-BE49-F238E27FC236}">
                    <a16:creationId xmlns:a16="http://schemas.microsoft.com/office/drawing/2014/main" id="{F73A8AD6-EB42-4EFA-CF65-680B643507E8}"/>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1BDB313B-459F-2B80-5B66-78284216582F}"/>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従業員数</a:t>
                </a:r>
              </a:p>
            </p:txBody>
          </p:sp>
        </p:grpSp>
        <p:grpSp>
          <p:nvGrpSpPr>
            <p:cNvPr id="15" name="グループ化 14">
              <a:extLst>
                <a:ext uri="{FF2B5EF4-FFF2-40B4-BE49-F238E27FC236}">
                  <a16:creationId xmlns:a16="http://schemas.microsoft.com/office/drawing/2014/main" id="{9C5001E5-60D3-6EB8-4B4D-D64C06F36AEE}"/>
                </a:ext>
              </a:extLst>
            </p:cNvPr>
            <p:cNvGrpSpPr/>
            <p:nvPr/>
          </p:nvGrpSpPr>
          <p:grpSpPr>
            <a:xfrm>
              <a:off x="839787" y="4709012"/>
              <a:ext cx="10512425" cy="504000"/>
              <a:chOff x="839787" y="4924512"/>
              <a:chExt cx="10512425" cy="576000"/>
            </a:xfrm>
          </p:grpSpPr>
          <p:sp>
            <p:nvSpPr>
              <p:cNvPr id="16" name="正方形/長方形 15">
                <a:extLst>
                  <a:ext uri="{FF2B5EF4-FFF2-40B4-BE49-F238E27FC236}">
                    <a16:creationId xmlns:a16="http://schemas.microsoft.com/office/drawing/2014/main" id="{606EB49D-63A4-00CE-D3D8-EF7191DEA5D7}"/>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A0E641E8-4221-D533-39E6-E29593C973F5}"/>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S PGothic" panose="020B0600070205080204" pitchFamily="34" charset="-128"/>
                    <a:ea typeface="MS PGothic" panose="020B0600070205080204" pitchFamily="34" charset="-128"/>
                  </a:rPr>
                  <a:t>商品・サービス</a:t>
                </a:r>
                <a:endParaRPr kumimoji="1" lang="en-US" altLang="ja-JP" sz="2000" b="1" dirty="0">
                  <a:solidFill>
                    <a:schemeClr val="bg1"/>
                  </a:solidFill>
                  <a:latin typeface="MS PGothic" panose="020B0600070205080204" pitchFamily="34" charset="-128"/>
                  <a:ea typeface="MS PGothic" panose="020B0600070205080204" pitchFamily="34" charset="-128"/>
                </a:endParaRPr>
              </a:p>
            </p:txBody>
          </p:sp>
        </p:grpSp>
        <p:grpSp>
          <p:nvGrpSpPr>
            <p:cNvPr id="18" name="グループ化 17">
              <a:extLst>
                <a:ext uri="{FF2B5EF4-FFF2-40B4-BE49-F238E27FC236}">
                  <a16:creationId xmlns:a16="http://schemas.microsoft.com/office/drawing/2014/main" id="{D8B5382B-537B-8335-99B5-F9B30B8A8382}"/>
                </a:ext>
              </a:extLst>
            </p:cNvPr>
            <p:cNvGrpSpPr/>
            <p:nvPr/>
          </p:nvGrpSpPr>
          <p:grpSpPr>
            <a:xfrm>
              <a:off x="839787" y="5298947"/>
              <a:ext cx="10512425" cy="504000"/>
              <a:chOff x="839787" y="4924512"/>
              <a:chExt cx="10512425" cy="576000"/>
            </a:xfrm>
          </p:grpSpPr>
          <p:sp>
            <p:nvSpPr>
              <p:cNvPr id="19" name="正方形/長方形 18">
                <a:extLst>
                  <a:ext uri="{FF2B5EF4-FFF2-40B4-BE49-F238E27FC236}">
                    <a16:creationId xmlns:a16="http://schemas.microsoft.com/office/drawing/2014/main" id="{C11FCA15-A723-EC5D-69F7-24E1D3048AA5}"/>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42" name="正方形/長方形 41">
                <a:extLst>
                  <a:ext uri="{FF2B5EF4-FFF2-40B4-BE49-F238E27FC236}">
                    <a16:creationId xmlns:a16="http://schemas.microsoft.com/office/drawing/2014/main" id="{6B58D047-26DA-B947-A206-D390BA9CCB0F}"/>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困っていること</a:t>
                </a:r>
              </a:p>
            </p:txBody>
          </p:sp>
        </p:grpSp>
      </p:grpSp>
    </p:spTree>
    <p:extLst>
      <p:ext uri="{BB962C8B-B14F-4D97-AF65-F5344CB8AC3E}">
        <p14:creationId xmlns:p14="http://schemas.microsoft.com/office/powerpoint/2010/main" val="81659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AB8B1-0A73-BE9A-3AD2-F5A142E428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5F5CFC-E790-962B-6FFF-71755AECE3B4}"/>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ワーク </a:t>
            </a:r>
            <a:r>
              <a:rPr lang="en-US" altLang="ja-JP" dirty="0">
                <a:effectLst/>
                <a:latin typeface="MS PGothic" panose="020B0600070205080204" pitchFamily="34" charset="-128"/>
                <a:ea typeface="MS PGothic" panose="020B0600070205080204" pitchFamily="34" charset="-128"/>
              </a:rPr>
              <a:t>[2]</a:t>
            </a:r>
            <a:r>
              <a:rPr lang="en-US" altLang="ja-JP" dirty="0">
                <a:latin typeface="MS PGothic" panose="020B0600070205080204" pitchFamily="34" charset="-128"/>
                <a:ea typeface="MS PGothic" panose="020B0600070205080204" pitchFamily="34" charset="-128"/>
              </a:rPr>
              <a:t> </a:t>
            </a:r>
            <a:r>
              <a:rPr lang="ja-JP" altLang="en-US">
                <a:effectLst/>
                <a:latin typeface="MS PGothic" panose="020B0600070205080204" pitchFamily="34" charset="-128"/>
                <a:ea typeface="MS PGothic" panose="020B0600070205080204" pitchFamily="34" charset="-128"/>
              </a:rPr>
              <a:t>利用</a:t>
            </a:r>
            <a:r>
              <a:rPr lang="ja-JP" altLang="en-US" dirty="0">
                <a:effectLst/>
                <a:latin typeface="MS PGothic" panose="020B0600070205080204" pitchFamily="34" charset="-128"/>
                <a:ea typeface="MS PGothic" panose="020B0600070205080204" pitchFamily="34" charset="-128"/>
              </a:rPr>
              <a:t>動機を考える </a:t>
            </a:r>
            <a:r>
              <a:rPr lang="en-US" altLang="ja-JP" dirty="0">
                <a:effectLst/>
                <a:latin typeface="MS PGothic" panose="020B0600070205080204" pitchFamily="34" charset="-128"/>
                <a:ea typeface="MS PGothic" panose="020B0600070205080204" pitchFamily="34" charset="-128"/>
              </a:rPr>
              <a:t>(10</a:t>
            </a:r>
            <a:r>
              <a:rPr lang="ja-JP" altLang="en-US">
                <a:effectLst/>
                <a:latin typeface="MS PGothic" panose="020B0600070205080204" pitchFamily="34" charset="-128"/>
                <a:ea typeface="MS PGothic" panose="020B0600070205080204" pitchFamily="34" charset="-128"/>
              </a:rPr>
              <a:t>分</a:t>
            </a:r>
            <a:r>
              <a:rPr lang="en-US" altLang="ja-JP" dirty="0">
                <a:effectLst/>
                <a:latin typeface="MS PGothic" panose="020B0600070205080204" pitchFamily="34" charset="-128"/>
                <a:ea typeface="MS PGothic" panose="020B0600070205080204" pitchFamily="34" charset="-128"/>
              </a:rPr>
              <a:t>)</a:t>
            </a:r>
            <a:endParaRPr kumimoji="1" lang="ja-JP" altLang="en-US" dirty="0"/>
          </a:p>
        </p:txBody>
      </p:sp>
      <p:sp>
        <p:nvSpPr>
          <p:cNvPr id="7" name="テキスト ボックス 6">
            <a:extLst>
              <a:ext uri="{FF2B5EF4-FFF2-40B4-BE49-F238E27FC236}">
                <a16:creationId xmlns:a16="http://schemas.microsoft.com/office/drawing/2014/main" id="{F67B5F8B-1323-BC2E-3027-14A842D22B1E}"/>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商品・サービスを利用する顧客の利用動機を考える。</a:t>
            </a:r>
            <a:endParaRPr lang="ja-JP" altLang="en-US" sz="2800" b="1" dirty="0">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DFCF62F8-39EA-54FC-61F6-EBA4FB1BD51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OP03-①-2</a:t>
            </a:r>
          </a:p>
        </p:txBody>
      </p:sp>
      <p:sp>
        <p:nvSpPr>
          <p:cNvPr id="8" name="正方形/長方形 7">
            <a:extLst>
              <a:ext uri="{FF2B5EF4-FFF2-40B4-BE49-F238E27FC236}">
                <a16:creationId xmlns:a16="http://schemas.microsoft.com/office/drawing/2014/main" id="{36A8A1C6-2D3F-FAEA-A4E0-BDF45222BE2C}"/>
              </a:ext>
            </a:extLst>
          </p:cNvPr>
          <p:cNvSpPr/>
          <p:nvPr/>
        </p:nvSpPr>
        <p:spPr>
          <a:xfrm>
            <a:off x="838200" y="2372872"/>
            <a:ext cx="4998304" cy="3276000"/>
          </a:xfrm>
          <a:prstGeom prst="rect">
            <a:avLst/>
          </a:prstGeom>
          <a:solidFill>
            <a:schemeClr val="bg1"/>
          </a:solidFill>
          <a:ln>
            <a:solidFill>
              <a:schemeClr val="bg1">
                <a:lumMod val="6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b="1" dirty="0">
              <a:solidFill>
                <a:schemeClr val="tx1"/>
              </a:solidFill>
              <a:latin typeface="MS PGothic" panose="020B0600070205080204" pitchFamily="34" charset="-128"/>
              <a:ea typeface="MS PGothic" panose="020B0600070205080204" pitchFamily="34" charset="-128"/>
            </a:endParaRPr>
          </a:p>
        </p:txBody>
      </p:sp>
      <p:sp>
        <p:nvSpPr>
          <p:cNvPr id="9" name="四角形: 角を丸くする 8">
            <a:extLst>
              <a:ext uri="{FF2B5EF4-FFF2-40B4-BE49-F238E27FC236}">
                <a16:creationId xmlns:a16="http://schemas.microsoft.com/office/drawing/2014/main" id="{971C58DF-FDC5-8933-B185-2FEBE8982577}"/>
              </a:ext>
            </a:extLst>
          </p:cNvPr>
          <p:cNvSpPr/>
          <p:nvPr/>
        </p:nvSpPr>
        <p:spPr>
          <a:xfrm>
            <a:off x="838200" y="1801196"/>
            <a:ext cx="4998304" cy="452907"/>
          </a:xfrm>
          <a:prstGeom prst="roundRect">
            <a:avLst>
              <a:gd name="adj" fmla="val 0"/>
            </a:avLst>
          </a:prstGeom>
          <a:solidFill>
            <a:srgbClr val="E94520"/>
          </a:solidFill>
          <a:ln w="19050">
            <a:solidFill>
              <a:srgbClr val="E94520"/>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1"/>
                </a:solidFill>
              </a:rPr>
              <a:t>利用動機</a:t>
            </a:r>
          </a:p>
        </p:txBody>
      </p:sp>
      <p:sp>
        <p:nvSpPr>
          <p:cNvPr id="10" name="正方形/長方形 9">
            <a:extLst>
              <a:ext uri="{FF2B5EF4-FFF2-40B4-BE49-F238E27FC236}">
                <a16:creationId xmlns:a16="http://schemas.microsoft.com/office/drawing/2014/main" id="{4F4C31F6-EF44-128E-0AA1-CA8E517A9299}"/>
              </a:ext>
            </a:extLst>
          </p:cNvPr>
          <p:cNvSpPr/>
          <p:nvPr/>
        </p:nvSpPr>
        <p:spPr>
          <a:xfrm>
            <a:off x="6353909" y="2372872"/>
            <a:ext cx="4998304" cy="3276000"/>
          </a:xfrm>
          <a:prstGeom prst="rect">
            <a:avLst/>
          </a:prstGeom>
          <a:solidFill>
            <a:schemeClr val="bg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endParaRPr kumimoji="1" lang="ja-JP" altLang="en-US" sz="3200" b="1" dirty="0">
              <a:solidFill>
                <a:schemeClr val="tx1"/>
              </a:solidFill>
              <a:latin typeface="MS PGothic" panose="020B0600070205080204" pitchFamily="34" charset="-128"/>
              <a:ea typeface="MS PGothic" panose="020B0600070205080204" pitchFamily="34" charset="-128"/>
            </a:endParaRPr>
          </a:p>
        </p:txBody>
      </p:sp>
      <p:sp>
        <p:nvSpPr>
          <p:cNvPr id="11" name="四角形: 角を丸くする 10">
            <a:extLst>
              <a:ext uri="{FF2B5EF4-FFF2-40B4-BE49-F238E27FC236}">
                <a16:creationId xmlns:a16="http://schemas.microsoft.com/office/drawing/2014/main" id="{BB346AA0-CD38-DBDE-39D2-5222405A2339}"/>
              </a:ext>
            </a:extLst>
          </p:cNvPr>
          <p:cNvSpPr/>
          <p:nvPr/>
        </p:nvSpPr>
        <p:spPr>
          <a:xfrm>
            <a:off x="6353909" y="1801196"/>
            <a:ext cx="4998304" cy="452907"/>
          </a:xfrm>
          <a:prstGeom prst="roundRect">
            <a:avLst>
              <a:gd name="adj" fmla="val 0"/>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商品・サービス</a:t>
            </a:r>
          </a:p>
        </p:txBody>
      </p:sp>
      <p:sp>
        <p:nvSpPr>
          <p:cNvPr id="12" name="右矢印 31">
            <a:extLst>
              <a:ext uri="{FF2B5EF4-FFF2-40B4-BE49-F238E27FC236}">
                <a16:creationId xmlns:a16="http://schemas.microsoft.com/office/drawing/2014/main" id="{4C986724-3034-5A32-FF05-249682D18250}"/>
              </a:ext>
            </a:extLst>
          </p:cNvPr>
          <p:cNvSpPr/>
          <p:nvPr/>
        </p:nvSpPr>
        <p:spPr>
          <a:xfrm>
            <a:off x="5900349" y="3812378"/>
            <a:ext cx="389714" cy="396989"/>
          </a:xfrm>
          <a:prstGeom prst="rightArrow">
            <a:avLst>
              <a:gd name="adj1" fmla="val 37683"/>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575814E-1A60-0C39-6E6D-D6378129A731}"/>
              </a:ext>
            </a:extLst>
          </p:cNvPr>
          <p:cNvSpPr txBox="1"/>
          <p:nvPr/>
        </p:nvSpPr>
        <p:spPr>
          <a:xfrm>
            <a:off x="839788" y="5723986"/>
            <a:ext cx="4996716" cy="338554"/>
          </a:xfrm>
          <a:prstGeom prst="rect">
            <a:avLst/>
          </a:prstGeom>
          <a:noFill/>
        </p:spPr>
        <p:txBody>
          <a:bodyPr wrap="square" rtlCol="0">
            <a:spAutoFit/>
          </a:bodyPr>
          <a:lstStyle/>
          <a:p>
            <a:pPr algn="ctr"/>
            <a:r>
              <a:rPr lang="ja-JP" altLang="en-US" sz="1600" dirty="0">
                <a:latin typeface="MS PGothic" panose="020B0600070205080204" pitchFamily="34" charset="-128"/>
                <a:ea typeface="MS PGothic" panose="020B0600070205080204" pitchFamily="34" charset="-128"/>
              </a:rPr>
              <a:t>商品・サービスの利用動機を書きましょう。</a:t>
            </a:r>
          </a:p>
        </p:txBody>
      </p:sp>
      <p:sp>
        <p:nvSpPr>
          <p:cNvPr id="14" name="テキスト ボックス 13">
            <a:extLst>
              <a:ext uri="{FF2B5EF4-FFF2-40B4-BE49-F238E27FC236}">
                <a16:creationId xmlns:a16="http://schemas.microsoft.com/office/drawing/2014/main" id="{18418070-1ACD-2261-D670-B7EA4E0A4D4C}"/>
              </a:ext>
            </a:extLst>
          </p:cNvPr>
          <p:cNvSpPr txBox="1"/>
          <p:nvPr/>
        </p:nvSpPr>
        <p:spPr>
          <a:xfrm>
            <a:off x="6353909" y="5722973"/>
            <a:ext cx="4998304" cy="338553"/>
          </a:xfrm>
          <a:prstGeom prst="rect">
            <a:avLst/>
          </a:prstGeom>
          <a:noFill/>
        </p:spPr>
        <p:txBody>
          <a:bodyPr wrap="square" lIns="0" rtlCol="0">
            <a:spAutoFit/>
          </a:bodyPr>
          <a:lstStyle/>
          <a:p>
            <a:pPr algn="ctr"/>
            <a:r>
              <a:rPr lang="ja-JP" altLang="en-US" sz="1600" dirty="0">
                <a:latin typeface="MS PGothic" panose="020B0600070205080204" pitchFamily="34" charset="-128"/>
                <a:ea typeface="MS PGothic" panose="020B0600070205080204" pitchFamily="34" charset="-128"/>
              </a:rPr>
              <a:t>現在考案中の商品・サービスを書きましょう。</a:t>
            </a:r>
            <a:endParaRPr lang="ja-JP" altLang="en-US" sz="1600" strike="sngStrike"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975085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7F75D-47F4-6EF4-474C-09E36A1962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D422D8-AF8A-3E70-5DEF-DF6B7AB5D176}"/>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ワーク </a:t>
            </a:r>
            <a:r>
              <a:rPr lang="en-US" altLang="ja-JP" dirty="0">
                <a:effectLst/>
                <a:latin typeface="MS PGothic" panose="020B0600070205080204" pitchFamily="34" charset="-128"/>
                <a:ea typeface="MS PGothic" panose="020B0600070205080204" pitchFamily="34" charset="-128"/>
              </a:rPr>
              <a:t>[3] </a:t>
            </a:r>
            <a:r>
              <a:rPr lang="ja-JP" altLang="en-US">
                <a:effectLst/>
                <a:latin typeface="MS PGothic" panose="020B0600070205080204" pitchFamily="34" charset="-128"/>
                <a:ea typeface="MS PGothic" panose="020B0600070205080204" pitchFamily="34" charset="-128"/>
              </a:rPr>
              <a:t>顧客のメリット</a:t>
            </a:r>
            <a:r>
              <a:rPr lang="ja-JP" altLang="en-US" dirty="0">
                <a:effectLst/>
                <a:latin typeface="MS PGothic" panose="020B0600070205080204" pitchFamily="34" charset="-128"/>
                <a:ea typeface="MS PGothic" panose="020B0600070205080204" pitchFamily="34" charset="-128"/>
              </a:rPr>
              <a:t>を考える </a:t>
            </a:r>
            <a:r>
              <a:rPr lang="en-US" altLang="ja-JP" dirty="0">
                <a:effectLst/>
                <a:latin typeface="MS PGothic" panose="020B0600070205080204" pitchFamily="34" charset="-128"/>
                <a:ea typeface="MS PGothic" panose="020B0600070205080204" pitchFamily="34" charset="-128"/>
              </a:rPr>
              <a:t>(5</a:t>
            </a:r>
            <a:r>
              <a:rPr lang="ja-JP" altLang="en-US" dirty="0">
                <a:effectLst/>
                <a:latin typeface="MS PGothic" panose="020B0600070205080204" pitchFamily="34" charset="-128"/>
                <a:ea typeface="MS PGothic" panose="020B0600070205080204" pitchFamily="34" charset="-128"/>
              </a:rPr>
              <a:t>分</a:t>
            </a:r>
            <a:r>
              <a:rPr lang="en-US" altLang="ja-JP" dirty="0">
                <a:effectLst/>
                <a:latin typeface="MS PGothic" panose="020B0600070205080204" pitchFamily="34" charset="-128"/>
                <a:ea typeface="MS PGothic" panose="020B0600070205080204" pitchFamily="34" charset="-128"/>
              </a:rPr>
              <a:t>)</a:t>
            </a:r>
            <a:endParaRPr kumimoji="1" lang="ja-JP" altLang="en-US" dirty="0"/>
          </a:p>
        </p:txBody>
      </p:sp>
      <p:sp>
        <p:nvSpPr>
          <p:cNvPr id="4" name="正方形/長方形 3">
            <a:extLst>
              <a:ext uri="{FF2B5EF4-FFF2-40B4-BE49-F238E27FC236}">
                <a16:creationId xmlns:a16="http://schemas.microsoft.com/office/drawing/2014/main" id="{A529A48E-B1A9-44EF-71AF-D476E8448F11}"/>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OP03-①-3</a:t>
            </a:r>
          </a:p>
        </p:txBody>
      </p:sp>
      <p:grpSp>
        <p:nvGrpSpPr>
          <p:cNvPr id="22" name="グループ化 21">
            <a:extLst>
              <a:ext uri="{FF2B5EF4-FFF2-40B4-BE49-F238E27FC236}">
                <a16:creationId xmlns:a16="http://schemas.microsoft.com/office/drawing/2014/main" id="{B0A15725-1FA9-E825-12A9-BA5508FF57CC}"/>
              </a:ext>
            </a:extLst>
          </p:cNvPr>
          <p:cNvGrpSpPr/>
          <p:nvPr/>
        </p:nvGrpSpPr>
        <p:grpSpPr>
          <a:xfrm>
            <a:off x="566413" y="1166833"/>
            <a:ext cx="5391936" cy="4887462"/>
            <a:chOff x="566413" y="1166833"/>
            <a:chExt cx="5391936" cy="4887462"/>
          </a:xfrm>
        </p:grpSpPr>
        <p:sp>
          <p:nvSpPr>
            <p:cNvPr id="6" name="正方形/長方形 5">
              <a:extLst>
                <a:ext uri="{FF2B5EF4-FFF2-40B4-BE49-F238E27FC236}">
                  <a16:creationId xmlns:a16="http://schemas.microsoft.com/office/drawing/2014/main" id="{0230D061-58B9-61A3-0C53-644DD62C82EC}"/>
                </a:ext>
              </a:extLst>
            </p:cNvPr>
            <p:cNvSpPr/>
            <p:nvPr/>
          </p:nvSpPr>
          <p:spPr>
            <a:xfrm>
              <a:off x="566413" y="116683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Who</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誰が）</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8" name="正方形/長方形 7">
              <a:extLst>
                <a:ext uri="{FF2B5EF4-FFF2-40B4-BE49-F238E27FC236}">
                  <a16:creationId xmlns:a16="http://schemas.microsoft.com/office/drawing/2014/main" id="{6737A349-9A44-679F-0CB0-3507DDA464B0}"/>
                </a:ext>
              </a:extLst>
            </p:cNvPr>
            <p:cNvSpPr/>
            <p:nvPr/>
          </p:nvSpPr>
          <p:spPr>
            <a:xfrm>
              <a:off x="700549" y="153196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BD482001-4C0E-6CFA-31E6-D23FCB2F8E7B}"/>
                </a:ext>
              </a:extLst>
            </p:cNvPr>
            <p:cNvSpPr/>
            <p:nvPr/>
          </p:nvSpPr>
          <p:spPr>
            <a:xfrm>
              <a:off x="566413" y="241027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What</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何を）</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3" name="正方形/長方形 12">
              <a:extLst>
                <a:ext uri="{FF2B5EF4-FFF2-40B4-BE49-F238E27FC236}">
                  <a16:creationId xmlns:a16="http://schemas.microsoft.com/office/drawing/2014/main" id="{2A2EE694-DACF-4A42-CBAB-C37320C27761}"/>
                </a:ext>
              </a:extLst>
            </p:cNvPr>
            <p:cNvSpPr/>
            <p:nvPr/>
          </p:nvSpPr>
          <p:spPr>
            <a:xfrm>
              <a:off x="700549" y="277540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09DDAE47-1A64-49EA-D9DD-9E66EF7F223E}"/>
                </a:ext>
              </a:extLst>
            </p:cNvPr>
            <p:cNvSpPr/>
            <p:nvPr/>
          </p:nvSpPr>
          <p:spPr>
            <a:xfrm>
              <a:off x="566413" y="365372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When</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いつ）</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9" name="正方形/長方形 18">
              <a:extLst>
                <a:ext uri="{FF2B5EF4-FFF2-40B4-BE49-F238E27FC236}">
                  <a16:creationId xmlns:a16="http://schemas.microsoft.com/office/drawing/2014/main" id="{C98F0CF5-3BAF-22B3-FFDD-3B0D3B081804}"/>
                </a:ext>
              </a:extLst>
            </p:cNvPr>
            <p:cNvSpPr/>
            <p:nvPr/>
          </p:nvSpPr>
          <p:spPr>
            <a:xfrm>
              <a:off x="700549" y="401885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id="{F1CC6054-3865-7CDA-53BC-B9816DD38F25}"/>
                </a:ext>
              </a:extLst>
            </p:cNvPr>
            <p:cNvSpPr/>
            <p:nvPr/>
          </p:nvSpPr>
          <p:spPr>
            <a:xfrm>
              <a:off x="566413" y="489716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Where</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どこで）</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1" name="正方形/長方形 20">
              <a:extLst>
                <a:ext uri="{FF2B5EF4-FFF2-40B4-BE49-F238E27FC236}">
                  <a16:creationId xmlns:a16="http://schemas.microsoft.com/office/drawing/2014/main" id="{3065BD4C-2B64-D62D-89D8-04052296489B}"/>
                </a:ext>
              </a:extLst>
            </p:cNvPr>
            <p:cNvSpPr/>
            <p:nvPr/>
          </p:nvSpPr>
          <p:spPr>
            <a:xfrm>
              <a:off x="700549" y="526229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grpSp>
      <p:grpSp>
        <p:nvGrpSpPr>
          <p:cNvPr id="23" name="グループ化 22">
            <a:extLst>
              <a:ext uri="{FF2B5EF4-FFF2-40B4-BE49-F238E27FC236}">
                <a16:creationId xmlns:a16="http://schemas.microsoft.com/office/drawing/2014/main" id="{5EFC66E1-AE90-F448-AE83-214DDDC07F3C}"/>
              </a:ext>
            </a:extLst>
          </p:cNvPr>
          <p:cNvGrpSpPr/>
          <p:nvPr/>
        </p:nvGrpSpPr>
        <p:grpSpPr>
          <a:xfrm>
            <a:off x="6099515" y="1166833"/>
            <a:ext cx="5391936" cy="3644017"/>
            <a:chOff x="566413" y="1166833"/>
            <a:chExt cx="5391936" cy="3644017"/>
          </a:xfrm>
        </p:grpSpPr>
        <p:sp>
          <p:nvSpPr>
            <p:cNvPr id="24" name="正方形/長方形 23">
              <a:extLst>
                <a:ext uri="{FF2B5EF4-FFF2-40B4-BE49-F238E27FC236}">
                  <a16:creationId xmlns:a16="http://schemas.microsoft.com/office/drawing/2014/main" id="{5B2EB248-2469-4844-77AC-12E58DE44FC0}"/>
                </a:ext>
              </a:extLst>
            </p:cNvPr>
            <p:cNvSpPr/>
            <p:nvPr/>
          </p:nvSpPr>
          <p:spPr>
            <a:xfrm>
              <a:off x="566413" y="116683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Why</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なぜ）</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5" name="正方形/長方形 24">
              <a:extLst>
                <a:ext uri="{FF2B5EF4-FFF2-40B4-BE49-F238E27FC236}">
                  <a16:creationId xmlns:a16="http://schemas.microsoft.com/office/drawing/2014/main" id="{ED4CAC59-F638-7E28-9D0F-75209236F81D}"/>
                </a:ext>
              </a:extLst>
            </p:cNvPr>
            <p:cNvSpPr/>
            <p:nvPr/>
          </p:nvSpPr>
          <p:spPr>
            <a:xfrm>
              <a:off x="700549" y="153196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6" name="正方形/長方形 25">
              <a:extLst>
                <a:ext uri="{FF2B5EF4-FFF2-40B4-BE49-F238E27FC236}">
                  <a16:creationId xmlns:a16="http://schemas.microsoft.com/office/drawing/2014/main" id="{F4B24508-4BBE-5401-B6EE-2E630DD04BA1}"/>
                </a:ext>
              </a:extLst>
            </p:cNvPr>
            <p:cNvSpPr/>
            <p:nvPr/>
          </p:nvSpPr>
          <p:spPr>
            <a:xfrm>
              <a:off x="566413" y="241027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en-US"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（どうやって）</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7" name="正方形/長方形 26">
              <a:extLst>
                <a:ext uri="{FF2B5EF4-FFF2-40B4-BE49-F238E27FC236}">
                  <a16:creationId xmlns:a16="http://schemas.microsoft.com/office/drawing/2014/main" id="{156C08FE-3F7B-770C-CCC7-4B8851870DD5}"/>
                </a:ext>
              </a:extLst>
            </p:cNvPr>
            <p:cNvSpPr/>
            <p:nvPr/>
          </p:nvSpPr>
          <p:spPr>
            <a:xfrm>
              <a:off x="700549" y="277540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67E16446-4923-C64D-806F-44B3E0D55825}"/>
                </a:ext>
              </a:extLst>
            </p:cNvPr>
            <p:cNvSpPr/>
            <p:nvPr/>
          </p:nvSpPr>
          <p:spPr>
            <a:xfrm>
              <a:off x="566413" y="365372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 much</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いくらで）</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9" name="正方形/長方形 28">
              <a:extLst>
                <a:ext uri="{FF2B5EF4-FFF2-40B4-BE49-F238E27FC236}">
                  <a16:creationId xmlns:a16="http://schemas.microsoft.com/office/drawing/2014/main" id="{C4EB4E84-61B3-E3D6-8F7F-9307CE989FA8}"/>
                </a:ext>
              </a:extLst>
            </p:cNvPr>
            <p:cNvSpPr/>
            <p:nvPr/>
          </p:nvSpPr>
          <p:spPr>
            <a:xfrm>
              <a:off x="700549" y="401885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69036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20A45-63C1-FE32-C6C6-D76D362498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3F8D1F-E75B-DA31-DFBF-EEAD5D061C04}"/>
              </a:ext>
            </a:extLst>
          </p:cNvPr>
          <p:cNvSpPr>
            <a:spLocks noGrp="1"/>
          </p:cNvSpPr>
          <p:nvPr>
            <p:ph type="title"/>
          </p:nvPr>
        </p:nvSpPr>
        <p:spPr>
          <a:xfrm>
            <a:off x="484225" y="353962"/>
            <a:ext cx="11248224" cy="588227"/>
          </a:xfrm>
        </p:spPr>
        <p:txBody>
          <a:bodyPr/>
          <a:lstStyle/>
          <a:p>
            <a:r>
              <a:rPr lang="ja-JP" altLang="en-US" sz="2800">
                <a:effectLst/>
                <a:latin typeface="MS PGothic" panose="020B0600070205080204" pitchFamily="34" charset="-128"/>
                <a:ea typeface="MS PGothic" panose="020B0600070205080204" pitchFamily="34" charset="-128"/>
              </a:rPr>
              <a:t>　　　</a:t>
            </a:r>
            <a:r>
              <a:rPr lang="en-US" altLang="ja-JP" sz="2800" dirty="0">
                <a:effectLst/>
                <a:latin typeface="MS PGothic" panose="020B0600070205080204" pitchFamily="34" charset="-128"/>
                <a:ea typeface="MS PGothic" panose="020B0600070205080204" pitchFamily="34" charset="-128"/>
              </a:rPr>
              <a:t>   </a:t>
            </a:r>
            <a:r>
              <a:rPr lang="ja-JP" altLang="en-US" sz="2800">
                <a:effectLst/>
                <a:latin typeface="MS PGothic" panose="020B0600070205080204" pitchFamily="34" charset="-128"/>
                <a:ea typeface="MS PGothic" panose="020B0600070205080204" pitchFamily="34" charset="-128"/>
              </a:rPr>
              <a:t>ワーク</a:t>
            </a:r>
            <a:r>
              <a:rPr lang="en-US" altLang="ja-JP" sz="2800" dirty="0">
                <a:effectLst/>
                <a:latin typeface="MS PGothic" panose="020B0600070205080204" pitchFamily="34" charset="-128"/>
                <a:ea typeface="MS PGothic" panose="020B0600070205080204" pitchFamily="34" charset="-128"/>
              </a:rPr>
              <a:t> [1] </a:t>
            </a:r>
            <a:r>
              <a:rPr lang="ja-JP" altLang="en-US" sz="2800" dirty="0">
                <a:effectLst/>
                <a:latin typeface="MS PGothic" panose="020B0600070205080204" pitchFamily="34" charset="-128"/>
                <a:ea typeface="MS PGothic" panose="020B0600070205080204" pitchFamily="34" charset="-128"/>
              </a:rPr>
              <a:t>バリュー・プロポジション・キャンバスを考える </a:t>
            </a:r>
            <a:r>
              <a:rPr lang="en-US" altLang="ja-JP" sz="2800" dirty="0">
                <a:effectLst/>
                <a:latin typeface="MS PGothic" panose="020B0600070205080204" pitchFamily="34" charset="-128"/>
                <a:ea typeface="MS PGothic" panose="020B0600070205080204" pitchFamily="34" charset="-128"/>
              </a:rPr>
              <a:t>(25</a:t>
            </a:r>
            <a:r>
              <a:rPr lang="ja-JP" altLang="en-US" sz="2800" dirty="0">
                <a:effectLst/>
                <a:latin typeface="MS PGothic" panose="020B0600070205080204" pitchFamily="34" charset="-128"/>
                <a:ea typeface="MS PGothic" panose="020B0600070205080204" pitchFamily="34" charset="-128"/>
              </a:rPr>
              <a:t>分</a:t>
            </a:r>
            <a:r>
              <a:rPr lang="en-US" altLang="ja-JP" sz="2800" dirty="0">
                <a:effectLst/>
                <a:latin typeface="MS PGothic" panose="020B0600070205080204" pitchFamily="34" charset="-128"/>
                <a:ea typeface="MS PGothic" panose="020B0600070205080204" pitchFamily="34" charset="-128"/>
              </a:rPr>
              <a:t>)</a:t>
            </a:r>
            <a:endParaRPr kumimoji="1" lang="ja-JP" altLang="en-US" sz="2800" dirty="0"/>
          </a:p>
        </p:txBody>
      </p:sp>
      <p:graphicFrame>
        <p:nvGraphicFramePr>
          <p:cNvPr id="6" name="表 5">
            <a:extLst>
              <a:ext uri="{FF2B5EF4-FFF2-40B4-BE49-F238E27FC236}">
                <a16:creationId xmlns:a16="http://schemas.microsoft.com/office/drawing/2014/main" id="{6F63E445-7095-964B-C4AF-A25949A4BB8C}"/>
              </a:ext>
            </a:extLst>
          </p:cNvPr>
          <p:cNvGraphicFramePr>
            <a:graphicFrameLocks noGrp="1"/>
          </p:cNvGraphicFramePr>
          <p:nvPr>
            <p:extLst>
              <p:ext uri="{D42A27DB-BD31-4B8C-83A1-F6EECF244321}">
                <p14:modId xmlns:p14="http://schemas.microsoft.com/office/powerpoint/2010/main" val="4043124921"/>
              </p:ext>
            </p:extLst>
          </p:nvPr>
        </p:nvGraphicFramePr>
        <p:xfrm>
          <a:off x="746234" y="1150789"/>
          <a:ext cx="5182417" cy="5040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006417">
                  <a:extLst>
                    <a:ext uri="{9D8B030D-6E8A-4147-A177-3AD203B41FA5}">
                      <a16:colId xmlns:a16="http://schemas.microsoft.com/office/drawing/2014/main" val="2490214253"/>
                    </a:ext>
                  </a:extLst>
                </a:gridCol>
                <a:gridCol w="4176000">
                  <a:extLst>
                    <a:ext uri="{9D8B030D-6E8A-4147-A177-3AD203B41FA5}">
                      <a16:colId xmlns:a16="http://schemas.microsoft.com/office/drawing/2014/main" val="1953533709"/>
                    </a:ext>
                  </a:extLst>
                </a:gridCol>
              </a:tblGrid>
              <a:tr h="504000">
                <a:tc>
                  <a:txBody>
                    <a:bodyPr/>
                    <a:lstStyle/>
                    <a:p>
                      <a:pPr algn="ctr"/>
                      <a:r>
                        <a:rPr kumimoji="1" lang="ja-JP" altLang="en-US" sz="1600" b="1" dirty="0">
                          <a:solidFill>
                            <a:schemeClr val="bg1"/>
                          </a:solidFill>
                        </a:rPr>
                        <a:t>価値提案</a:t>
                      </a:r>
                    </a:p>
                  </a:txBody>
                  <a:tcPr marL="0" marR="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endParaRPr kumimoji="1" lang="ja-JP" altLang="en-US" sz="1800" b="1" dirty="0">
                        <a:solidFill>
                          <a:srgbClr val="E94520"/>
                        </a:solidFill>
                      </a:endParaRPr>
                    </a:p>
                  </a:txBody>
                  <a:tcPr marL="0" marR="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1858492"/>
                  </a:ext>
                </a:extLst>
              </a:tr>
            </a:tbl>
          </a:graphicData>
        </a:graphic>
      </p:graphicFrame>
      <p:sp>
        <p:nvSpPr>
          <p:cNvPr id="4" name="正方形/長方形 3">
            <a:extLst>
              <a:ext uri="{FF2B5EF4-FFF2-40B4-BE49-F238E27FC236}">
                <a16:creationId xmlns:a16="http://schemas.microsoft.com/office/drawing/2014/main" id="{C44047F3-607D-2E6F-8F1C-5E05FE83C9D2}"/>
              </a:ext>
            </a:extLst>
          </p:cNvPr>
          <p:cNvSpPr/>
          <p:nvPr/>
        </p:nvSpPr>
        <p:spPr bwMode="auto">
          <a:xfrm>
            <a:off x="752876" y="1839311"/>
            <a:ext cx="5182417" cy="4214648"/>
          </a:xfrm>
          <a:prstGeom prst="rect">
            <a:avLst/>
          </a:prstGeom>
          <a:solidFill>
            <a:schemeClr val="bg1"/>
          </a:solidFill>
          <a:ln w="19050">
            <a:solidFill>
              <a:schemeClr val="tx1"/>
            </a:solidFill>
          </a:ln>
          <a:effectLst>
            <a:outerShdw dist="88900" dir="2700000" algn="ctr" rotWithShape="0">
              <a:schemeClr val="bg2">
                <a:lumMod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a:latin typeface="MS PGothic" panose="020B0600070205080204" pitchFamily="34" charset="-128"/>
              <a:ea typeface="MS PGothic" panose="020B0600070205080204" pitchFamily="34" charset="-128"/>
            </a:endParaRPr>
          </a:p>
        </p:txBody>
      </p:sp>
      <p:grpSp>
        <p:nvGrpSpPr>
          <p:cNvPr id="3" name="グループ化 2">
            <a:extLst>
              <a:ext uri="{FF2B5EF4-FFF2-40B4-BE49-F238E27FC236}">
                <a16:creationId xmlns:a16="http://schemas.microsoft.com/office/drawing/2014/main" id="{BEE6B6F7-D4B3-DF91-1579-7D35C813A513}"/>
              </a:ext>
            </a:extLst>
          </p:cNvPr>
          <p:cNvGrpSpPr/>
          <p:nvPr/>
        </p:nvGrpSpPr>
        <p:grpSpPr>
          <a:xfrm>
            <a:off x="745871" y="1841677"/>
            <a:ext cx="3196173" cy="4203539"/>
            <a:chOff x="745872" y="1841677"/>
            <a:chExt cx="2483782" cy="4203539"/>
          </a:xfrm>
        </p:grpSpPr>
        <p:cxnSp>
          <p:nvCxnSpPr>
            <p:cNvPr id="17" name="直線コネクタ 16">
              <a:extLst>
                <a:ext uri="{FF2B5EF4-FFF2-40B4-BE49-F238E27FC236}">
                  <a16:creationId xmlns:a16="http://schemas.microsoft.com/office/drawing/2014/main" id="{E8888174-683D-D8D2-1A73-31DB0238708A}"/>
                </a:ext>
              </a:extLst>
            </p:cNvPr>
            <p:cNvCxnSpPr>
              <a:cxnSpLocks/>
            </p:cNvCxnSpPr>
            <p:nvPr/>
          </p:nvCxnSpPr>
          <p:spPr>
            <a:xfrm flipV="1">
              <a:off x="752696" y="3949001"/>
              <a:ext cx="2470134" cy="209621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241ABEAE-135F-1C60-3A7B-AA8E0703B193}"/>
                </a:ext>
              </a:extLst>
            </p:cNvPr>
            <p:cNvCxnSpPr>
              <a:cxnSpLocks/>
            </p:cNvCxnSpPr>
            <p:nvPr/>
          </p:nvCxnSpPr>
          <p:spPr>
            <a:xfrm>
              <a:off x="745872" y="1841677"/>
              <a:ext cx="2483782" cy="210495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cxnSp>
        <p:nvCxnSpPr>
          <p:cNvPr id="28" name="直線コネクタ 27">
            <a:extLst>
              <a:ext uri="{FF2B5EF4-FFF2-40B4-BE49-F238E27FC236}">
                <a16:creationId xmlns:a16="http://schemas.microsoft.com/office/drawing/2014/main" id="{B5C93593-F0D7-695C-E459-18C5FC27C25F}"/>
              </a:ext>
            </a:extLst>
          </p:cNvPr>
          <p:cNvCxnSpPr>
            <a:cxnSpLocks/>
          </p:cNvCxnSpPr>
          <p:nvPr/>
        </p:nvCxnSpPr>
        <p:spPr>
          <a:xfrm flipV="1">
            <a:off x="3653089" y="3946635"/>
            <a:ext cx="2520000" cy="0"/>
          </a:xfrm>
          <a:prstGeom prst="line">
            <a:avLst/>
          </a:prstGeom>
          <a:ln w="12700">
            <a:solidFill>
              <a:schemeClr val="tx1"/>
            </a:solidFill>
            <a:prstDash val="dash"/>
            <a:tailEnd type="arrow" w="lg" len="lg"/>
          </a:ln>
        </p:spPr>
        <p:style>
          <a:lnRef idx="2">
            <a:schemeClr val="accent1"/>
          </a:lnRef>
          <a:fillRef idx="0">
            <a:schemeClr val="accent1"/>
          </a:fillRef>
          <a:effectRef idx="1">
            <a:schemeClr val="accent1"/>
          </a:effectRef>
          <a:fontRef idx="minor">
            <a:schemeClr val="tx1"/>
          </a:fontRef>
        </p:style>
      </p:cxnSp>
      <p:grpSp>
        <p:nvGrpSpPr>
          <p:cNvPr id="23" name="グループ化 22">
            <a:extLst>
              <a:ext uri="{FF2B5EF4-FFF2-40B4-BE49-F238E27FC236}">
                <a16:creationId xmlns:a16="http://schemas.microsoft.com/office/drawing/2014/main" id="{5E5BAA36-087E-836A-5FB9-5F4CD09A653E}"/>
              </a:ext>
            </a:extLst>
          </p:cNvPr>
          <p:cNvGrpSpPr/>
          <p:nvPr/>
        </p:nvGrpSpPr>
        <p:grpSpPr>
          <a:xfrm>
            <a:off x="3169509" y="3538458"/>
            <a:ext cx="956849" cy="956849"/>
            <a:chOff x="3586974" y="3862316"/>
            <a:chExt cx="956849" cy="956849"/>
          </a:xfrm>
        </p:grpSpPr>
        <p:sp>
          <p:nvSpPr>
            <p:cNvPr id="22" name="楕円 21">
              <a:extLst>
                <a:ext uri="{FF2B5EF4-FFF2-40B4-BE49-F238E27FC236}">
                  <a16:creationId xmlns:a16="http://schemas.microsoft.com/office/drawing/2014/main" id="{9F50ECFE-9DF2-14F5-233B-D0C9B9326F1E}"/>
                </a:ext>
              </a:extLst>
            </p:cNvPr>
            <p:cNvSpPr/>
            <p:nvPr/>
          </p:nvSpPr>
          <p:spPr>
            <a:xfrm>
              <a:off x="3586974" y="3862316"/>
              <a:ext cx="956849" cy="95684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21" name="図 20" descr="アイコン&#10;&#10;自動的に生成された説明">
              <a:extLst>
                <a:ext uri="{FF2B5EF4-FFF2-40B4-BE49-F238E27FC236}">
                  <a16:creationId xmlns:a16="http://schemas.microsoft.com/office/drawing/2014/main" id="{DA7C48B8-D5FB-2F73-F058-3E2DFA78140C}"/>
                </a:ext>
              </a:extLst>
            </p:cNvPr>
            <p:cNvPicPr>
              <a:picLocks noChangeAspect="1"/>
            </p:cNvPicPr>
            <p:nvPr/>
          </p:nvPicPr>
          <p:blipFill>
            <a:blip r:embed="rId2"/>
            <a:stretch>
              <a:fillRect/>
            </a:stretch>
          </p:blipFill>
          <p:spPr>
            <a:xfrm>
              <a:off x="3771286" y="4046061"/>
              <a:ext cx="588224" cy="589359"/>
            </a:xfrm>
            <a:prstGeom prst="rect">
              <a:avLst/>
            </a:prstGeom>
            <a:solidFill>
              <a:schemeClr val="bg1"/>
            </a:solidFill>
          </p:spPr>
        </p:pic>
      </p:grpSp>
      <p:sp>
        <p:nvSpPr>
          <p:cNvPr id="24" name="テキスト ボックス 23">
            <a:extLst>
              <a:ext uri="{FF2B5EF4-FFF2-40B4-BE49-F238E27FC236}">
                <a16:creationId xmlns:a16="http://schemas.microsoft.com/office/drawing/2014/main" id="{ED25A6AD-84C2-8F58-A04F-BDE2CA2DC2B5}"/>
              </a:ext>
            </a:extLst>
          </p:cNvPr>
          <p:cNvSpPr txBox="1"/>
          <p:nvPr/>
        </p:nvSpPr>
        <p:spPr>
          <a:xfrm>
            <a:off x="409966" y="2679813"/>
            <a:ext cx="1703316" cy="338554"/>
          </a:xfrm>
          <a:prstGeom prst="rect">
            <a:avLst/>
          </a:prstGeom>
          <a:solidFill>
            <a:schemeClr val="tx1"/>
          </a:solidFill>
          <a:ln>
            <a:solidFill>
              <a:schemeClr val="tx1"/>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eaLnBrk="1" fontAlgn="auto" hangingPunct="1">
              <a:spcBef>
                <a:spcPts val="0"/>
              </a:spcBef>
              <a:spcAft>
                <a:spcPts val="0"/>
              </a:spcAft>
              <a:defRPr/>
            </a:pPr>
            <a:r>
              <a:rPr lang="en-US" altLang="ja-JP" sz="1600" b="1" dirty="0">
                <a:solidFill>
                  <a:schemeClr val="bg1"/>
                </a:solidFill>
                <a:latin typeface="MS PGothic" panose="020B0600070205080204" pitchFamily="34" charset="-128"/>
                <a:ea typeface="MS PGothic" panose="020B0600070205080204" pitchFamily="34" charset="-128"/>
              </a:rPr>
              <a:t>⑥</a:t>
            </a:r>
            <a:r>
              <a:rPr lang="ja-JP" altLang="en-US" sz="1600" b="1" dirty="0">
                <a:solidFill>
                  <a:schemeClr val="bg1"/>
                </a:solidFill>
                <a:latin typeface="MS PGothic" panose="020B0600070205080204" pitchFamily="34" charset="-128"/>
                <a:ea typeface="MS PGothic" panose="020B0600070205080204" pitchFamily="34" charset="-128"/>
              </a:rPr>
              <a:t>商品・サービス</a:t>
            </a:r>
          </a:p>
        </p:txBody>
      </p:sp>
      <p:pic>
        <p:nvPicPr>
          <p:cNvPr id="25" name="図 24" descr="図形&#10;&#10;低い精度で自動的に生成された説明">
            <a:extLst>
              <a:ext uri="{FF2B5EF4-FFF2-40B4-BE49-F238E27FC236}">
                <a16:creationId xmlns:a16="http://schemas.microsoft.com/office/drawing/2014/main" id="{996CEA9D-26BE-85E6-C8B3-61B95440D745}"/>
              </a:ext>
            </a:extLst>
          </p:cNvPr>
          <p:cNvPicPr>
            <a:picLocks noChangeAspect="1"/>
          </p:cNvPicPr>
          <p:nvPr/>
        </p:nvPicPr>
        <p:blipFill>
          <a:blip r:embed="rId3"/>
          <a:stretch>
            <a:fillRect/>
          </a:stretch>
        </p:blipFill>
        <p:spPr>
          <a:xfrm>
            <a:off x="752875" y="2123149"/>
            <a:ext cx="564758" cy="565847"/>
          </a:xfrm>
          <a:prstGeom prst="rect">
            <a:avLst/>
          </a:prstGeom>
        </p:spPr>
      </p:pic>
      <p:pic>
        <p:nvPicPr>
          <p:cNvPr id="27" name="図 26" descr="アイコン&#10;&#10;自動的に生成された説明">
            <a:extLst>
              <a:ext uri="{FF2B5EF4-FFF2-40B4-BE49-F238E27FC236}">
                <a16:creationId xmlns:a16="http://schemas.microsoft.com/office/drawing/2014/main" id="{927ACFAC-3D1F-355E-499D-AAE8489FCC13}"/>
              </a:ext>
            </a:extLst>
          </p:cNvPr>
          <p:cNvPicPr>
            <a:picLocks noChangeAspect="1"/>
          </p:cNvPicPr>
          <p:nvPr/>
        </p:nvPicPr>
        <p:blipFill>
          <a:blip r:embed="rId4"/>
          <a:stretch>
            <a:fillRect/>
          </a:stretch>
        </p:blipFill>
        <p:spPr>
          <a:xfrm>
            <a:off x="5303804" y="1749794"/>
            <a:ext cx="693280" cy="694618"/>
          </a:xfrm>
          <a:prstGeom prst="rect">
            <a:avLst/>
          </a:prstGeom>
        </p:spPr>
      </p:pic>
      <p:pic>
        <p:nvPicPr>
          <p:cNvPr id="31" name="図 30" descr="図形&#10;&#10;低い精度で自動的に生成された説明">
            <a:extLst>
              <a:ext uri="{FF2B5EF4-FFF2-40B4-BE49-F238E27FC236}">
                <a16:creationId xmlns:a16="http://schemas.microsoft.com/office/drawing/2014/main" id="{D74C9E79-6F89-B3BD-5641-46C1F7B9AC34}"/>
              </a:ext>
            </a:extLst>
          </p:cNvPr>
          <p:cNvPicPr>
            <a:picLocks noChangeAspect="1"/>
          </p:cNvPicPr>
          <p:nvPr/>
        </p:nvPicPr>
        <p:blipFill>
          <a:blip r:embed="rId5"/>
          <a:stretch>
            <a:fillRect/>
          </a:stretch>
        </p:blipFill>
        <p:spPr>
          <a:xfrm>
            <a:off x="5414441" y="5554073"/>
            <a:ext cx="472006" cy="472916"/>
          </a:xfrm>
          <a:prstGeom prst="rect">
            <a:avLst/>
          </a:prstGeom>
        </p:spPr>
      </p:pic>
      <p:graphicFrame>
        <p:nvGraphicFramePr>
          <p:cNvPr id="32" name="表 31">
            <a:extLst>
              <a:ext uri="{FF2B5EF4-FFF2-40B4-BE49-F238E27FC236}">
                <a16:creationId xmlns:a16="http://schemas.microsoft.com/office/drawing/2014/main" id="{2F00473D-0C9B-93B7-604A-C0CEAE41FE3E}"/>
              </a:ext>
            </a:extLst>
          </p:cNvPr>
          <p:cNvGraphicFramePr>
            <a:graphicFrameLocks noGrp="1"/>
          </p:cNvGraphicFramePr>
          <p:nvPr>
            <p:extLst>
              <p:ext uri="{D42A27DB-BD31-4B8C-83A1-F6EECF244321}">
                <p14:modId xmlns:p14="http://schemas.microsoft.com/office/powerpoint/2010/main" val="2788146417"/>
              </p:ext>
            </p:extLst>
          </p:nvPr>
        </p:nvGraphicFramePr>
        <p:xfrm>
          <a:off x="6433399" y="1150789"/>
          <a:ext cx="5104793" cy="579120"/>
        </p:xfrm>
        <a:graphic>
          <a:graphicData uri="http://schemas.openxmlformats.org/drawingml/2006/table">
            <a:tbl>
              <a:tblPr firstRow="1" bandRow="1">
                <a:effectLst>
                  <a:outerShdw dist="76200" dir="2700000" algn="ctr" rotWithShape="0">
                    <a:schemeClr val="bg2">
                      <a:lumMod val="90000"/>
                    </a:schemeClr>
                  </a:outerShdw>
                </a:effectLst>
                <a:tableStyleId>{5940675A-B579-460E-94D1-54222C63F5DA}</a:tableStyleId>
              </a:tblPr>
              <a:tblGrid>
                <a:gridCol w="1339059">
                  <a:extLst>
                    <a:ext uri="{9D8B030D-6E8A-4147-A177-3AD203B41FA5}">
                      <a16:colId xmlns:a16="http://schemas.microsoft.com/office/drawing/2014/main" val="2490214253"/>
                    </a:ext>
                  </a:extLst>
                </a:gridCol>
                <a:gridCol w="3765734">
                  <a:extLst>
                    <a:ext uri="{9D8B030D-6E8A-4147-A177-3AD203B41FA5}">
                      <a16:colId xmlns:a16="http://schemas.microsoft.com/office/drawing/2014/main" val="1953533709"/>
                    </a:ext>
                  </a:extLst>
                </a:gridCol>
              </a:tblGrid>
              <a:tr h="501180">
                <a:tc>
                  <a:txBody>
                    <a:bodyPr/>
                    <a:lstStyle/>
                    <a:p>
                      <a:pPr algn="ctr"/>
                      <a:r>
                        <a:rPr kumimoji="1" lang="ja-JP" altLang="en-US" sz="1600" b="1" dirty="0">
                          <a:solidFill>
                            <a:schemeClr val="bg1"/>
                          </a:solidFill>
                          <a:latin typeface="+mn-ea"/>
                          <a:ea typeface="+mn-ea"/>
                        </a:rPr>
                        <a:t>顧客セグメント</a:t>
                      </a:r>
                    </a:p>
                  </a:txBody>
                  <a:tcPr marL="36000" marR="3600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endParaRPr kumimoji="1" lang="ja-JP" altLang="en-US" sz="1800" b="1" dirty="0">
                        <a:solidFill>
                          <a:srgbClr val="E94520"/>
                        </a:solidFill>
                        <a:latin typeface="+mn-ea"/>
                        <a:ea typeface="+mn-ea"/>
                      </a:endParaRPr>
                    </a:p>
                  </a:txBody>
                  <a:tcPr marL="0" marR="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1858492"/>
                  </a:ext>
                </a:extLst>
              </a:tr>
            </a:tbl>
          </a:graphicData>
        </a:graphic>
      </p:graphicFrame>
      <p:sp>
        <p:nvSpPr>
          <p:cNvPr id="33" name="楕円 25">
            <a:extLst>
              <a:ext uri="{FF2B5EF4-FFF2-40B4-BE49-F238E27FC236}">
                <a16:creationId xmlns:a16="http://schemas.microsoft.com/office/drawing/2014/main" id="{5BC0F14A-94DC-BE1F-C6B7-F402EC050DA7}"/>
              </a:ext>
            </a:extLst>
          </p:cNvPr>
          <p:cNvSpPr/>
          <p:nvPr/>
        </p:nvSpPr>
        <p:spPr>
          <a:xfrm>
            <a:off x="6433399" y="1839309"/>
            <a:ext cx="5104793" cy="4214648"/>
          </a:xfrm>
          <a:prstGeom prst="ellipse">
            <a:avLst/>
          </a:prstGeom>
          <a:solidFill>
            <a:schemeClr val="bg1"/>
          </a:solidFill>
          <a:ln w="19050">
            <a:solidFill>
              <a:schemeClr val="tx1"/>
            </a:solidFill>
          </a:ln>
          <a:effectLst>
            <a:outerShdw dist="88900" dir="2700000" algn="ctr" rotWithShape="0">
              <a:schemeClr val="bg2">
                <a:lumMod val="90000"/>
              </a:schemeClr>
            </a:outerShdw>
          </a:effec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ja-JP" altLang="en-US" b="1">
              <a:latin typeface="MS PGothic" panose="020B0600070205080204" pitchFamily="34" charset="-128"/>
              <a:ea typeface="MS PGothic" panose="020B0600070205080204" pitchFamily="34" charset="-128"/>
            </a:endParaRPr>
          </a:p>
        </p:txBody>
      </p:sp>
      <p:grpSp>
        <p:nvGrpSpPr>
          <p:cNvPr id="14" name="グループ化 13">
            <a:extLst>
              <a:ext uri="{FF2B5EF4-FFF2-40B4-BE49-F238E27FC236}">
                <a16:creationId xmlns:a16="http://schemas.microsoft.com/office/drawing/2014/main" id="{7DFC50A3-8210-0B51-0CFD-F352A0405AAD}"/>
              </a:ext>
            </a:extLst>
          </p:cNvPr>
          <p:cNvGrpSpPr/>
          <p:nvPr/>
        </p:nvGrpSpPr>
        <p:grpSpPr>
          <a:xfrm>
            <a:off x="8582212" y="2244997"/>
            <a:ext cx="1725222" cy="3430210"/>
            <a:chOff x="8976662" y="2728024"/>
            <a:chExt cx="1725222" cy="2464155"/>
          </a:xfrm>
        </p:grpSpPr>
        <p:cxnSp>
          <p:nvCxnSpPr>
            <p:cNvPr id="38" name="直線コネクタ 37">
              <a:extLst>
                <a:ext uri="{FF2B5EF4-FFF2-40B4-BE49-F238E27FC236}">
                  <a16:creationId xmlns:a16="http://schemas.microsoft.com/office/drawing/2014/main" id="{C4374213-03D2-C9DE-DF1C-A581A2B013C1}"/>
                </a:ext>
              </a:extLst>
            </p:cNvPr>
            <p:cNvCxnSpPr>
              <a:cxnSpLocks/>
            </p:cNvCxnSpPr>
            <p:nvPr/>
          </p:nvCxnSpPr>
          <p:spPr>
            <a:xfrm flipH="1" flipV="1">
              <a:off x="8984776" y="3949007"/>
              <a:ext cx="1717108" cy="124317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600DCD6F-A668-967B-8BBA-F9EB560C9475}"/>
                </a:ext>
              </a:extLst>
            </p:cNvPr>
            <p:cNvCxnSpPr>
              <a:cxnSpLocks/>
            </p:cNvCxnSpPr>
            <p:nvPr/>
          </p:nvCxnSpPr>
          <p:spPr>
            <a:xfrm flipH="1">
              <a:off x="8976662" y="2728024"/>
              <a:ext cx="1712724" cy="1218617"/>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cxnSp>
        <p:nvCxnSpPr>
          <p:cNvPr id="47" name="直線コネクタ 46">
            <a:extLst>
              <a:ext uri="{FF2B5EF4-FFF2-40B4-BE49-F238E27FC236}">
                <a16:creationId xmlns:a16="http://schemas.microsoft.com/office/drawing/2014/main" id="{3AED0811-4FC7-574C-0C2A-8D3BE789D098}"/>
              </a:ext>
            </a:extLst>
          </p:cNvPr>
          <p:cNvCxnSpPr>
            <a:cxnSpLocks/>
          </p:cNvCxnSpPr>
          <p:nvPr/>
        </p:nvCxnSpPr>
        <p:spPr>
          <a:xfrm flipH="1" flipV="1">
            <a:off x="6195603" y="3946529"/>
            <a:ext cx="2592000" cy="0"/>
          </a:xfrm>
          <a:prstGeom prst="line">
            <a:avLst/>
          </a:prstGeom>
          <a:ln w="12700">
            <a:solidFill>
              <a:schemeClr val="tx1"/>
            </a:solidFill>
            <a:prstDash val="dash"/>
            <a:tailEnd type="arrow" w="lg" len="lg"/>
          </a:ln>
        </p:spPr>
        <p:style>
          <a:lnRef idx="2">
            <a:schemeClr val="accent1"/>
          </a:lnRef>
          <a:fillRef idx="0">
            <a:schemeClr val="accent1"/>
          </a:fillRef>
          <a:effectRef idx="1">
            <a:schemeClr val="accent1"/>
          </a:effectRef>
          <a:fontRef idx="minor">
            <a:schemeClr val="tx1"/>
          </a:fontRef>
        </p:style>
      </p:cxnSp>
      <p:pic>
        <p:nvPicPr>
          <p:cNvPr id="51" name="図 50">
            <a:extLst>
              <a:ext uri="{FF2B5EF4-FFF2-40B4-BE49-F238E27FC236}">
                <a16:creationId xmlns:a16="http://schemas.microsoft.com/office/drawing/2014/main" id="{5567DA07-292B-2EEC-5CC7-A58CA48BA1E2}"/>
              </a:ext>
            </a:extLst>
          </p:cNvPr>
          <p:cNvPicPr>
            <a:picLocks noChangeAspect="1"/>
          </p:cNvPicPr>
          <p:nvPr/>
        </p:nvPicPr>
        <p:blipFill>
          <a:blip r:embed="rId6"/>
          <a:srcRect/>
          <a:stretch/>
        </p:blipFill>
        <p:spPr>
          <a:xfrm>
            <a:off x="10216146" y="2328724"/>
            <a:ext cx="429262" cy="359196"/>
          </a:xfrm>
          <a:prstGeom prst="rect">
            <a:avLst/>
          </a:prstGeom>
        </p:spPr>
      </p:pic>
      <p:grpSp>
        <p:nvGrpSpPr>
          <p:cNvPr id="12" name="グループ化 11">
            <a:extLst>
              <a:ext uri="{FF2B5EF4-FFF2-40B4-BE49-F238E27FC236}">
                <a16:creationId xmlns:a16="http://schemas.microsoft.com/office/drawing/2014/main" id="{E7BF679E-4522-E574-796F-68F2365FFB47}"/>
              </a:ext>
            </a:extLst>
          </p:cNvPr>
          <p:cNvGrpSpPr/>
          <p:nvPr/>
        </p:nvGrpSpPr>
        <p:grpSpPr>
          <a:xfrm>
            <a:off x="7057188" y="1860007"/>
            <a:ext cx="2439332" cy="460372"/>
            <a:chOff x="7608210" y="2053481"/>
            <a:chExt cx="2439332" cy="460372"/>
          </a:xfrm>
        </p:grpSpPr>
        <p:sp>
          <p:nvSpPr>
            <p:cNvPr id="49" name="テキスト ボックス 48">
              <a:extLst>
                <a:ext uri="{FF2B5EF4-FFF2-40B4-BE49-F238E27FC236}">
                  <a16:creationId xmlns:a16="http://schemas.microsoft.com/office/drawing/2014/main" id="{45969BC4-4749-1B8B-1BAE-28784337A408}"/>
                </a:ext>
              </a:extLst>
            </p:cNvPr>
            <p:cNvSpPr txBox="1"/>
            <p:nvPr/>
          </p:nvSpPr>
          <p:spPr>
            <a:xfrm>
              <a:off x="7608210" y="2093885"/>
              <a:ext cx="1973589" cy="338554"/>
            </a:xfrm>
            <a:prstGeom prst="rect">
              <a:avLst/>
            </a:prstGeom>
            <a:solidFill>
              <a:schemeClr val="tx1"/>
            </a:solidFill>
            <a:ln>
              <a:solidFill>
                <a:schemeClr val="tx1"/>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eaLnBrk="1" fontAlgn="auto" hangingPunct="1">
                <a:spcBef>
                  <a:spcPts val="0"/>
                </a:spcBef>
                <a:spcAft>
                  <a:spcPts val="0"/>
                </a:spcAft>
                <a:defRPr/>
              </a:pPr>
              <a:r>
                <a:rPr lang="en-US" altLang="ja-JP" sz="1600" b="1" dirty="0">
                  <a:solidFill>
                    <a:schemeClr val="bg1"/>
                  </a:solidFill>
                  <a:latin typeface="MS PGothic" panose="020B0600070205080204" pitchFamily="34" charset="-128"/>
                  <a:ea typeface="MS PGothic" panose="020B0600070205080204" pitchFamily="34" charset="-128"/>
                </a:rPr>
                <a:t>③</a:t>
              </a:r>
              <a:r>
                <a:rPr lang="ja-JP" altLang="en-US" sz="1600" b="1" dirty="0">
                  <a:solidFill>
                    <a:schemeClr val="bg1"/>
                  </a:solidFill>
                  <a:latin typeface="MS PGothic" panose="020B0600070205080204" pitchFamily="34" charset="-128"/>
                  <a:ea typeface="MS PGothic" panose="020B0600070205080204" pitchFamily="34" charset="-128"/>
                </a:rPr>
                <a:t>顧客の利得・恩恵</a:t>
              </a:r>
            </a:p>
          </p:txBody>
        </p:sp>
        <p:pic>
          <p:nvPicPr>
            <p:cNvPr id="53" name="図 52" descr="図形&#10;&#10;低い精度で自動的に生成された説明">
              <a:extLst>
                <a:ext uri="{FF2B5EF4-FFF2-40B4-BE49-F238E27FC236}">
                  <a16:creationId xmlns:a16="http://schemas.microsoft.com/office/drawing/2014/main" id="{958E101B-0319-D542-0F0B-38DA533578E3}"/>
                </a:ext>
              </a:extLst>
            </p:cNvPr>
            <p:cNvPicPr>
              <a:picLocks noChangeAspect="1"/>
            </p:cNvPicPr>
            <p:nvPr/>
          </p:nvPicPr>
          <p:blipFill>
            <a:blip r:embed="rId7"/>
            <a:stretch>
              <a:fillRect/>
            </a:stretch>
          </p:blipFill>
          <p:spPr>
            <a:xfrm>
              <a:off x="9588056" y="2053481"/>
              <a:ext cx="459486" cy="460372"/>
            </a:xfrm>
            <a:prstGeom prst="rect">
              <a:avLst/>
            </a:prstGeom>
          </p:spPr>
        </p:pic>
      </p:grpSp>
      <p:grpSp>
        <p:nvGrpSpPr>
          <p:cNvPr id="46" name="グループ化 45">
            <a:extLst>
              <a:ext uri="{FF2B5EF4-FFF2-40B4-BE49-F238E27FC236}">
                <a16:creationId xmlns:a16="http://schemas.microsoft.com/office/drawing/2014/main" id="{5C759C11-A543-F803-DE8C-66D77BED6F04}"/>
              </a:ext>
            </a:extLst>
          </p:cNvPr>
          <p:cNvGrpSpPr/>
          <p:nvPr/>
        </p:nvGrpSpPr>
        <p:grpSpPr>
          <a:xfrm>
            <a:off x="8486506" y="3468105"/>
            <a:ext cx="956849" cy="956849"/>
            <a:chOff x="8486506" y="3846580"/>
            <a:chExt cx="956849" cy="956849"/>
          </a:xfrm>
        </p:grpSpPr>
        <p:sp>
          <p:nvSpPr>
            <p:cNvPr id="43" name="楕円 42">
              <a:extLst>
                <a:ext uri="{FF2B5EF4-FFF2-40B4-BE49-F238E27FC236}">
                  <a16:creationId xmlns:a16="http://schemas.microsoft.com/office/drawing/2014/main" id="{A2161F8A-5C17-DB9D-B7CA-9EEEC7D64A6E}"/>
                </a:ext>
              </a:extLst>
            </p:cNvPr>
            <p:cNvSpPr/>
            <p:nvPr/>
          </p:nvSpPr>
          <p:spPr>
            <a:xfrm>
              <a:off x="8486506" y="3846580"/>
              <a:ext cx="956849" cy="95684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45" name="図 44" descr="図形&#10;&#10;低い精度で自動的に生成された説明">
              <a:extLst>
                <a:ext uri="{FF2B5EF4-FFF2-40B4-BE49-F238E27FC236}">
                  <a16:creationId xmlns:a16="http://schemas.microsoft.com/office/drawing/2014/main" id="{5A8CB8D7-4540-4D23-368F-CFC903CFC3A9}"/>
                </a:ext>
              </a:extLst>
            </p:cNvPr>
            <p:cNvPicPr>
              <a:picLocks noChangeAspect="1"/>
            </p:cNvPicPr>
            <p:nvPr/>
          </p:nvPicPr>
          <p:blipFill>
            <a:blip r:embed="rId8"/>
            <a:stretch>
              <a:fillRect/>
            </a:stretch>
          </p:blipFill>
          <p:spPr>
            <a:xfrm>
              <a:off x="8595005" y="3946728"/>
              <a:ext cx="739849" cy="741276"/>
            </a:xfrm>
            <a:prstGeom prst="rect">
              <a:avLst/>
            </a:prstGeom>
            <a:solidFill>
              <a:schemeClr val="bg1"/>
            </a:solidFill>
          </p:spPr>
        </p:pic>
      </p:grpSp>
      <p:sp>
        <p:nvSpPr>
          <p:cNvPr id="7" name="正方形/長方形 6">
            <a:extLst>
              <a:ext uri="{FF2B5EF4-FFF2-40B4-BE49-F238E27FC236}">
                <a16:creationId xmlns:a16="http://schemas.microsoft.com/office/drawing/2014/main" id="{7B8BA905-5A1D-8D6B-1E66-8EA673449D4A}"/>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8" name="テキスト ボックス 7">
            <a:extLst>
              <a:ext uri="{FF2B5EF4-FFF2-40B4-BE49-F238E27FC236}">
                <a16:creationId xmlns:a16="http://schemas.microsoft.com/office/drawing/2014/main" id="{4C3996BC-0EA8-CBDF-8889-0821BBAD53F5}"/>
              </a:ext>
            </a:extLst>
          </p:cNvPr>
          <p:cNvSpPr txBox="1"/>
          <p:nvPr/>
        </p:nvSpPr>
        <p:spPr>
          <a:xfrm>
            <a:off x="2579811" y="1910458"/>
            <a:ext cx="2755173" cy="338554"/>
          </a:xfrm>
          <a:prstGeom prst="rect">
            <a:avLst/>
          </a:prstGeom>
          <a:solidFill>
            <a:schemeClr val="tx1"/>
          </a:solidFill>
          <a:ln>
            <a:solidFill>
              <a:schemeClr val="tx1"/>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eaLnBrk="1" fontAlgn="auto" hangingPunct="1">
              <a:spcBef>
                <a:spcPts val="0"/>
              </a:spcBef>
              <a:spcAft>
                <a:spcPts val="0"/>
              </a:spcAft>
              <a:defRPr/>
            </a:pPr>
            <a:r>
              <a:rPr lang="en-US" altLang="ja-JP" sz="1600" b="1" dirty="0">
                <a:solidFill>
                  <a:schemeClr val="bg1"/>
                </a:solidFill>
                <a:latin typeface="MS PGothic" panose="020B0600070205080204" pitchFamily="34" charset="-128"/>
                <a:ea typeface="MS PGothic" panose="020B0600070205080204" pitchFamily="34" charset="-128"/>
              </a:rPr>
              <a:t>⑤</a:t>
            </a:r>
            <a:r>
              <a:rPr lang="ja-JP" altLang="en-US" sz="1600" b="1" dirty="0">
                <a:solidFill>
                  <a:schemeClr val="bg1"/>
                </a:solidFill>
                <a:latin typeface="MS PGothic" panose="020B0600070205080204" pitchFamily="34" charset="-128"/>
                <a:ea typeface="MS PGothic" panose="020B0600070205080204" pitchFamily="34" charset="-128"/>
              </a:rPr>
              <a:t>顧客の利得をもたらすもの</a:t>
            </a:r>
          </a:p>
        </p:txBody>
      </p:sp>
      <p:sp>
        <p:nvSpPr>
          <p:cNvPr id="9" name="テキスト ボックス 8">
            <a:extLst>
              <a:ext uri="{FF2B5EF4-FFF2-40B4-BE49-F238E27FC236}">
                <a16:creationId xmlns:a16="http://schemas.microsoft.com/office/drawing/2014/main" id="{D4460F51-C595-FD60-8C67-2FC1F162CCAB}"/>
              </a:ext>
            </a:extLst>
          </p:cNvPr>
          <p:cNvSpPr txBox="1"/>
          <p:nvPr/>
        </p:nvSpPr>
        <p:spPr>
          <a:xfrm>
            <a:off x="2625142" y="5621254"/>
            <a:ext cx="2664512" cy="338554"/>
          </a:xfrm>
          <a:prstGeom prst="rect">
            <a:avLst/>
          </a:prstGeom>
          <a:solidFill>
            <a:schemeClr val="tx1"/>
          </a:solidFill>
          <a:ln>
            <a:solidFill>
              <a:schemeClr val="tx1"/>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eaLnBrk="1" fontAlgn="auto" hangingPunct="1">
              <a:spcBef>
                <a:spcPts val="0"/>
              </a:spcBef>
              <a:spcAft>
                <a:spcPts val="0"/>
              </a:spcAft>
              <a:defRPr/>
            </a:pPr>
            <a:r>
              <a:rPr lang="en-US" altLang="ja-JP" sz="1600" b="1" dirty="0">
                <a:solidFill>
                  <a:schemeClr val="bg1"/>
                </a:solidFill>
                <a:latin typeface="MS PGothic" panose="020B0600070205080204" pitchFamily="34" charset="-128"/>
                <a:ea typeface="MS PGothic" panose="020B0600070205080204" pitchFamily="34" charset="-128"/>
              </a:rPr>
              <a:t>④</a:t>
            </a:r>
            <a:r>
              <a:rPr lang="ja-JP" altLang="en-US" sz="1600" b="1" dirty="0">
                <a:solidFill>
                  <a:schemeClr val="bg1"/>
                </a:solidFill>
                <a:latin typeface="MS PGothic" panose="020B0600070205080204" pitchFamily="34" charset="-128"/>
                <a:ea typeface="MS PGothic" panose="020B0600070205080204" pitchFamily="34" charset="-128"/>
              </a:rPr>
              <a:t>顧客の悩みを取り除くもの</a:t>
            </a:r>
          </a:p>
        </p:txBody>
      </p:sp>
      <p:grpSp>
        <p:nvGrpSpPr>
          <p:cNvPr id="11" name="グループ化 10">
            <a:extLst>
              <a:ext uri="{FF2B5EF4-FFF2-40B4-BE49-F238E27FC236}">
                <a16:creationId xmlns:a16="http://schemas.microsoft.com/office/drawing/2014/main" id="{048ACF5B-8A6F-1324-E19E-ABC7AB6B9947}"/>
              </a:ext>
            </a:extLst>
          </p:cNvPr>
          <p:cNvGrpSpPr/>
          <p:nvPr/>
        </p:nvGrpSpPr>
        <p:grpSpPr>
          <a:xfrm>
            <a:off x="7146087" y="5609529"/>
            <a:ext cx="2379475" cy="440608"/>
            <a:chOff x="7580502" y="5261727"/>
            <a:chExt cx="2379475" cy="440608"/>
          </a:xfrm>
        </p:grpSpPr>
        <p:pic>
          <p:nvPicPr>
            <p:cNvPr id="52" name="図 51" descr="図形&#10;&#10;低い精度で自動的に生成された説明">
              <a:extLst>
                <a:ext uri="{FF2B5EF4-FFF2-40B4-BE49-F238E27FC236}">
                  <a16:creationId xmlns:a16="http://schemas.microsoft.com/office/drawing/2014/main" id="{0E957B22-31C7-07FF-7574-DD1A30B895D3}"/>
                </a:ext>
              </a:extLst>
            </p:cNvPr>
            <p:cNvPicPr>
              <a:picLocks noChangeAspect="1"/>
            </p:cNvPicPr>
            <p:nvPr/>
          </p:nvPicPr>
          <p:blipFill>
            <a:blip r:embed="rId9"/>
            <a:stretch>
              <a:fillRect/>
            </a:stretch>
          </p:blipFill>
          <p:spPr>
            <a:xfrm>
              <a:off x="9520218" y="5261727"/>
              <a:ext cx="439759" cy="440608"/>
            </a:xfrm>
            <a:prstGeom prst="rect">
              <a:avLst/>
            </a:prstGeom>
          </p:spPr>
        </p:pic>
        <p:sp>
          <p:nvSpPr>
            <p:cNvPr id="10" name="テキスト ボックス 9">
              <a:extLst>
                <a:ext uri="{FF2B5EF4-FFF2-40B4-BE49-F238E27FC236}">
                  <a16:creationId xmlns:a16="http://schemas.microsoft.com/office/drawing/2014/main" id="{887ADE75-349D-9B0A-8D5F-1483068781BB}"/>
                </a:ext>
              </a:extLst>
            </p:cNvPr>
            <p:cNvSpPr txBox="1"/>
            <p:nvPr/>
          </p:nvSpPr>
          <p:spPr>
            <a:xfrm>
              <a:off x="7580502" y="5296462"/>
              <a:ext cx="1943160" cy="338554"/>
            </a:xfrm>
            <a:prstGeom prst="rect">
              <a:avLst/>
            </a:prstGeom>
            <a:solidFill>
              <a:schemeClr val="tx1"/>
            </a:solidFill>
            <a:ln>
              <a:solidFill>
                <a:schemeClr val="tx1"/>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eaLnBrk="1" fontAlgn="auto" hangingPunct="1">
                <a:spcBef>
                  <a:spcPts val="0"/>
                </a:spcBef>
                <a:spcAft>
                  <a:spcPts val="0"/>
                </a:spcAft>
                <a:defRPr/>
              </a:pPr>
              <a:r>
                <a:rPr lang="en-US" altLang="ja-JP" sz="1600" b="1" dirty="0">
                  <a:solidFill>
                    <a:schemeClr val="bg1"/>
                  </a:solidFill>
                  <a:latin typeface="MS PGothic" panose="020B0600070205080204" pitchFamily="34" charset="-128"/>
                  <a:ea typeface="MS PGothic" panose="020B0600070205080204" pitchFamily="34" charset="-128"/>
                </a:rPr>
                <a:t>②</a:t>
              </a:r>
              <a:r>
                <a:rPr lang="ja-JP" altLang="en-US" sz="1600" b="1" dirty="0">
                  <a:solidFill>
                    <a:schemeClr val="bg1"/>
                  </a:solidFill>
                  <a:latin typeface="MS PGothic" panose="020B0600070205080204" pitchFamily="34" charset="-128"/>
                  <a:ea typeface="MS PGothic" panose="020B0600070205080204" pitchFamily="34" charset="-128"/>
                </a:rPr>
                <a:t>顧客の悩み・痛み</a:t>
              </a:r>
            </a:p>
          </p:txBody>
        </p:sp>
      </p:grpSp>
      <p:sp>
        <p:nvSpPr>
          <p:cNvPr id="13" name="テキスト ボックス 12">
            <a:extLst>
              <a:ext uri="{FF2B5EF4-FFF2-40B4-BE49-F238E27FC236}">
                <a16:creationId xmlns:a16="http://schemas.microsoft.com/office/drawing/2014/main" id="{B22EF133-F867-F065-1FFD-5E34EF3B4139}"/>
              </a:ext>
            </a:extLst>
          </p:cNvPr>
          <p:cNvSpPr txBox="1"/>
          <p:nvPr/>
        </p:nvSpPr>
        <p:spPr>
          <a:xfrm>
            <a:off x="9411985" y="2679813"/>
            <a:ext cx="2364003" cy="338554"/>
          </a:xfrm>
          <a:prstGeom prst="rect">
            <a:avLst/>
          </a:prstGeom>
          <a:solidFill>
            <a:schemeClr val="tx1"/>
          </a:solidFill>
          <a:ln>
            <a:solidFill>
              <a:schemeClr val="tx1"/>
            </a:solidFill>
          </a:ln>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en-US" altLang="ja-JP" sz="1600" b="1" dirty="0">
                <a:solidFill>
                  <a:schemeClr val="bg1"/>
                </a:solidFill>
                <a:latin typeface="MS PGothic" panose="020B0600070205080204" pitchFamily="34" charset="-128"/>
                <a:ea typeface="MS PGothic" panose="020B0600070205080204" pitchFamily="34" charset="-128"/>
              </a:rPr>
              <a:t>①</a:t>
            </a:r>
            <a:r>
              <a:rPr lang="ja-JP" altLang="en-US" sz="1600" b="1" dirty="0">
                <a:solidFill>
                  <a:schemeClr val="bg1"/>
                </a:solidFill>
                <a:latin typeface="MS PGothic" panose="020B0600070205080204" pitchFamily="34" charset="-128"/>
                <a:ea typeface="MS PGothic" panose="020B0600070205080204" pitchFamily="34" charset="-128"/>
              </a:rPr>
              <a:t>顧客が解決したいこと</a:t>
            </a:r>
            <a:endParaRPr lang="ja-JP" altLang="en-US" sz="1600" b="1" dirty="0">
              <a:solidFill>
                <a:srgbClr val="00B05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16782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FB17-83FD-0514-CC9D-72F894487F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92D1AE-AFC1-C6FC-D064-5D24DFCC6131}"/>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ビジネスモデルを考える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lang="ja-JP" altLang="en-US" dirty="0">
              <a:effectLst/>
              <a:latin typeface="MS PGothic" panose="020B0600070205080204" pitchFamily="34" charset="-128"/>
              <a:ea typeface="MS PGothic" panose="020B0600070205080204" pitchFamily="34" charset="-128"/>
            </a:endParaRPr>
          </a:p>
        </p:txBody>
      </p:sp>
      <p:graphicFrame>
        <p:nvGraphicFramePr>
          <p:cNvPr id="8" name="表 7">
            <a:extLst>
              <a:ext uri="{FF2B5EF4-FFF2-40B4-BE49-F238E27FC236}">
                <a16:creationId xmlns:a16="http://schemas.microsoft.com/office/drawing/2014/main" id="{6E39C899-0AA6-713D-D3AF-1E511E113517}"/>
              </a:ext>
            </a:extLst>
          </p:cNvPr>
          <p:cNvGraphicFramePr>
            <a:graphicFrameLocks noGrp="1"/>
          </p:cNvGraphicFramePr>
          <p:nvPr>
            <p:extLst>
              <p:ext uri="{D42A27DB-BD31-4B8C-83A1-F6EECF244321}">
                <p14:modId xmlns:p14="http://schemas.microsoft.com/office/powerpoint/2010/main" val="2668343240"/>
              </p:ext>
            </p:extLst>
          </p:nvPr>
        </p:nvGraphicFramePr>
        <p:xfrm>
          <a:off x="683172" y="1136108"/>
          <a:ext cx="10815144" cy="4932183"/>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163029">
                  <a:extLst>
                    <a:ext uri="{9D8B030D-6E8A-4147-A177-3AD203B41FA5}">
                      <a16:colId xmlns:a16="http://schemas.microsoft.com/office/drawing/2014/main" val="2823857248"/>
                    </a:ext>
                  </a:extLst>
                </a:gridCol>
                <a:gridCol w="2163029">
                  <a:extLst>
                    <a:ext uri="{9D8B030D-6E8A-4147-A177-3AD203B41FA5}">
                      <a16:colId xmlns:a16="http://schemas.microsoft.com/office/drawing/2014/main" val="997823711"/>
                    </a:ext>
                  </a:extLst>
                </a:gridCol>
                <a:gridCol w="1081514">
                  <a:extLst>
                    <a:ext uri="{9D8B030D-6E8A-4147-A177-3AD203B41FA5}">
                      <a16:colId xmlns:a16="http://schemas.microsoft.com/office/drawing/2014/main" val="3082607908"/>
                    </a:ext>
                  </a:extLst>
                </a:gridCol>
                <a:gridCol w="1081514">
                  <a:extLst>
                    <a:ext uri="{9D8B030D-6E8A-4147-A177-3AD203B41FA5}">
                      <a16:colId xmlns:a16="http://schemas.microsoft.com/office/drawing/2014/main" val="141559175"/>
                    </a:ext>
                  </a:extLst>
                </a:gridCol>
                <a:gridCol w="2163029">
                  <a:extLst>
                    <a:ext uri="{9D8B030D-6E8A-4147-A177-3AD203B41FA5}">
                      <a16:colId xmlns:a16="http://schemas.microsoft.com/office/drawing/2014/main" val="2137647978"/>
                    </a:ext>
                  </a:extLst>
                </a:gridCol>
                <a:gridCol w="2163029">
                  <a:extLst>
                    <a:ext uri="{9D8B030D-6E8A-4147-A177-3AD203B41FA5}">
                      <a16:colId xmlns:a16="http://schemas.microsoft.com/office/drawing/2014/main" val="3650567044"/>
                    </a:ext>
                  </a:extLst>
                </a:gridCol>
              </a:tblGrid>
              <a:tr h="380257">
                <a:tc>
                  <a:txBody>
                    <a:bodyPr/>
                    <a:lstStyle/>
                    <a:p>
                      <a:pPr algn="ctr"/>
                      <a:r>
                        <a:rPr kumimoji="1" lang="ja-JP" altLang="en-US" b="1" dirty="0">
                          <a:solidFill>
                            <a:schemeClr val="bg1"/>
                          </a:solidFill>
                        </a:rPr>
                        <a:t>主要パートナー</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主要業務</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kumimoji="1" lang="ja-JP" altLang="en-US" b="1" dirty="0">
                          <a:solidFill>
                            <a:schemeClr val="bg1"/>
                          </a:solidFill>
                        </a:rPr>
                        <a:t>価値提案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a:r>
                        <a:rPr kumimoji="1" lang="ja-JP" altLang="en-US" b="1" dirty="0">
                          <a:solidFill>
                            <a:schemeClr val="bg1"/>
                          </a:solidFill>
                        </a:rPr>
                        <a:t>顧客との関係</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顧客セグメント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40341230"/>
                  </a:ext>
                </a:extLst>
              </a:tr>
              <a:tr h="1443903">
                <a:tc rowSpan="3">
                  <a:txBody>
                    <a:bodyPr/>
                    <a:lstStyle/>
                    <a:p>
                      <a:pPr marL="90488" indent="-90488">
                        <a:spcAft>
                          <a:spcPts val="600"/>
                        </a:spcAft>
                      </a:pPr>
                      <a:endParaRPr kumimoji="1" lang="ja-JP" altLang="en-US" sz="1200" b="1" dirty="0">
                        <a:solidFill>
                          <a:srgbClr val="E94520"/>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90488" algn="l" defTabSz="914400" rtl="0" eaLnBrk="1" latinLnBrk="0" hangingPunct="1">
                        <a:spcAft>
                          <a:spcPts val="0"/>
                        </a:spcAft>
                      </a:pPr>
                      <a:endParaRPr kumimoji="1" lang="ja-JP" altLang="en-US" sz="11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marL="90488" indent="-90488" algn="l" defTabSz="914400" rtl="0" eaLnBrk="1" latinLnBrk="0" hangingPunct="1">
                        <a:spcAft>
                          <a:spcPts val="60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kumimoji="1" lang="ja-JP" altLang="en-US"/>
                    </a:p>
                  </a:txBody>
                  <a:tcPr/>
                </a:tc>
                <a:tc>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90488" indent="-90488" algn="l" defTabSz="914400" rtl="0" eaLnBrk="1" latinLnBrk="0" hangingPunct="1">
                        <a:spcAft>
                          <a:spcPts val="60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169073"/>
                  </a:ext>
                </a:extLst>
              </a:tr>
              <a:tr h="380257">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b="1" dirty="0">
                          <a:solidFill>
                            <a:schemeClr val="bg1"/>
                          </a:solidFill>
                          <a:latin typeface="ＭＳ Ｐゴシック" panose="020B0600070205080204" pitchFamily="50" charset="-128"/>
                          <a:ea typeface="ＭＳ Ｐゴシック" panose="020B0600070205080204" pitchFamily="50" charset="-128"/>
                        </a:rPr>
                        <a:t>主要経営資源</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algn="ctr"/>
                      <a:r>
                        <a:rPr kumimoji="1" lang="ja-JP" altLang="en-US" b="1" dirty="0">
                          <a:solidFill>
                            <a:schemeClr val="bg1"/>
                          </a:solidFill>
                        </a:rPr>
                        <a:t>チャネル</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639438"/>
                  </a:ext>
                </a:extLst>
              </a:tr>
              <a:tr h="1443903">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068069"/>
                  </a:ext>
                </a:extLst>
              </a:tr>
              <a:tr h="380257">
                <a:tc gridSpan="3">
                  <a:txBody>
                    <a:bodyPr/>
                    <a:lstStyle/>
                    <a:p>
                      <a:pPr algn="ctr"/>
                      <a:r>
                        <a:rPr kumimoji="1" lang="ja-JP" altLang="en-US" b="1" dirty="0">
                          <a:solidFill>
                            <a:schemeClr val="bg1"/>
                          </a:solidFill>
                        </a:rPr>
                        <a:t>コスト構造</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b="1" dirty="0">
                          <a:solidFill>
                            <a:schemeClr val="bg1"/>
                          </a:solidFill>
                        </a:rPr>
                        <a:t>収益の流れ</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846028"/>
                  </a:ext>
                </a:extLst>
              </a:tr>
              <a:tr h="903606">
                <a:tc gridSpan="3">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748639"/>
                  </a:ext>
                </a:extLst>
              </a:tr>
            </a:tbl>
          </a:graphicData>
        </a:graphic>
      </p:graphicFrame>
      <p:sp>
        <p:nvSpPr>
          <p:cNvPr id="4" name="正方形/長方形 3">
            <a:extLst>
              <a:ext uri="{FF2B5EF4-FFF2-40B4-BE49-F238E27FC236}">
                <a16:creationId xmlns:a16="http://schemas.microsoft.com/office/drawing/2014/main" id="{B5F13CEC-993D-724A-078A-8D04C4843433}"/>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OP04-①-1</a:t>
            </a:r>
          </a:p>
        </p:txBody>
      </p:sp>
    </p:spTree>
    <p:extLst>
      <p:ext uri="{BB962C8B-B14F-4D97-AF65-F5344CB8AC3E}">
        <p14:creationId xmlns:p14="http://schemas.microsoft.com/office/powerpoint/2010/main" val="400809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1327-4EFA-ED85-565C-D695A42D7F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120038-0072-6ED4-8445-1C1253C8563D}"/>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個人</a:t>
            </a:r>
            <a:r>
              <a:rPr lang="ja-JP" altLang="en-US" dirty="0">
                <a:latin typeface="MS PGothic" panose="020B0600070205080204" pitchFamily="34" charset="-128"/>
                <a:ea typeface="MS PGothic" panose="020B0600070205080204" pitchFamily="34" charset="-128"/>
              </a:rPr>
              <a:t>でプロトタイプを作成する</a:t>
            </a:r>
            <a:r>
              <a:rPr lang="en-US" altLang="ja-JP" dirty="0">
                <a:latin typeface="MS PGothic" panose="020B0600070205080204" pitchFamily="34" charset="-128"/>
                <a:ea typeface="MS PGothic" panose="020B0600070205080204" pitchFamily="34" charset="-128"/>
              </a:rPr>
              <a:t> </a:t>
            </a:r>
            <a:r>
              <a:rPr lang="ja-JP" altLang="en-US" dirty="0">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正方形/長方形 3">
            <a:extLst>
              <a:ext uri="{FF2B5EF4-FFF2-40B4-BE49-F238E27FC236}">
                <a16:creationId xmlns:a16="http://schemas.microsoft.com/office/drawing/2014/main" id="{CAACD38B-4CA2-9A06-6AC3-ADAD9F80152F}"/>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OP05-①-1</a:t>
            </a:r>
          </a:p>
        </p:txBody>
      </p:sp>
      <p:grpSp>
        <p:nvGrpSpPr>
          <p:cNvPr id="12" name="グループ化 11">
            <a:extLst>
              <a:ext uri="{FF2B5EF4-FFF2-40B4-BE49-F238E27FC236}">
                <a16:creationId xmlns:a16="http://schemas.microsoft.com/office/drawing/2014/main" id="{A2445925-1BB3-31A5-8AC2-3DA4B1C26EB4}"/>
              </a:ext>
            </a:extLst>
          </p:cNvPr>
          <p:cNvGrpSpPr/>
          <p:nvPr/>
        </p:nvGrpSpPr>
        <p:grpSpPr>
          <a:xfrm>
            <a:off x="724173" y="1087425"/>
            <a:ext cx="10763633" cy="504002"/>
            <a:chOff x="839787" y="2205130"/>
            <a:chExt cx="10512425" cy="576002"/>
          </a:xfrm>
          <a:effectLst>
            <a:outerShdw dist="88900" dir="2700000" algn="ctr" rotWithShape="0">
              <a:schemeClr val="bg2">
                <a:lumMod val="90000"/>
              </a:schemeClr>
            </a:outerShdw>
          </a:effectLst>
        </p:grpSpPr>
        <p:sp>
          <p:nvSpPr>
            <p:cNvPr id="28" name="正方形/長方形 27">
              <a:extLst>
                <a:ext uri="{FF2B5EF4-FFF2-40B4-BE49-F238E27FC236}">
                  <a16:creationId xmlns:a16="http://schemas.microsoft.com/office/drawing/2014/main" id="{1DE0AC74-63C0-3245-AAC0-C2F7E8178B75}"/>
                </a:ext>
              </a:extLst>
            </p:cNvPr>
            <p:cNvSpPr/>
            <p:nvPr/>
          </p:nvSpPr>
          <p:spPr>
            <a:xfrm>
              <a:off x="2954215" y="2205130"/>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9" name="正方形/長方形 28">
              <a:extLst>
                <a:ext uri="{FF2B5EF4-FFF2-40B4-BE49-F238E27FC236}">
                  <a16:creationId xmlns:a16="http://schemas.microsoft.com/office/drawing/2014/main" id="{5FA34BF3-1315-D6DC-0A44-DB7E1B0D92DF}"/>
                </a:ext>
              </a:extLst>
            </p:cNvPr>
            <p:cNvSpPr/>
            <p:nvPr/>
          </p:nvSpPr>
          <p:spPr>
            <a:xfrm>
              <a:off x="839787" y="220513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S PGothic" panose="020B0600070205080204" pitchFamily="34" charset="-128"/>
                  <a:ea typeface="MS PGothic" panose="020B0600070205080204" pitchFamily="34" charset="-128"/>
                </a:rPr>
                <a:t>① 商品・サービス名</a:t>
              </a:r>
            </a:p>
          </p:txBody>
        </p:sp>
      </p:grpSp>
      <p:grpSp>
        <p:nvGrpSpPr>
          <p:cNvPr id="13" name="グループ化 12">
            <a:extLst>
              <a:ext uri="{FF2B5EF4-FFF2-40B4-BE49-F238E27FC236}">
                <a16:creationId xmlns:a16="http://schemas.microsoft.com/office/drawing/2014/main" id="{6478460B-ECCA-7A66-3266-C07B251F1CEA}"/>
              </a:ext>
            </a:extLst>
          </p:cNvPr>
          <p:cNvGrpSpPr/>
          <p:nvPr/>
        </p:nvGrpSpPr>
        <p:grpSpPr>
          <a:xfrm>
            <a:off x="724173" y="1678147"/>
            <a:ext cx="10763633" cy="2551902"/>
            <a:chOff x="839787" y="3207680"/>
            <a:chExt cx="10512425" cy="576000"/>
          </a:xfrm>
          <a:effectLst>
            <a:outerShdw dist="88900" dir="2700000" algn="ctr" rotWithShape="0">
              <a:schemeClr val="bg2">
                <a:lumMod val="90000"/>
              </a:schemeClr>
            </a:outerShdw>
          </a:effectLst>
        </p:grpSpPr>
        <p:sp>
          <p:nvSpPr>
            <p:cNvPr id="26" name="正方形/長方形 25">
              <a:extLst>
                <a:ext uri="{FF2B5EF4-FFF2-40B4-BE49-F238E27FC236}">
                  <a16:creationId xmlns:a16="http://schemas.microsoft.com/office/drawing/2014/main" id="{DE0C2BAA-378A-3B67-839F-5AFE6B382E64}"/>
                </a:ext>
              </a:extLst>
            </p:cNvPr>
            <p:cNvSpPr/>
            <p:nvPr/>
          </p:nvSpPr>
          <p:spPr>
            <a:xfrm>
              <a:off x="2954215" y="3207680"/>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4138"/>
              <a:endParaRPr lang="en-US" altLang="ja-JP" b="1" dirty="0">
                <a:solidFill>
                  <a:srgbClr val="E94520"/>
                </a:solidFill>
                <a:latin typeface="MS PGothic" panose="020B0600070205080204" pitchFamily="34" charset="-128"/>
                <a:ea typeface="MS PGothic" panose="020B0600070205080204" pitchFamily="34" charset="-128"/>
              </a:endParaRPr>
            </a:p>
            <a:p>
              <a:pPr marL="84138"/>
              <a:endParaRPr lang="en-US" altLang="ja-JP" b="1" dirty="0">
                <a:solidFill>
                  <a:srgbClr val="E94520"/>
                </a:solidFill>
                <a:latin typeface="MS PGothic" panose="020B0600070205080204" pitchFamily="34" charset="-128"/>
                <a:ea typeface="MS PGothic" panose="020B0600070205080204" pitchFamily="34" charset="-128"/>
              </a:endParaRPr>
            </a:p>
            <a:p>
              <a:pPr marL="84138"/>
              <a:endParaRPr lang="en-US" altLang="ja-JP" b="1" dirty="0">
                <a:solidFill>
                  <a:srgbClr val="E94520"/>
                </a:solidFill>
                <a:latin typeface="MS PGothic" panose="020B0600070205080204" pitchFamily="34" charset="-128"/>
                <a:ea typeface="MS PGothic" panose="020B0600070205080204" pitchFamily="34" charset="-128"/>
              </a:endParaRPr>
            </a:p>
            <a:p>
              <a:pPr marL="84138"/>
              <a:endParaRPr lang="en-US" altLang="ja-JP" b="1" dirty="0">
                <a:solidFill>
                  <a:srgbClr val="E94520"/>
                </a:solidFill>
                <a:latin typeface="MS PGothic" panose="020B0600070205080204" pitchFamily="34" charset="-128"/>
                <a:ea typeface="MS PGothic" panose="020B0600070205080204" pitchFamily="34" charset="-128"/>
              </a:endParaRPr>
            </a:p>
            <a:p>
              <a:pPr marL="84138"/>
              <a:endParaRPr lang="en-US" altLang="ja-JP" b="1" dirty="0">
                <a:solidFill>
                  <a:srgbClr val="E94520"/>
                </a:solidFill>
                <a:latin typeface="MS PGothic" panose="020B0600070205080204" pitchFamily="34" charset="-128"/>
                <a:ea typeface="MS PGothic" panose="020B0600070205080204" pitchFamily="34" charset="-128"/>
              </a:endParaRPr>
            </a:p>
            <a:p>
              <a:pPr marL="84138"/>
              <a:endParaRPr lang="en-US" altLang="ja-JP" b="1" dirty="0">
                <a:solidFill>
                  <a:srgbClr val="E94520"/>
                </a:solidFill>
                <a:latin typeface="MS PGothic" panose="020B0600070205080204" pitchFamily="34" charset="-128"/>
                <a:ea typeface="MS PGothic" panose="020B0600070205080204" pitchFamily="34" charset="-128"/>
              </a:endParaRPr>
            </a:p>
            <a:p>
              <a:pPr marL="84138"/>
              <a:endParaRPr lang="en-US" altLang="ja-JP" b="1" dirty="0">
                <a:solidFill>
                  <a:srgbClr val="E94520"/>
                </a:solidFill>
                <a:latin typeface="MS PGothic" panose="020B0600070205080204" pitchFamily="34" charset="-128"/>
                <a:ea typeface="MS PGothic" panose="020B0600070205080204" pitchFamily="34" charset="-128"/>
              </a:endParaRPr>
            </a:p>
            <a:p>
              <a:pPr marL="84138"/>
              <a:endParaRPr lang="en-US" altLang="ja-JP" sz="1200" b="1" dirty="0">
                <a:solidFill>
                  <a:srgbClr val="E94520"/>
                </a:solidFill>
                <a:latin typeface="MS PGothic" panose="020B0600070205080204" pitchFamily="34" charset="-128"/>
                <a:ea typeface="MS PGothic" panose="020B0600070205080204" pitchFamily="34" charset="-128"/>
              </a:endParaRPr>
            </a:p>
          </p:txBody>
        </p:sp>
        <p:sp>
          <p:nvSpPr>
            <p:cNvPr id="27" name="正方形/長方形 26">
              <a:extLst>
                <a:ext uri="{FF2B5EF4-FFF2-40B4-BE49-F238E27FC236}">
                  <a16:creationId xmlns:a16="http://schemas.microsoft.com/office/drawing/2014/main" id="{6DB0A2C8-9532-FD62-E309-27D3635CA48A}"/>
                </a:ext>
              </a:extLst>
            </p:cNvPr>
            <p:cNvSpPr/>
            <p:nvPr/>
          </p:nvSpPr>
          <p:spPr>
            <a:xfrm>
              <a:off x="839787" y="3207680"/>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S PGothic" panose="020B0600070205080204" pitchFamily="34" charset="-128"/>
                  <a:ea typeface="MS PGothic" panose="020B0600070205080204" pitchFamily="34" charset="-128"/>
                </a:rPr>
                <a:t>②</a:t>
              </a:r>
              <a:r>
                <a:rPr lang="ja-JP" altLang="en-US" sz="1600" b="1" dirty="0">
                  <a:latin typeface="MS PGothic" panose="020B0600070205080204" pitchFamily="34" charset="-128"/>
                  <a:ea typeface="MS PGothic" panose="020B0600070205080204" pitchFamily="34" charset="-128"/>
                </a:rPr>
                <a:t> </a:t>
              </a:r>
              <a:r>
                <a:rPr kumimoji="1" lang="ja-JP" altLang="en-US" sz="1600" b="1" dirty="0">
                  <a:latin typeface="MS PGothic" panose="020B0600070205080204" pitchFamily="34" charset="-128"/>
                  <a:ea typeface="MS PGothic" panose="020B0600070205080204" pitchFamily="34" charset="-128"/>
                </a:rPr>
                <a:t>絵や写真など</a:t>
              </a:r>
              <a:endParaRPr kumimoji="1" lang="en-US" altLang="ja-JP" sz="1600" b="1" dirty="0">
                <a:latin typeface="MS PGothic" panose="020B0600070205080204" pitchFamily="34" charset="-128"/>
                <a:ea typeface="MS PGothic" panose="020B0600070205080204" pitchFamily="34" charset="-128"/>
              </a:endParaRPr>
            </a:p>
            <a:p>
              <a:endParaRPr lang="en-US" altLang="ja-JP" sz="1600" b="1" dirty="0">
                <a:latin typeface="MS PGothic" panose="020B0600070205080204" pitchFamily="34" charset="-128"/>
                <a:ea typeface="MS PGothic" panose="020B0600070205080204" pitchFamily="34" charset="-128"/>
              </a:endParaRPr>
            </a:p>
            <a:p>
              <a:endParaRPr lang="en-US" altLang="ja-JP" sz="1600" b="1" dirty="0">
                <a:latin typeface="MS PGothic" panose="020B0600070205080204" pitchFamily="34" charset="-128"/>
                <a:ea typeface="MS PGothic" panose="020B0600070205080204" pitchFamily="34" charset="-128"/>
              </a:endParaRPr>
            </a:p>
            <a:p>
              <a:endParaRPr lang="en-US" altLang="ja-JP" sz="1600" b="1" dirty="0">
                <a:latin typeface="MS PGothic" panose="020B0600070205080204" pitchFamily="34" charset="-128"/>
                <a:ea typeface="MS PGothic" panose="020B0600070205080204" pitchFamily="34" charset="-128"/>
              </a:endParaRPr>
            </a:p>
            <a:p>
              <a:endParaRPr kumimoji="1" lang="en-US" altLang="ja-JP" sz="1600" b="1" dirty="0">
                <a:latin typeface="MS PGothic" panose="020B0600070205080204" pitchFamily="34" charset="-128"/>
                <a:ea typeface="MS PGothic" panose="020B0600070205080204" pitchFamily="34" charset="-128"/>
              </a:endParaRPr>
            </a:p>
            <a:p>
              <a:endParaRPr lang="en-US" altLang="ja-JP" sz="1600" b="1" dirty="0">
                <a:latin typeface="MS PGothic" panose="020B0600070205080204" pitchFamily="34" charset="-128"/>
                <a:ea typeface="MS PGothic" panose="020B0600070205080204" pitchFamily="34" charset="-128"/>
              </a:endParaRPr>
            </a:p>
            <a:p>
              <a:endParaRPr kumimoji="1" lang="en-US" altLang="ja-JP" sz="1600" b="1" dirty="0">
                <a:latin typeface="MS PGothic" panose="020B0600070205080204" pitchFamily="34" charset="-128"/>
                <a:ea typeface="MS PGothic" panose="020B0600070205080204" pitchFamily="34" charset="-128"/>
              </a:endParaRPr>
            </a:p>
            <a:p>
              <a:endParaRPr lang="en-US" altLang="ja-JP" sz="1600" b="1" dirty="0">
                <a:latin typeface="MS PGothic" panose="020B0600070205080204" pitchFamily="34" charset="-128"/>
                <a:ea typeface="MS PGothic" panose="020B0600070205080204" pitchFamily="34" charset="-128"/>
              </a:endParaRPr>
            </a:p>
            <a:p>
              <a:endParaRPr kumimoji="1" lang="en-US" altLang="ja-JP" sz="1600" b="1" dirty="0">
                <a:latin typeface="MS PGothic" panose="020B0600070205080204" pitchFamily="34" charset="-128"/>
                <a:ea typeface="MS PGothic" panose="020B0600070205080204" pitchFamily="34" charset="-128"/>
              </a:endParaRPr>
            </a:p>
            <a:p>
              <a:endParaRPr kumimoji="1" lang="ja-JP" altLang="en-US" sz="1600" b="1" dirty="0">
                <a:latin typeface="MS PGothic" panose="020B0600070205080204" pitchFamily="34" charset="-128"/>
                <a:ea typeface="MS PGothic" panose="020B0600070205080204" pitchFamily="34" charset="-128"/>
              </a:endParaRPr>
            </a:p>
          </p:txBody>
        </p:sp>
      </p:grpSp>
      <p:grpSp>
        <p:nvGrpSpPr>
          <p:cNvPr id="14" name="グループ化 13">
            <a:extLst>
              <a:ext uri="{FF2B5EF4-FFF2-40B4-BE49-F238E27FC236}">
                <a16:creationId xmlns:a16="http://schemas.microsoft.com/office/drawing/2014/main" id="{54DFB340-C3BB-12AD-8960-E8F02A8DC872}"/>
              </a:ext>
            </a:extLst>
          </p:cNvPr>
          <p:cNvGrpSpPr/>
          <p:nvPr/>
        </p:nvGrpSpPr>
        <p:grpSpPr>
          <a:xfrm>
            <a:off x="724173" y="4316768"/>
            <a:ext cx="10763633" cy="648000"/>
            <a:chOff x="839787" y="4066096"/>
            <a:chExt cx="10512425" cy="576000"/>
          </a:xfrm>
          <a:effectLst>
            <a:outerShdw dist="88900" dir="2700000" algn="ctr" rotWithShape="0">
              <a:schemeClr val="bg2">
                <a:lumMod val="90000"/>
              </a:schemeClr>
            </a:outerShdw>
          </a:effectLst>
        </p:grpSpPr>
        <p:sp>
          <p:nvSpPr>
            <p:cNvPr id="24" name="正方形/長方形 23">
              <a:extLst>
                <a:ext uri="{FF2B5EF4-FFF2-40B4-BE49-F238E27FC236}">
                  <a16:creationId xmlns:a16="http://schemas.microsoft.com/office/drawing/2014/main" id="{11E3D3D3-4138-2BE3-326E-1CD0DE98BE87}"/>
                </a:ext>
              </a:extLst>
            </p:cNvPr>
            <p:cNvSpPr/>
            <p:nvPr/>
          </p:nvSpPr>
          <p:spPr>
            <a:xfrm>
              <a:off x="2954215" y="4066096"/>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6100" indent="-461963"/>
              <a:endParaRPr kumimoji="1" lang="zh-TW" altLang="en-US"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7DD036DD-21BF-F20E-D4CD-4A3E2AB9ABB3}"/>
                </a:ext>
              </a:extLst>
            </p:cNvPr>
            <p:cNvSpPr/>
            <p:nvPr/>
          </p:nvSpPr>
          <p:spPr>
            <a:xfrm>
              <a:off x="839787" y="4066096"/>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S PGothic" panose="020B0600070205080204" pitchFamily="34" charset="-128"/>
                  <a:ea typeface="MS PGothic" panose="020B0600070205080204" pitchFamily="34" charset="-128"/>
                </a:rPr>
                <a:t>③ 商品・サービスの</a:t>
              </a:r>
              <a:endParaRPr kumimoji="1" lang="en-US" altLang="ja-JP" sz="1600" b="1" dirty="0">
                <a:latin typeface="MS PGothic" panose="020B0600070205080204" pitchFamily="34" charset="-128"/>
                <a:ea typeface="MS PGothic" panose="020B0600070205080204" pitchFamily="34" charset="-128"/>
              </a:endParaRPr>
            </a:p>
            <a:p>
              <a:r>
                <a:rPr lang="ja-JP" altLang="en-US" sz="1600" b="1" dirty="0">
                  <a:latin typeface="MS PGothic" panose="020B0600070205080204" pitchFamily="34" charset="-128"/>
                  <a:ea typeface="MS PGothic" panose="020B0600070205080204" pitchFamily="34" charset="-128"/>
                </a:rPr>
                <a:t>　  </a:t>
              </a:r>
              <a:r>
                <a:rPr kumimoji="1" lang="ja-JP" altLang="en-US" sz="1600" b="1" dirty="0">
                  <a:latin typeface="MS PGothic" panose="020B0600070205080204" pitchFamily="34" charset="-128"/>
                  <a:ea typeface="MS PGothic" panose="020B0600070205080204" pitchFamily="34" charset="-128"/>
                </a:rPr>
                <a:t>内容</a:t>
              </a:r>
            </a:p>
          </p:txBody>
        </p:sp>
      </p:grpSp>
      <p:grpSp>
        <p:nvGrpSpPr>
          <p:cNvPr id="15" name="グループ化 14">
            <a:extLst>
              <a:ext uri="{FF2B5EF4-FFF2-40B4-BE49-F238E27FC236}">
                <a16:creationId xmlns:a16="http://schemas.microsoft.com/office/drawing/2014/main" id="{EDE80F4D-2504-356C-1938-CF76D42E8E0D}"/>
              </a:ext>
            </a:extLst>
          </p:cNvPr>
          <p:cNvGrpSpPr/>
          <p:nvPr/>
        </p:nvGrpSpPr>
        <p:grpSpPr>
          <a:xfrm>
            <a:off x="724173" y="5051487"/>
            <a:ext cx="10763633" cy="432057"/>
            <a:chOff x="839787" y="7206680"/>
            <a:chExt cx="10512425" cy="493772"/>
          </a:xfrm>
          <a:effectLst>
            <a:outerShdw dist="88900" dir="2700000" algn="ctr" rotWithShape="0">
              <a:schemeClr val="bg2">
                <a:lumMod val="90000"/>
              </a:schemeClr>
            </a:outerShdw>
          </a:effectLst>
        </p:grpSpPr>
        <p:sp>
          <p:nvSpPr>
            <p:cNvPr id="22" name="正方形/長方形 21">
              <a:extLst>
                <a:ext uri="{FF2B5EF4-FFF2-40B4-BE49-F238E27FC236}">
                  <a16:creationId xmlns:a16="http://schemas.microsoft.com/office/drawing/2014/main" id="{5B740799-A654-14D4-A346-1684A71D56A3}"/>
                </a:ext>
              </a:extLst>
            </p:cNvPr>
            <p:cNvSpPr/>
            <p:nvPr/>
          </p:nvSpPr>
          <p:spPr>
            <a:xfrm>
              <a:off x="2954215" y="7206745"/>
              <a:ext cx="8397997" cy="493707"/>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3" name="正方形/長方形 22">
              <a:extLst>
                <a:ext uri="{FF2B5EF4-FFF2-40B4-BE49-F238E27FC236}">
                  <a16:creationId xmlns:a16="http://schemas.microsoft.com/office/drawing/2014/main" id="{4EF8B995-59DC-E32E-4F71-CD29D9287CE0}"/>
                </a:ext>
              </a:extLst>
            </p:cNvPr>
            <p:cNvSpPr/>
            <p:nvPr/>
          </p:nvSpPr>
          <p:spPr>
            <a:xfrm>
              <a:off x="839787" y="7206680"/>
              <a:ext cx="2044089" cy="4937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S PGothic" panose="020B0600070205080204" pitchFamily="34" charset="-128"/>
                  <a:ea typeface="MS PGothic" panose="020B0600070205080204" pitchFamily="34" charset="-128"/>
                </a:rPr>
                <a:t>④ 顧客</a:t>
              </a:r>
            </a:p>
          </p:txBody>
        </p:sp>
      </p:grpSp>
      <p:grpSp>
        <p:nvGrpSpPr>
          <p:cNvPr id="16" name="グループ化 15">
            <a:extLst>
              <a:ext uri="{FF2B5EF4-FFF2-40B4-BE49-F238E27FC236}">
                <a16:creationId xmlns:a16="http://schemas.microsoft.com/office/drawing/2014/main" id="{684D0D85-5526-FC66-25D8-C8D669A08F85}"/>
              </a:ext>
            </a:extLst>
          </p:cNvPr>
          <p:cNvGrpSpPr/>
          <p:nvPr/>
        </p:nvGrpSpPr>
        <p:grpSpPr>
          <a:xfrm>
            <a:off x="724173" y="5570264"/>
            <a:ext cx="10763633" cy="432044"/>
            <a:chOff x="839787" y="7122613"/>
            <a:chExt cx="10512425" cy="493759"/>
          </a:xfrm>
          <a:effectLst>
            <a:outerShdw dist="88900" dir="2700000" algn="ctr" rotWithShape="0">
              <a:schemeClr val="bg2">
                <a:lumMod val="90000"/>
              </a:schemeClr>
            </a:outerShdw>
          </a:effectLst>
        </p:grpSpPr>
        <p:sp>
          <p:nvSpPr>
            <p:cNvPr id="20" name="正方形/長方形 19">
              <a:extLst>
                <a:ext uri="{FF2B5EF4-FFF2-40B4-BE49-F238E27FC236}">
                  <a16:creationId xmlns:a16="http://schemas.microsoft.com/office/drawing/2014/main" id="{497FF5AF-F415-5795-2B98-2817869E22BD}"/>
                </a:ext>
              </a:extLst>
            </p:cNvPr>
            <p:cNvSpPr/>
            <p:nvPr/>
          </p:nvSpPr>
          <p:spPr>
            <a:xfrm>
              <a:off x="2954215" y="7122613"/>
              <a:ext cx="8397997" cy="49370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7102F4B2-58E1-CC25-902C-6EF351EEC462}"/>
                </a:ext>
              </a:extLst>
            </p:cNvPr>
            <p:cNvSpPr/>
            <p:nvPr/>
          </p:nvSpPr>
          <p:spPr>
            <a:xfrm>
              <a:off x="839787" y="7122664"/>
              <a:ext cx="2044089" cy="4937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S PGothic" panose="020B0600070205080204" pitchFamily="34" charset="-128"/>
                  <a:ea typeface="MS PGothic" panose="020B0600070205080204" pitchFamily="34" charset="-128"/>
                </a:rPr>
                <a:t>⑤ 価格</a:t>
              </a:r>
            </a:p>
          </p:txBody>
        </p:sp>
      </p:grpSp>
      <p:sp>
        <p:nvSpPr>
          <p:cNvPr id="9" name="正方形/長方形 8">
            <a:extLst>
              <a:ext uri="{FF2B5EF4-FFF2-40B4-BE49-F238E27FC236}">
                <a16:creationId xmlns:a16="http://schemas.microsoft.com/office/drawing/2014/main" id="{206E387D-0ED6-AF54-446F-1E1317145690}"/>
              </a:ext>
            </a:extLst>
          </p:cNvPr>
          <p:cNvSpPr/>
          <p:nvPr/>
        </p:nvSpPr>
        <p:spPr>
          <a:xfrm>
            <a:off x="733757" y="3149916"/>
            <a:ext cx="2092934" cy="914809"/>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9550" lvl="1" indent="-209550"/>
            <a:r>
              <a:rPr kumimoji="1" lang="en-US" altLang="ja-JP" sz="1400" b="1" dirty="0">
                <a:solidFill>
                  <a:schemeClr val="bg1"/>
                </a:solidFill>
              </a:rPr>
              <a:t>※ </a:t>
            </a:r>
            <a:r>
              <a:rPr kumimoji="1" lang="ja-JP" altLang="en-US" sz="1400" b="1" dirty="0">
                <a:solidFill>
                  <a:schemeClr val="bg1"/>
                </a:solidFill>
              </a:rPr>
              <a:t>絵や写真などのイメージを書いてください。</a:t>
            </a:r>
          </a:p>
          <a:p>
            <a:pPr marL="209550" lvl="1" indent="-209550"/>
            <a:r>
              <a:rPr kumimoji="1" lang="en-US" altLang="ja-JP" sz="1400" b="1" dirty="0">
                <a:solidFill>
                  <a:schemeClr val="bg1"/>
                </a:solidFill>
              </a:rPr>
              <a:t>※ </a:t>
            </a:r>
            <a:r>
              <a:rPr kumimoji="1" lang="ja-JP" altLang="en-US" sz="1400" b="1" dirty="0">
                <a:solidFill>
                  <a:schemeClr val="bg1"/>
                </a:solidFill>
              </a:rPr>
              <a:t>検索した画像のイメージでも可能です。</a:t>
            </a:r>
          </a:p>
        </p:txBody>
      </p:sp>
      <p:sp>
        <p:nvSpPr>
          <p:cNvPr id="10" name="テキスト ボックス 9">
            <a:extLst>
              <a:ext uri="{FF2B5EF4-FFF2-40B4-BE49-F238E27FC236}">
                <a16:creationId xmlns:a16="http://schemas.microsoft.com/office/drawing/2014/main" id="{CA4C2D67-6D1D-BA2F-17C8-39464BCD228E}"/>
              </a:ext>
            </a:extLst>
          </p:cNvPr>
          <p:cNvSpPr txBox="1"/>
          <p:nvPr/>
        </p:nvSpPr>
        <p:spPr>
          <a:xfrm>
            <a:off x="630621" y="6003648"/>
            <a:ext cx="10515600" cy="276999"/>
          </a:xfrm>
          <a:prstGeom prst="rect">
            <a:avLst/>
          </a:prstGeom>
          <a:noFill/>
        </p:spPr>
        <p:txBody>
          <a:bodyPr wrap="square">
            <a:spAutoFit/>
          </a:bodyPr>
          <a:lstStyle/>
          <a:p>
            <a:r>
              <a:rPr lang="en-US" altLang="ja-JP" sz="1200" dirty="0">
                <a:latin typeface="MS PGothic" panose="020B0600070205080204" pitchFamily="34" charset="-128"/>
                <a:ea typeface="MS PGothic" panose="020B0600070205080204" pitchFamily="34" charset="-128"/>
              </a:rPr>
              <a:t>※ </a:t>
            </a:r>
            <a:r>
              <a:rPr lang="ja-JP" altLang="en-US" sz="1200" dirty="0">
                <a:latin typeface="MS PGothic" panose="020B0600070205080204" pitchFamily="34" charset="-128"/>
                <a:ea typeface="MS PGothic" panose="020B0600070205080204" pitchFamily="34" charset="-128"/>
              </a:rPr>
              <a:t>本ワークシートの形式に限らず、ポスターやチラシなどを作成して商品・サービスを表現する方法でも構いません。</a:t>
            </a:r>
            <a:endParaRPr lang="en-US" altLang="ja-JP" sz="12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200124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432E9-F859-E5EB-689D-F8F942BB0F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68243D-5AFA-A191-5023-3C93176961B4}"/>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ポスターを制作する</a:t>
            </a:r>
            <a:r>
              <a:rPr lang="en-US" altLang="ja-JP" dirty="0">
                <a:latin typeface="MS PGothic" panose="020B0600070205080204" pitchFamily="34" charset="-128"/>
                <a:ea typeface="MS PGothic" panose="020B0600070205080204" pitchFamily="34" charset="-128"/>
              </a:rPr>
              <a:t> (30</a:t>
            </a:r>
            <a:r>
              <a:rPr lang="ja-JP" altLang="en-US" dirty="0">
                <a:latin typeface="MS PGothic" panose="020B0600070205080204" pitchFamily="34" charset="-128"/>
                <a:ea typeface="MS PGothic" panose="020B0600070205080204" pitchFamily="34" charset="-128"/>
              </a:rPr>
              <a:t>分） </a:t>
            </a:r>
            <a:endParaRPr kumimoji="1" lang="ja-JP" altLang="en-US" dirty="0"/>
          </a:p>
        </p:txBody>
      </p:sp>
      <p:sp>
        <p:nvSpPr>
          <p:cNvPr id="4" name="正方形/長方形 3">
            <a:extLst>
              <a:ext uri="{FF2B5EF4-FFF2-40B4-BE49-F238E27FC236}">
                <a16:creationId xmlns:a16="http://schemas.microsoft.com/office/drawing/2014/main" id="{A6F6C25C-4FA4-C402-68FF-B37824766B27}"/>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OP05-</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10" name="テキスト ボックス 9">
            <a:extLst>
              <a:ext uri="{FF2B5EF4-FFF2-40B4-BE49-F238E27FC236}">
                <a16:creationId xmlns:a16="http://schemas.microsoft.com/office/drawing/2014/main" id="{0C931672-51F8-FAF0-F849-61AB5994524A}"/>
              </a:ext>
            </a:extLst>
          </p:cNvPr>
          <p:cNvSpPr txBox="1"/>
          <p:nvPr/>
        </p:nvSpPr>
        <p:spPr>
          <a:xfrm>
            <a:off x="838199" y="5919568"/>
            <a:ext cx="10308021" cy="276999"/>
          </a:xfrm>
          <a:prstGeom prst="rect">
            <a:avLst/>
          </a:prstGeom>
          <a:noFill/>
        </p:spPr>
        <p:txBody>
          <a:bodyPr wrap="square">
            <a:spAutoFit/>
          </a:bodyPr>
          <a:lstStyle/>
          <a:p>
            <a:r>
              <a:rPr lang="en-US" altLang="ja-JP" sz="1200" dirty="0">
                <a:latin typeface="MS PGothic" panose="020B0600070205080204" pitchFamily="34" charset="-128"/>
                <a:ea typeface="MS PGothic" panose="020B0600070205080204" pitchFamily="34" charset="-128"/>
              </a:rPr>
              <a:t>※ </a:t>
            </a:r>
            <a:r>
              <a:rPr lang="ja-JP" altLang="en-US" sz="1200">
                <a:latin typeface="MS PGothic" panose="020B0600070205080204" pitchFamily="34" charset="-128"/>
                <a:ea typeface="MS PGothic" panose="020B0600070205080204" pitchFamily="34" charset="-128"/>
              </a:rPr>
              <a:t>ポスター制作の用紙サイズは</a:t>
            </a:r>
            <a:r>
              <a:rPr lang="en-US" altLang="ja-JP" sz="1200" dirty="0">
                <a:latin typeface="MS PGothic" panose="020B0600070205080204" pitchFamily="34" charset="-128"/>
                <a:ea typeface="MS PGothic" panose="020B0600070205080204" pitchFamily="34" charset="-128"/>
              </a:rPr>
              <a:t>A3</a:t>
            </a:r>
            <a:r>
              <a:rPr lang="ja-JP" altLang="en-US" sz="1200">
                <a:latin typeface="MS PGothic" panose="020B0600070205080204" pitchFamily="34" charset="-128"/>
                <a:ea typeface="MS PGothic" panose="020B0600070205080204" pitchFamily="34" charset="-128"/>
              </a:rPr>
              <a:t>、</a:t>
            </a:r>
            <a:r>
              <a:rPr lang="en-US" altLang="ja-JP" sz="1200" dirty="0">
                <a:latin typeface="MS PGothic" panose="020B0600070205080204" pitchFamily="34" charset="-128"/>
                <a:ea typeface="MS PGothic" panose="020B0600070205080204" pitchFamily="34" charset="-128"/>
              </a:rPr>
              <a:t>A4</a:t>
            </a:r>
            <a:r>
              <a:rPr lang="ja-JP" altLang="en-US" sz="1200">
                <a:latin typeface="MS PGothic" panose="020B0600070205080204" pitchFamily="34" charset="-128"/>
                <a:ea typeface="MS PGothic" panose="020B0600070205080204" pitchFamily="34" charset="-128"/>
              </a:rPr>
              <a:t>などの</a:t>
            </a:r>
            <a:r>
              <a:rPr lang="ja-JP" altLang="en-US" sz="1200" dirty="0">
                <a:latin typeface="MS PGothic" panose="020B0600070205080204" pitchFamily="34" charset="-128"/>
                <a:ea typeface="MS PGothic" panose="020B0600070205080204" pitchFamily="34" charset="-128"/>
              </a:rPr>
              <a:t>白紙</a:t>
            </a:r>
            <a:r>
              <a:rPr lang="ja-JP" altLang="en-US" sz="1200">
                <a:latin typeface="MS PGothic" panose="020B0600070205080204" pitchFamily="34" charset="-128"/>
                <a:ea typeface="MS PGothic" panose="020B0600070205080204" pitchFamily="34" charset="-128"/>
              </a:rPr>
              <a:t>を活用してください。</a:t>
            </a:r>
            <a:endParaRPr lang="en-US" altLang="ja-JP" sz="1200" dirty="0">
              <a:latin typeface="MS PGothic" panose="020B0600070205080204" pitchFamily="34" charset="-128"/>
              <a:ea typeface="MS PGothic" panose="020B0600070205080204" pitchFamily="34" charset="-128"/>
            </a:endParaRPr>
          </a:p>
        </p:txBody>
      </p:sp>
      <p:grpSp>
        <p:nvGrpSpPr>
          <p:cNvPr id="13" name="グループ化 12">
            <a:extLst>
              <a:ext uri="{FF2B5EF4-FFF2-40B4-BE49-F238E27FC236}">
                <a16:creationId xmlns:a16="http://schemas.microsoft.com/office/drawing/2014/main" id="{A00EA17F-4866-E7AD-E312-64276ECC0A72}"/>
              </a:ext>
            </a:extLst>
          </p:cNvPr>
          <p:cNvGrpSpPr/>
          <p:nvPr/>
        </p:nvGrpSpPr>
        <p:grpSpPr>
          <a:xfrm>
            <a:off x="839788" y="1821069"/>
            <a:ext cx="5088046" cy="4098499"/>
            <a:chOff x="839788" y="1821069"/>
            <a:chExt cx="5088046" cy="4098499"/>
          </a:xfrm>
          <a:effectLst>
            <a:outerShdw dist="88900" dir="2700000" algn="ctr" rotWithShape="0">
              <a:schemeClr val="bg2">
                <a:lumMod val="90000"/>
              </a:schemeClr>
            </a:outerShdw>
          </a:effectLst>
        </p:grpSpPr>
        <p:sp>
          <p:nvSpPr>
            <p:cNvPr id="7" name="正方形/長方形 6">
              <a:extLst>
                <a:ext uri="{FF2B5EF4-FFF2-40B4-BE49-F238E27FC236}">
                  <a16:creationId xmlns:a16="http://schemas.microsoft.com/office/drawing/2014/main" id="{384FCE62-846A-B2A7-CC52-0E1ACA549562}"/>
                </a:ext>
              </a:extLst>
            </p:cNvPr>
            <p:cNvSpPr/>
            <p:nvPr/>
          </p:nvSpPr>
          <p:spPr>
            <a:xfrm>
              <a:off x="83978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8" name="正方形/長方形 7">
              <a:extLst>
                <a:ext uri="{FF2B5EF4-FFF2-40B4-BE49-F238E27FC236}">
                  <a16:creationId xmlns:a16="http://schemas.microsoft.com/office/drawing/2014/main" id="{09F8A213-383E-735D-8B60-43E71E35D5F2}"/>
                </a:ext>
              </a:extLst>
            </p:cNvPr>
            <p:cNvSpPr/>
            <p:nvPr/>
          </p:nvSpPr>
          <p:spPr>
            <a:xfrm>
              <a:off x="83978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ポスター制作の要素を検討する　</a:t>
              </a:r>
              <a:r>
                <a:rPr kumimoji="1" lang="en-US" altLang="ja-JP" b="1" dirty="0">
                  <a:latin typeface="MS PGothic" panose="020B0600070205080204" pitchFamily="34" charset="-128"/>
                  <a:ea typeface="MS PGothic" panose="020B0600070205080204" pitchFamily="34" charset="-128"/>
                </a:rPr>
                <a:t>(</a:t>
              </a:r>
              <a:r>
                <a:rPr kumimoji="1" lang="ja-JP" altLang="en-US" b="1">
                  <a:latin typeface="MS PGothic" panose="020B0600070205080204" pitchFamily="34" charset="-128"/>
                  <a:ea typeface="MS PGothic" panose="020B0600070205080204" pitchFamily="34" charset="-128"/>
                </a:rPr>
                <a:t>制作前</a:t>
              </a:r>
              <a:r>
                <a:rPr kumimoji="1" lang="en-US" altLang="ja-JP" b="1" dirty="0">
                  <a:latin typeface="MS PGothic" panose="020B0600070205080204" pitchFamily="34" charset="-128"/>
                  <a:ea typeface="MS PGothic" panose="020B0600070205080204" pitchFamily="34" charset="-128"/>
                </a:rPr>
                <a:t>)</a:t>
              </a:r>
              <a:endParaRPr kumimoji="1" lang="ja-JP" altLang="en-US" b="1" dirty="0">
                <a:latin typeface="MS PGothic" panose="020B0600070205080204" pitchFamily="34" charset="-128"/>
                <a:ea typeface="MS PGothic" panose="020B0600070205080204" pitchFamily="34" charset="-128"/>
              </a:endParaRPr>
            </a:p>
          </p:txBody>
        </p:sp>
      </p:grpSp>
      <p:grpSp>
        <p:nvGrpSpPr>
          <p:cNvPr id="14" name="グループ化 13">
            <a:extLst>
              <a:ext uri="{FF2B5EF4-FFF2-40B4-BE49-F238E27FC236}">
                <a16:creationId xmlns:a16="http://schemas.microsoft.com/office/drawing/2014/main" id="{71C324F4-439D-D1CD-3272-1537522EED7D}"/>
              </a:ext>
            </a:extLst>
          </p:cNvPr>
          <p:cNvGrpSpPr/>
          <p:nvPr/>
        </p:nvGrpSpPr>
        <p:grpSpPr>
          <a:xfrm>
            <a:off x="6264168" y="1821069"/>
            <a:ext cx="5088046" cy="4098499"/>
            <a:chOff x="6264168" y="1821069"/>
            <a:chExt cx="5088046" cy="4098499"/>
          </a:xfrm>
          <a:effectLst>
            <a:outerShdw dist="88900" dir="2700000" algn="ctr" rotWithShape="0">
              <a:schemeClr val="bg2">
                <a:lumMod val="90000"/>
              </a:schemeClr>
            </a:outerShdw>
          </a:effectLst>
        </p:grpSpPr>
        <p:sp>
          <p:nvSpPr>
            <p:cNvPr id="18" name="正方形/長方形 17">
              <a:extLst>
                <a:ext uri="{FF2B5EF4-FFF2-40B4-BE49-F238E27FC236}">
                  <a16:creationId xmlns:a16="http://schemas.microsoft.com/office/drawing/2014/main" id="{953CE05F-AB8B-506E-4D74-0BCE411C14A0}"/>
                </a:ext>
              </a:extLst>
            </p:cNvPr>
            <p:cNvSpPr/>
            <p:nvPr/>
          </p:nvSpPr>
          <p:spPr>
            <a:xfrm>
              <a:off x="626416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id="{63AE3DF9-8350-9CDA-6731-3E76AF92029B}"/>
                </a:ext>
              </a:extLst>
            </p:cNvPr>
            <p:cNvSpPr/>
            <p:nvPr/>
          </p:nvSpPr>
          <p:spPr>
            <a:xfrm>
              <a:off x="626416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ポスター制作後の振り返り</a:t>
              </a:r>
              <a:r>
                <a:rPr kumimoji="1" lang="en-US" altLang="ja-JP" b="1" dirty="0">
                  <a:latin typeface="MS PGothic" panose="020B0600070205080204" pitchFamily="34" charset="-128"/>
                  <a:ea typeface="MS PGothic" panose="020B0600070205080204" pitchFamily="34" charset="-128"/>
                </a:rPr>
                <a:t>  (</a:t>
              </a:r>
              <a:r>
                <a:rPr kumimoji="1" lang="ja-JP" altLang="en-US" b="1" dirty="0">
                  <a:latin typeface="MS PGothic" panose="020B0600070205080204" pitchFamily="34" charset="-128"/>
                  <a:ea typeface="MS PGothic" panose="020B0600070205080204" pitchFamily="34" charset="-128"/>
                </a:rPr>
                <a:t>制作後</a:t>
              </a:r>
              <a:r>
                <a:rPr kumimoji="1" lang="en-US" altLang="ja-JP" b="1" dirty="0">
                  <a:latin typeface="MS PGothic" panose="020B0600070205080204" pitchFamily="34" charset="-128"/>
                  <a:ea typeface="MS PGothic" panose="020B0600070205080204" pitchFamily="34" charset="-128"/>
                </a:rPr>
                <a:t>)</a:t>
              </a:r>
              <a:endParaRPr kumimoji="1" lang="ja-JP" altLang="en-US" b="1" dirty="0">
                <a:latin typeface="MS PGothic" panose="020B0600070205080204" pitchFamily="34" charset="-128"/>
                <a:ea typeface="MS PGothic" panose="020B0600070205080204" pitchFamily="34" charset="-128"/>
              </a:endParaRPr>
            </a:p>
          </p:txBody>
        </p:sp>
      </p:grpSp>
      <p:sp>
        <p:nvSpPr>
          <p:cNvPr id="12" name="テキスト ボックス 11">
            <a:extLst>
              <a:ext uri="{FF2B5EF4-FFF2-40B4-BE49-F238E27FC236}">
                <a16:creationId xmlns:a16="http://schemas.microsoft.com/office/drawing/2014/main" id="{A894AB89-30FF-FF08-5C6B-36B2ECD9F9D0}"/>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ビジネスプランのポスターを制作する。制作後はチームで振り返りを行う。</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15599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7CAA4-DC3D-3160-BDB7-7AAFCAF2FE0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5264D8-ACD6-A07D-3790-F952FD76BE19}"/>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質問</a:t>
            </a:r>
            <a:r>
              <a:rPr lang="ja-JP" altLang="en-US" dirty="0">
                <a:latin typeface="MS PGothic" panose="020B0600070205080204" pitchFamily="34" charset="-128"/>
                <a:ea typeface="MS PGothic" panose="020B0600070205080204" pitchFamily="34" charset="-128"/>
              </a:rPr>
              <a:t>項目</a:t>
            </a:r>
            <a:r>
              <a:rPr lang="ja-JP" altLang="en-US">
                <a:latin typeface="MS PGothic" panose="020B0600070205080204" pitchFamily="34" charset="-128"/>
                <a:ea typeface="MS PGothic" panose="020B0600070205080204" pitchFamily="34" charset="-128"/>
              </a:rPr>
              <a:t>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正方形/長方形 3">
            <a:extLst>
              <a:ext uri="{FF2B5EF4-FFF2-40B4-BE49-F238E27FC236}">
                <a16:creationId xmlns:a16="http://schemas.microsoft.com/office/drawing/2014/main" id="{E89986AC-5E06-FEA9-655A-6FED8A1674AC}"/>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OP06-①-1</a:t>
            </a:r>
          </a:p>
        </p:txBody>
      </p:sp>
      <p:graphicFrame>
        <p:nvGraphicFramePr>
          <p:cNvPr id="8" name="表 7">
            <a:extLst>
              <a:ext uri="{FF2B5EF4-FFF2-40B4-BE49-F238E27FC236}">
                <a16:creationId xmlns:a16="http://schemas.microsoft.com/office/drawing/2014/main" id="{DE7EADCD-20EF-1714-228F-ABA5221E46D8}"/>
              </a:ext>
            </a:extLst>
          </p:cNvPr>
          <p:cNvGraphicFramePr>
            <a:graphicFrameLocks noGrp="1"/>
          </p:cNvGraphicFramePr>
          <p:nvPr>
            <p:extLst>
              <p:ext uri="{D42A27DB-BD31-4B8C-83A1-F6EECF244321}">
                <p14:modId xmlns:p14="http://schemas.microsoft.com/office/powerpoint/2010/main" val="2160180755"/>
              </p:ext>
            </p:extLst>
          </p:nvPr>
        </p:nvGraphicFramePr>
        <p:xfrm>
          <a:off x="838200" y="1161101"/>
          <a:ext cx="5173717" cy="83884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5173717">
                  <a:extLst>
                    <a:ext uri="{9D8B030D-6E8A-4147-A177-3AD203B41FA5}">
                      <a16:colId xmlns:a16="http://schemas.microsoft.com/office/drawing/2014/main" val="3197164108"/>
                    </a:ext>
                  </a:extLst>
                </a:gridCol>
              </a:tblGrid>
              <a:tr h="370840">
                <a:tc>
                  <a:txBody>
                    <a:bodyPr/>
                    <a:lstStyle/>
                    <a:p>
                      <a:pPr algn="ctr"/>
                      <a:r>
                        <a:rPr kumimoji="1" lang="ja-JP" altLang="en-US" sz="1400" b="1" dirty="0">
                          <a:solidFill>
                            <a:schemeClr val="bg1"/>
                          </a:solidFill>
                          <a:latin typeface="+mn-ea"/>
                          <a:ea typeface="+mn-ea"/>
                        </a:rPr>
                        <a:t>レビュー先の情報</a:t>
                      </a:r>
                      <a:r>
                        <a:rPr kumimoji="1" lang="ja-JP" altLang="en-US" sz="1600" b="1" dirty="0">
                          <a:solidFill>
                            <a:schemeClr val="bg1"/>
                          </a:solidFill>
                          <a:latin typeface="+mn-ea"/>
                          <a:ea typeface="+mn-ea"/>
                        </a:rPr>
                        <a:t>　</a:t>
                      </a:r>
                      <a:r>
                        <a:rPr kumimoji="1" lang="en-US" altLang="ja-JP" sz="1400" b="1" dirty="0">
                          <a:solidFill>
                            <a:schemeClr val="bg1"/>
                          </a:solidFill>
                          <a:latin typeface="+mn-ea"/>
                          <a:ea typeface="+mn-ea"/>
                        </a:rPr>
                        <a:t>(</a:t>
                      </a:r>
                      <a:r>
                        <a:rPr kumimoji="1" lang="ja-JP" altLang="en-US" sz="1400" b="1" dirty="0">
                          <a:solidFill>
                            <a:schemeClr val="bg1"/>
                          </a:solidFill>
                          <a:latin typeface="+mn-ea"/>
                          <a:ea typeface="+mn-ea"/>
                        </a:rPr>
                        <a:t>年齢・性別・職業、住む地域などの属性</a:t>
                      </a:r>
                      <a:r>
                        <a:rPr kumimoji="1" lang="en-US" altLang="ja-JP" sz="1400" b="1" dirty="0">
                          <a:solidFill>
                            <a:schemeClr val="bg1"/>
                          </a:solidFill>
                          <a:latin typeface="+mn-ea"/>
                          <a:ea typeface="+mn-ea"/>
                        </a:rPr>
                        <a:t>)</a:t>
                      </a:r>
                      <a:endParaRPr kumimoji="1" lang="en-US" altLang="ja-JP" sz="1200" b="1" dirty="0">
                        <a:solidFill>
                          <a:schemeClr val="bg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350556155"/>
                  </a:ext>
                </a:extLst>
              </a:tr>
              <a:tr h="468000">
                <a:tc>
                  <a:txBody>
                    <a:bodyPr/>
                    <a:lstStyle/>
                    <a:p>
                      <a:endParaRPr kumimoji="1" lang="zh-CN" altLang="en-US" sz="1800" b="1" dirty="0">
                        <a:solidFill>
                          <a:srgbClr val="E94520"/>
                        </a:solidFill>
                        <a:latin typeface="ＭＳ Ｐゴシック" panose="020B0600070205080204" pitchFamily="50" charset="-128"/>
                        <a:ea typeface="ＭＳ Ｐゴシック" panose="020B060007020508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51065"/>
                  </a:ext>
                </a:extLst>
              </a:tr>
            </a:tbl>
          </a:graphicData>
        </a:graphic>
      </p:graphicFrame>
      <p:graphicFrame>
        <p:nvGraphicFramePr>
          <p:cNvPr id="9" name="表 8">
            <a:extLst>
              <a:ext uri="{FF2B5EF4-FFF2-40B4-BE49-F238E27FC236}">
                <a16:creationId xmlns:a16="http://schemas.microsoft.com/office/drawing/2014/main" id="{550DECA0-919C-BAB9-64A0-B9C697A54C09}"/>
              </a:ext>
            </a:extLst>
          </p:cNvPr>
          <p:cNvGraphicFramePr>
            <a:graphicFrameLocks noGrp="1"/>
          </p:cNvGraphicFramePr>
          <p:nvPr>
            <p:extLst>
              <p:ext uri="{D42A27DB-BD31-4B8C-83A1-F6EECF244321}">
                <p14:modId xmlns:p14="http://schemas.microsoft.com/office/powerpoint/2010/main" val="1792552998"/>
              </p:ext>
            </p:extLst>
          </p:nvPr>
        </p:nvGraphicFramePr>
        <p:xfrm>
          <a:off x="839788" y="2122797"/>
          <a:ext cx="5172129" cy="3899796"/>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354711">
                  <a:extLst>
                    <a:ext uri="{9D8B030D-6E8A-4147-A177-3AD203B41FA5}">
                      <a16:colId xmlns:a16="http://schemas.microsoft.com/office/drawing/2014/main" val="3197164108"/>
                    </a:ext>
                  </a:extLst>
                </a:gridCol>
                <a:gridCol w="4700578">
                  <a:extLst>
                    <a:ext uri="{9D8B030D-6E8A-4147-A177-3AD203B41FA5}">
                      <a16:colId xmlns:a16="http://schemas.microsoft.com/office/drawing/2014/main" val="1254132443"/>
                    </a:ext>
                  </a:extLst>
                </a:gridCol>
                <a:gridCol w="116840">
                  <a:extLst>
                    <a:ext uri="{9D8B030D-6E8A-4147-A177-3AD203B41FA5}">
                      <a16:colId xmlns:a16="http://schemas.microsoft.com/office/drawing/2014/main" val="3868632535"/>
                    </a:ext>
                  </a:extLst>
                </a:gridCol>
              </a:tblGrid>
              <a:tr h="364206">
                <a:tc gridSpan="3">
                  <a:txBody>
                    <a:bodyPr/>
                    <a:lstStyle/>
                    <a:p>
                      <a:pPr algn="ctr"/>
                      <a:r>
                        <a:rPr kumimoji="1" lang="ja-JP" altLang="en-US" sz="1600" b="1" dirty="0">
                          <a:solidFill>
                            <a:schemeClr val="bg1"/>
                          </a:solidFill>
                          <a:latin typeface="+mn-ea"/>
                          <a:ea typeface="+mn-ea"/>
                        </a:rPr>
                        <a:t>質問項目</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50556155"/>
                  </a:ext>
                </a:extLst>
              </a:tr>
              <a:tr h="353559">
                <a:tc>
                  <a:txBody>
                    <a:bodyPr/>
                    <a:lstStyle/>
                    <a:p>
                      <a:r>
                        <a:rPr kumimoji="1" lang="en-US" altLang="ja-JP" sz="1400" b="1" dirty="0">
                          <a:solidFill>
                            <a:schemeClr val="tx1"/>
                          </a:solidFill>
                          <a:latin typeface="+mn-ea"/>
                          <a:ea typeface="+mn-ea"/>
                        </a:rPr>
                        <a:t>Q1</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341951065"/>
                  </a:ext>
                </a:extLst>
              </a:tr>
              <a:tr h="353559">
                <a:tc>
                  <a:txBody>
                    <a:bodyPr/>
                    <a:lstStyle/>
                    <a:p>
                      <a:r>
                        <a:rPr kumimoji="1" lang="en-US" altLang="ja-JP" sz="1400" b="1" dirty="0">
                          <a:solidFill>
                            <a:schemeClr val="tx1"/>
                          </a:solidFill>
                          <a:latin typeface="+mn-ea"/>
                          <a:ea typeface="+mn-ea"/>
                        </a:rPr>
                        <a:t>Q2</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7917117"/>
                  </a:ext>
                </a:extLst>
              </a:tr>
              <a:tr h="353559">
                <a:tc>
                  <a:txBody>
                    <a:bodyPr/>
                    <a:lstStyle/>
                    <a:p>
                      <a:r>
                        <a:rPr kumimoji="1" lang="en-US" altLang="ja-JP" sz="1400" b="1" dirty="0">
                          <a:solidFill>
                            <a:schemeClr val="tx1"/>
                          </a:solidFill>
                          <a:latin typeface="+mn-ea"/>
                          <a:ea typeface="+mn-ea"/>
                        </a:rPr>
                        <a:t>Q3</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682663064"/>
                  </a:ext>
                </a:extLst>
              </a:tr>
              <a:tr h="353559">
                <a:tc>
                  <a:txBody>
                    <a:bodyPr/>
                    <a:lstStyle/>
                    <a:p>
                      <a:r>
                        <a:rPr kumimoji="1" lang="en-US" altLang="ja-JP" sz="1400" b="1" dirty="0">
                          <a:solidFill>
                            <a:schemeClr val="tx1"/>
                          </a:solidFill>
                          <a:latin typeface="+mn-ea"/>
                          <a:ea typeface="+mn-ea"/>
                        </a:rPr>
                        <a:t>Q4</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1745801477"/>
                  </a:ext>
                </a:extLst>
              </a:tr>
              <a:tr h="353559">
                <a:tc>
                  <a:txBody>
                    <a:bodyPr/>
                    <a:lstStyle/>
                    <a:p>
                      <a:r>
                        <a:rPr kumimoji="1" lang="en-US" altLang="ja-JP" sz="1400" b="1" dirty="0">
                          <a:solidFill>
                            <a:schemeClr val="tx1"/>
                          </a:solidFill>
                          <a:latin typeface="+mn-ea"/>
                          <a:ea typeface="+mn-ea"/>
                        </a:rPr>
                        <a:t>Q5</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3612689621"/>
                  </a:ext>
                </a:extLst>
              </a:tr>
              <a:tr h="353559">
                <a:tc>
                  <a:txBody>
                    <a:bodyPr/>
                    <a:lstStyle/>
                    <a:p>
                      <a:r>
                        <a:rPr kumimoji="1" lang="en-US" altLang="ja-JP" sz="1400" b="1" dirty="0">
                          <a:solidFill>
                            <a:schemeClr val="tx1"/>
                          </a:solidFill>
                          <a:latin typeface="+mn-ea"/>
                          <a:ea typeface="+mn-ea"/>
                        </a:rPr>
                        <a:t>Q6</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2808029074"/>
                  </a:ext>
                </a:extLst>
              </a:tr>
              <a:tr h="353559">
                <a:tc>
                  <a:txBody>
                    <a:bodyPr/>
                    <a:lstStyle/>
                    <a:p>
                      <a:r>
                        <a:rPr kumimoji="1" lang="en-US" altLang="ja-JP" sz="1400" b="1" dirty="0">
                          <a:solidFill>
                            <a:schemeClr val="tx1"/>
                          </a:solidFill>
                          <a:latin typeface="+mn-ea"/>
                          <a:ea typeface="+mn-ea"/>
                        </a:rPr>
                        <a:t>Q7</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2067359865"/>
                  </a:ext>
                </a:extLst>
              </a:tr>
              <a:tr h="353559">
                <a:tc>
                  <a:txBody>
                    <a:bodyPr/>
                    <a:lstStyle/>
                    <a:p>
                      <a:r>
                        <a:rPr kumimoji="1" lang="en-US" altLang="ja-JP" sz="1400" b="1" dirty="0">
                          <a:solidFill>
                            <a:schemeClr val="tx1"/>
                          </a:solidFill>
                          <a:latin typeface="+mn-ea"/>
                          <a:ea typeface="+mn-ea"/>
                        </a:rPr>
                        <a:t>Q8</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437505304"/>
                  </a:ext>
                </a:extLst>
              </a:tr>
              <a:tr h="353559">
                <a:tc>
                  <a:txBody>
                    <a:bodyPr/>
                    <a:lstStyle/>
                    <a:p>
                      <a:r>
                        <a:rPr kumimoji="1" lang="en-US" altLang="ja-JP" sz="1400" b="1" dirty="0">
                          <a:solidFill>
                            <a:schemeClr val="tx1"/>
                          </a:solidFill>
                          <a:latin typeface="+mn-ea"/>
                          <a:ea typeface="+mn-ea"/>
                        </a:rPr>
                        <a:t>Q9</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chemeClr val="bg1"/>
                    </a:solidFill>
                  </a:tcPr>
                </a:tc>
                <a:extLst>
                  <a:ext uri="{0D108BD9-81ED-4DB2-BD59-A6C34878D82A}">
                    <a16:rowId xmlns:a16="http://schemas.microsoft.com/office/drawing/2014/main" val="3704783519"/>
                  </a:ext>
                </a:extLst>
              </a:tr>
              <a:tr h="353559">
                <a:tc>
                  <a:txBody>
                    <a:bodyPr/>
                    <a:lstStyle/>
                    <a:p>
                      <a:r>
                        <a:rPr kumimoji="1" lang="en-US" altLang="ja-JP" sz="1400" b="1" dirty="0">
                          <a:solidFill>
                            <a:schemeClr val="tx1"/>
                          </a:solidFill>
                          <a:latin typeface="+mn-ea"/>
                          <a:ea typeface="+mn-ea"/>
                        </a:rPr>
                        <a:t>Q10</a:t>
                      </a:r>
                      <a:endParaRPr kumimoji="1" lang="ja-JP" altLang="en-US" sz="1400" b="1" dirty="0">
                        <a:solidFill>
                          <a:schemeClr val="tx1"/>
                        </a:solidFill>
                        <a:latin typeface="+mn-ea"/>
                        <a:ea typeface="+mn-ea"/>
                      </a:endParaRPr>
                    </a:p>
                  </a:txBody>
                  <a:tcPr marL="36000" marR="0"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latin typeface="+mn-ea"/>
                        <a:ea typeface="+mn-ea"/>
                      </a:endParaRPr>
                    </a:p>
                  </a:txBody>
                  <a:tcPr marL="0" marR="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1840687"/>
                  </a:ext>
                </a:extLst>
              </a:tr>
            </a:tbl>
          </a:graphicData>
        </a:graphic>
      </p:graphicFrame>
      <p:graphicFrame>
        <p:nvGraphicFramePr>
          <p:cNvPr id="10" name="表 9">
            <a:extLst>
              <a:ext uri="{FF2B5EF4-FFF2-40B4-BE49-F238E27FC236}">
                <a16:creationId xmlns:a16="http://schemas.microsoft.com/office/drawing/2014/main" id="{C70B04CE-D439-22E0-FA7B-18F017A5FEFC}"/>
              </a:ext>
            </a:extLst>
          </p:cNvPr>
          <p:cNvGraphicFramePr>
            <a:graphicFrameLocks noGrp="1"/>
          </p:cNvGraphicFramePr>
          <p:nvPr>
            <p:extLst>
              <p:ext uri="{D42A27DB-BD31-4B8C-83A1-F6EECF244321}">
                <p14:modId xmlns:p14="http://schemas.microsoft.com/office/powerpoint/2010/main" val="2654036211"/>
              </p:ext>
            </p:extLst>
          </p:nvPr>
        </p:nvGraphicFramePr>
        <p:xfrm>
          <a:off x="6178495" y="1161101"/>
          <a:ext cx="5173717" cy="4861496"/>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5173717">
                  <a:extLst>
                    <a:ext uri="{9D8B030D-6E8A-4147-A177-3AD203B41FA5}">
                      <a16:colId xmlns:a16="http://schemas.microsoft.com/office/drawing/2014/main" val="3197164108"/>
                    </a:ext>
                  </a:extLst>
                </a:gridCol>
              </a:tblGrid>
              <a:tr h="375682">
                <a:tc>
                  <a:txBody>
                    <a:bodyPr/>
                    <a:lstStyle/>
                    <a:p>
                      <a:pPr algn="ctr"/>
                      <a:r>
                        <a:rPr kumimoji="1" lang="ja-JP" altLang="en-US" sz="1600" b="1">
                          <a:solidFill>
                            <a:schemeClr val="bg1"/>
                          </a:solidFill>
                          <a:latin typeface="+mn-ea"/>
                          <a:ea typeface="+mn-ea"/>
                        </a:rPr>
                        <a:t>レビュー記録・メモ</a:t>
                      </a:r>
                      <a:endParaRPr kumimoji="1" lang="ja-JP" altLang="en-US" sz="1600" b="1" dirty="0">
                        <a:solidFill>
                          <a:schemeClr val="bg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350556155"/>
                  </a:ext>
                </a:extLst>
              </a:tr>
              <a:tr h="4485814">
                <a:tc>
                  <a:txBody>
                    <a:bodyPr/>
                    <a:lstStyle/>
                    <a:p>
                      <a:pPr algn="ctr"/>
                      <a:endParaRPr kumimoji="1" lang="en-US" altLang="ja-JP" sz="1800" b="1" dirty="0">
                        <a:solidFill>
                          <a:srgbClr val="E94520"/>
                        </a:solidFill>
                        <a:latin typeface="ＭＳ Ｐゴシック" panose="020B0600070205080204" pitchFamily="50" charset="-128"/>
                        <a:ea typeface="ＭＳ Ｐゴシック" panose="020B0600070205080204" pitchFamily="50" charset="-128"/>
                      </a:endParaRPr>
                    </a:p>
                    <a:p>
                      <a:pPr algn="ctr"/>
                      <a:endParaRPr kumimoji="1" lang="en-US" altLang="ja-JP" sz="1800" b="1" dirty="0">
                        <a:solidFill>
                          <a:srgbClr val="E94520"/>
                        </a:solidFill>
                        <a:latin typeface="ＭＳ Ｐゴシック" panose="020B0600070205080204" pitchFamily="50" charset="-128"/>
                        <a:ea typeface="ＭＳ Ｐゴシック" panose="020B0600070205080204" pitchFamily="50" charset="-128"/>
                      </a:endParaRPr>
                    </a:p>
                    <a:p>
                      <a:pPr algn="ctr"/>
                      <a:endParaRPr kumimoji="1" lang="ja-JP" altLang="en-US" sz="1800" b="1" dirty="0">
                        <a:solidFill>
                          <a:srgbClr val="E94520"/>
                        </a:solidFill>
                        <a:latin typeface="ＭＳ Ｐゴシック" panose="020B0600070205080204" pitchFamily="50" charset="-128"/>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51065"/>
                  </a:ext>
                </a:extLst>
              </a:tr>
            </a:tbl>
          </a:graphicData>
        </a:graphic>
      </p:graphicFrame>
    </p:spTree>
    <p:extLst>
      <p:ext uri="{BB962C8B-B14F-4D97-AF65-F5344CB8AC3E}">
        <p14:creationId xmlns:p14="http://schemas.microsoft.com/office/powerpoint/2010/main" val="310809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E81C3D2-4147-ADE4-39B3-4C13E4E308CF}"/>
              </a:ext>
            </a:extLst>
          </p:cNvPr>
          <p:cNvSpPr>
            <a:spLocks noGrp="1"/>
          </p:cNvSpPr>
          <p:nvPr>
            <p:ph type="ftr" sz="quarter" idx="11"/>
          </p:nvPr>
        </p:nvSpPr>
        <p:spPr/>
        <p:txBody>
          <a:bodyPr/>
          <a:lstStyle/>
          <a:p>
            <a:r>
              <a:rPr lang="en-US" altLang="ja-JP"/>
              <a:t>©Organization for Small &amp; Medium Enterprises and Regional Innovation, JAPAN.All Rights Reserved.</a:t>
            </a:r>
            <a:endParaRPr lang="ja-JP" altLang="en-US"/>
          </a:p>
        </p:txBody>
      </p:sp>
      <p:pic>
        <p:nvPicPr>
          <p:cNvPr id="4" name="図 3" descr="テキスト, ホワイトボード&#10;&#10;AI によって生成されたコンテンツは間違っている可能性があります。">
            <a:extLst>
              <a:ext uri="{FF2B5EF4-FFF2-40B4-BE49-F238E27FC236}">
                <a16:creationId xmlns:a16="http://schemas.microsoft.com/office/drawing/2014/main" id="{F1FFA714-FB28-AE6B-0428-1311D2F70695}"/>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757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4F620-11D6-C3A0-7ABC-71872896FA18}"/>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ECA8A98F-00E0-BCB5-9FC3-9DADCA8BC34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OP06-①-2</a:t>
            </a:r>
          </a:p>
        </p:txBody>
      </p:sp>
      <p:grpSp>
        <p:nvGrpSpPr>
          <p:cNvPr id="24" name="グループ化 23">
            <a:extLst>
              <a:ext uri="{FF2B5EF4-FFF2-40B4-BE49-F238E27FC236}">
                <a16:creationId xmlns:a16="http://schemas.microsoft.com/office/drawing/2014/main" id="{1A3B0298-FB87-D819-3D9F-21F72DA1E659}"/>
              </a:ext>
            </a:extLst>
          </p:cNvPr>
          <p:cNvGrpSpPr/>
          <p:nvPr/>
        </p:nvGrpSpPr>
        <p:grpSpPr>
          <a:xfrm>
            <a:off x="830319" y="1491022"/>
            <a:ext cx="10531366" cy="2272827"/>
            <a:chOff x="830319" y="1491022"/>
            <a:chExt cx="10531366" cy="2272827"/>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7C3C7B8C-1C3B-D79C-D005-A43E249BAB2A}"/>
                </a:ext>
              </a:extLst>
            </p:cNvPr>
            <p:cNvSpPr/>
            <p:nvPr/>
          </p:nvSpPr>
          <p:spPr>
            <a:xfrm>
              <a:off x="3552499" y="1491022"/>
              <a:ext cx="7809186" cy="504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97953DFA-B781-6A73-41A7-AD38F174B8E1}"/>
                </a:ext>
              </a:extLst>
            </p:cNvPr>
            <p:cNvSpPr/>
            <p:nvPr/>
          </p:nvSpPr>
          <p:spPr>
            <a:xfrm>
              <a:off x="830319" y="1491022"/>
              <a:ext cx="2661734"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S PGothic" panose="020B0600070205080204" pitchFamily="34" charset="-128"/>
                  <a:ea typeface="MS PGothic" panose="020B0600070205080204" pitchFamily="34" charset="-128"/>
                </a:rPr>
                <a:t>レビュー相手の選定</a:t>
              </a:r>
            </a:p>
          </p:txBody>
        </p:sp>
        <p:sp>
          <p:nvSpPr>
            <p:cNvPr id="11" name="正方形/長方形 10">
              <a:extLst>
                <a:ext uri="{FF2B5EF4-FFF2-40B4-BE49-F238E27FC236}">
                  <a16:creationId xmlns:a16="http://schemas.microsoft.com/office/drawing/2014/main" id="{83BD70ED-0A6C-CA06-1122-82CEDC91F17C}"/>
                </a:ext>
              </a:extLst>
            </p:cNvPr>
            <p:cNvSpPr/>
            <p:nvPr/>
          </p:nvSpPr>
          <p:spPr>
            <a:xfrm>
              <a:off x="3552499" y="2080631"/>
              <a:ext cx="7809186" cy="504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B170532C-2D14-1F13-7F51-46C41630DB82}"/>
                </a:ext>
              </a:extLst>
            </p:cNvPr>
            <p:cNvSpPr/>
            <p:nvPr/>
          </p:nvSpPr>
          <p:spPr>
            <a:xfrm>
              <a:off x="830319" y="2080631"/>
              <a:ext cx="2661734"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latin typeface="MS PGothic" panose="020B0600070205080204" pitchFamily="34" charset="-128"/>
                  <a:ea typeface="MS PGothic" panose="020B0600070205080204" pitchFamily="34" charset="-128"/>
                </a:rPr>
                <a:t>レビュー人数</a:t>
              </a:r>
              <a:endParaRPr kumimoji="1" lang="ja-JP" altLang="en-US" sz="1600" b="1" dirty="0">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54B13543-4215-8E17-B8AF-0EB1026B3738}"/>
                </a:ext>
              </a:extLst>
            </p:cNvPr>
            <p:cNvSpPr/>
            <p:nvPr/>
          </p:nvSpPr>
          <p:spPr>
            <a:xfrm>
              <a:off x="3552499" y="2670240"/>
              <a:ext cx="7809186" cy="504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4" name="正方形/長方形 13">
              <a:extLst>
                <a:ext uri="{FF2B5EF4-FFF2-40B4-BE49-F238E27FC236}">
                  <a16:creationId xmlns:a16="http://schemas.microsoft.com/office/drawing/2014/main" id="{7378639D-DC46-37DF-646B-66C7A5250D4B}"/>
                </a:ext>
              </a:extLst>
            </p:cNvPr>
            <p:cNvSpPr/>
            <p:nvPr/>
          </p:nvSpPr>
          <p:spPr>
            <a:xfrm>
              <a:off x="830319" y="2670240"/>
              <a:ext cx="2661734"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S PGothic" panose="020B0600070205080204" pitchFamily="34" charset="-128"/>
                  <a:ea typeface="MS PGothic" panose="020B0600070205080204" pitchFamily="34" charset="-128"/>
                </a:rPr>
                <a:t>スケジュール調整</a:t>
              </a:r>
            </a:p>
          </p:txBody>
        </p:sp>
        <p:sp>
          <p:nvSpPr>
            <p:cNvPr id="15" name="正方形/長方形 14">
              <a:extLst>
                <a:ext uri="{FF2B5EF4-FFF2-40B4-BE49-F238E27FC236}">
                  <a16:creationId xmlns:a16="http://schemas.microsoft.com/office/drawing/2014/main" id="{52C868F7-BC2D-EAC0-F680-A0586C55BD51}"/>
                </a:ext>
              </a:extLst>
            </p:cNvPr>
            <p:cNvSpPr/>
            <p:nvPr/>
          </p:nvSpPr>
          <p:spPr>
            <a:xfrm>
              <a:off x="3552499" y="3259849"/>
              <a:ext cx="7809186" cy="504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5E50F944-67CF-5013-390F-69F0AAA12A6F}"/>
                </a:ext>
              </a:extLst>
            </p:cNvPr>
            <p:cNvSpPr/>
            <p:nvPr/>
          </p:nvSpPr>
          <p:spPr>
            <a:xfrm>
              <a:off x="830319" y="3259849"/>
              <a:ext cx="2661734"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S PGothic" panose="020B0600070205080204" pitchFamily="34" charset="-128"/>
                  <a:ea typeface="MS PGothic" panose="020B0600070205080204" pitchFamily="34" charset="-128"/>
                </a:rPr>
                <a:t>場所と方法の選定</a:t>
              </a:r>
            </a:p>
          </p:txBody>
        </p:sp>
      </p:grpSp>
      <p:sp>
        <p:nvSpPr>
          <p:cNvPr id="18" name="正方形/長方形 17">
            <a:extLst>
              <a:ext uri="{FF2B5EF4-FFF2-40B4-BE49-F238E27FC236}">
                <a16:creationId xmlns:a16="http://schemas.microsoft.com/office/drawing/2014/main" id="{DD392028-7C55-C049-EB0D-070B9B7BCE17}"/>
              </a:ext>
            </a:extLst>
          </p:cNvPr>
          <p:cNvSpPr/>
          <p:nvPr/>
        </p:nvSpPr>
        <p:spPr>
          <a:xfrm>
            <a:off x="830319" y="4260101"/>
            <a:ext cx="2661734" cy="50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S PGothic" panose="020B0600070205080204" pitchFamily="34" charset="-128"/>
                <a:ea typeface="MS PGothic" panose="020B0600070205080204" pitchFamily="34" charset="-128"/>
              </a:rPr>
              <a:t>インタビュアー（聴き手）</a:t>
            </a:r>
          </a:p>
        </p:txBody>
      </p:sp>
      <p:sp>
        <p:nvSpPr>
          <p:cNvPr id="20" name="正方形/長方形 19">
            <a:extLst>
              <a:ext uri="{FF2B5EF4-FFF2-40B4-BE49-F238E27FC236}">
                <a16:creationId xmlns:a16="http://schemas.microsoft.com/office/drawing/2014/main" id="{D933952A-D3A3-AFE0-B3D0-85BA61C31C4C}"/>
              </a:ext>
            </a:extLst>
          </p:cNvPr>
          <p:cNvSpPr/>
          <p:nvPr/>
        </p:nvSpPr>
        <p:spPr>
          <a:xfrm>
            <a:off x="830319" y="4849710"/>
            <a:ext cx="2661734" cy="50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S PGothic" panose="020B0600070205080204" pitchFamily="34" charset="-128"/>
                <a:ea typeface="MS PGothic" panose="020B0600070205080204" pitchFamily="34" charset="-128"/>
              </a:rPr>
              <a:t>ビジネスプラン紹介</a:t>
            </a:r>
          </a:p>
        </p:txBody>
      </p:sp>
      <p:sp>
        <p:nvSpPr>
          <p:cNvPr id="22" name="正方形/長方形 21">
            <a:extLst>
              <a:ext uri="{FF2B5EF4-FFF2-40B4-BE49-F238E27FC236}">
                <a16:creationId xmlns:a16="http://schemas.microsoft.com/office/drawing/2014/main" id="{BA2C4812-1590-B9CD-7A34-8C48F8598995}"/>
              </a:ext>
            </a:extLst>
          </p:cNvPr>
          <p:cNvSpPr/>
          <p:nvPr/>
        </p:nvSpPr>
        <p:spPr>
          <a:xfrm>
            <a:off x="830319" y="5439322"/>
            <a:ext cx="2661734" cy="50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S PGothic" panose="020B0600070205080204" pitchFamily="34" charset="-128"/>
                <a:ea typeface="MS PGothic" panose="020B0600070205080204" pitchFamily="34" charset="-128"/>
              </a:rPr>
              <a:t>記録者</a:t>
            </a:r>
          </a:p>
        </p:txBody>
      </p:sp>
      <p:sp>
        <p:nvSpPr>
          <p:cNvPr id="23" name="テキスト ボックス 22">
            <a:extLst>
              <a:ext uri="{FF2B5EF4-FFF2-40B4-BE49-F238E27FC236}">
                <a16:creationId xmlns:a16="http://schemas.microsoft.com/office/drawing/2014/main" id="{2C8AB4B0-6BB9-EE82-2108-24E8423A5FD3}"/>
              </a:ext>
            </a:extLst>
          </p:cNvPr>
          <p:cNvSpPr txBox="1"/>
          <p:nvPr/>
        </p:nvSpPr>
        <p:spPr>
          <a:xfrm>
            <a:off x="830319" y="1090389"/>
            <a:ext cx="2195382" cy="381000"/>
          </a:xfrm>
          <a:prstGeom prst="rect">
            <a:avLst/>
          </a:prstGeom>
          <a:noFill/>
          <a:ln w="28575">
            <a:noFill/>
          </a:ln>
        </p:spPr>
        <p:txBody>
          <a:bodyPr wrap="square" anchor="ctr" anchorCtr="0">
            <a:noAutofit/>
          </a:bodyPr>
          <a:lstStyle/>
          <a:p>
            <a:pPr>
              <a:lnSpc>
                <a:spcPct val="90000"/>
              </a:lnSpc>
            </a:pPr>
            <a:r>
              <a:rPr lang="ja-JP" altLang="en-US" sz="1600" b="1" dirty="0">
                <a:latin typeface="MS PGothic" panose="020B0600070205080204" pitchFamily="34" charset="-128"/>
                <a:ea typeface="MS PGothic" panose="020B0600070205080204" pitchFamily="34" charset="-128"/>
              </a:rPr>
              <a:t>■レビュー先</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25" name="テキスト ボックス 24">
            <a:extLst>
              <a:ext uri="{FF2B5EF4-FFF2-40B4-BE49-F238E27FC236}">
                <a16:creationId xmlns:a16="http://schemas.microsoft.com/office/drawing/2014/main" id="{E238F093-D0F8-1E16-2ADF-253DF3CA66D9}"/>
              </a:ext>
            </a:extLst>
          </p:cNvPr>
          <p:cNvSpPr txBox="1"/>
          <p:nvPr/>
        </p:nvSpPr>
        <p:spPr>
          <a:xfrm>
            <a:off x="830318" y="3849825"/>
            <a:ext cx="3268715" cy="381000"/>
          </a:xfrm>
          <a:prstGeom prst="rect">
            <a:avLst/>
          </a:prstGeom>
          <a:noFill/>
          <a:ln w="28575">
            <a:noFill/>
          </a:ln>
        </p:spPr>
        <p:txBody>
          <a:bodyPr wrap="square" anchor="ctr" anchorCtr="0">
            <a:noAutofit/>
          </a:bodyPr>
          <a:lstStyle/>
          <a:p>
            <a:pPr>
              <a:lnSpc>
                <a:spcPct val="90000"/>
              </a:lnSpc>
            </a:pPr>
            <a:r>
              <a:rPr lang="ja-JP" altLang="en-US" sz="1600" b="1" dirty="0">
                <a:latin typeface="MS PGothic" panose="020B0600070205080204" pitchFamily="34" charset="-128"/>
                <a:ea typeface="MS PGothic" panose="020B0600070205080204" pitchFamily="34" charset="-128"/>
              </a:rPr>
              <a:t>■レビュー</a:t>
            </a:r>
            <a:r>
              <a:rPr kumimoji="1" lang="ja-JP" altLang="en-US" sz="1600" b="1" dirty="0">
                <a:solidFill>
                  <a:schemeClr val="tx1"/>
                </a:solidFill>
                <a:latin typeface="MS PGothic" panose="020B0600070205080204" pitchFamily="34" charset="-128"/>
                <a:ea typeface="MS PGothic" panose="020B0600070205080204" pitchFamily="34" charset="-128"/>
              </a:rPr>
              <a:t>での役割</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4" name="タイトル 1">
            <a:extLst>
              <a:ext uri="{FF2B5EF4-FFF2-40B4-BE49-F238E27FC236}">
                <a16:creationId xmlns:a16="http://schemas.microsoft.com/office/drawing/2014/main" id="{B55EE4E9-044B-5C93-A0C2-B07127559D03}"/>
              </a:ext>
            </a:extLst>
          </p:cNvPr>
          <p:cNvSpPr>
            <a:spLocks noGrp="1"/>
          </p:cNvSpPr>
          <p:nvPr>
            <p:ph type="title"/>
          </p:nvPr>
        </p:nvSpPr>
        <p:spPr>
          <a:xfrm>
            <a:off x="838200" y="353962"/>
            <a:ext cx="10515600" cy="588227"/>
          </a:xfrm>
        </p:spPr>
        <p:txBody>
          <a:bodyPr/>
          <a:lstStyle/>
          <a:p>
            <a:r>
              <a:rPr lang="ja-JP" altLang="en-US" sz="2600">
                <a:latin typeface="MS PGothic" panose="020B0600070205080204" pitchFamily="34" charset="-128"/>
                <a:ea typeface="MS PGothic" panose="020B0600070205080204" pitchFamily="34" charset="-128"/>
              </a:rPr>
              <a:t>ワーク</a:t>
            </a:r>
            <a:r>
              <a:rPr lang="en-US" altLang="ja-JP" sz="2600" dirty="0">
                <a:latin typeface="MS PGothic" panose="020B0600070205080204" pitchFamily="34" charset="-128"/>
                <a:ea typeface="MS PGothic" panose="020B0600070205080204" pitchFamily="34" charset="-128"/>
              </a:rPr>
              <a:t> [2] </a:t>
            </a:r>
            <a:r>
              <a:rPr lang="ja-JP" altLang="en-US" sz="2600" dirty="0">
                <a:latin typeface="MS PGothic" panose="020B0600070205080204" pitchFamily="34" charset="-128"/>
                <a:ea typeface="MS PGothic" panose="020B0600070205080204" pitchFamily="34" charset="-128"/>
              </a:rPr>
              <a:t>レビュー先とレビューでの役割を</a:t>
            </a:r>
            <a:r>
              <a:rPr lang="ja-JP" altLang="en-US" sz="2600">
                <a:latin typeface="MS PGothic" panose="020B0600070205080204" pitchFamily="34" charset="-128"/>
                <a:ea typeface="MS PGothic" panose="020B0600070205080204" pitchFamily="34" charset="-128"/>
              </a:rPr>
              <a:t>決定する</a:t>
            </a:r>
            <a:r>
              <a:rPr lang="en-US" altLang="ja-JP" sz="2600" dirty="0">
                <a:latin typeface="MS PGothic" panose="020B0600070205080204" pitchFamily="34" charset="-128"/>
                <a:ea typeface="MS PGothic" panose="020B0600070205080204" pitchFamily="34" charset="-128"/>
              </a:rPr>
              <a:t> (15</a:t>
            </a:r>
            <a:r>
              <a:rPr lang="ja-JP" altLang="en-US" sz="2600" dirty="0">
                <a:latin typeface="MS PGothic" panose="020B0600070205080204" pitchFamily="34" charset="-128"/>
                <a:ea typeface="MS PGothic" panose="020B0600070205080204" pitchFamily="34" charset="-128"/>
              </a:rPr>
              <a:t>分）</a:t>
            </a:r>
            <a:endParaRPr kumimoji="1" lang="ja-JP" altLang="en-US" sz="2600" dirty="0"/>
          </a:p>
        </p:txBody>
      </p:sp>
      <p:sp>
        <p:nvSpPr>
          <p:cNvPr id="17" name="正方形/長方形 16">
            <a:extLst>
              <a:ext uri="{FF2B5EF4-FFF2-40B4-BE49-F238E27FC236}">
                <a16:creationId xmlns:a16="http://schemas.microsoft.com/office/drawing/2014/main" id="{AD7F4843-2F11-98D5-0245-FE2229E54FC2}"/>
              </a:ext>
            </a:extLst>
          </p:cNvPr>
          <p:cNvSpPr/>
          <p:nvPr/>
        </p:nvSpPr>
        <p:spPr>
          <a:xfrm>
            <a:off x="3552499" y="4260101"/>
            <a:ext cx="7809186" cy="50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id="{D47D794A-288F-B7BC-BA11-32C4F324667C}"/>
              </a:ext>
            </a:extLst>
          </p:cNvPr>
          <p:cNvSpPr/>
          <p:nvPr/>
        </p:nvSpPr>
        <p:spPr>
          <a:xfrm>
            <a:off x="3552499" y="4849710"/>
            <a:ext cx="7809186" cy="50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7A8DF33B-D88A-01D3-1BC4-F23B9478187B}"/>
              </a:ext>
            </a:extLst>
          </p:cNvPr>
          <p:cNvSpPr/>
          <p:nvPr/>
        </p:nvSpPr>
        <p:spPr>
          <a:xfrm>
            <a:off x="3552499" y="5439322"/>
            <a:ext cx="7809186" cy="50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600" b="1" dirty="0">
              <a:solidFill>
                <a:srgbClr val="E9452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60015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E2303-D0B5-39D4-9DD2-9B8577C6629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6075D4-FB30-2E53-47E7-DAC1C2440C48}"/>
              </a:ext>
            </a:extLst>
          </p:cNvPr>
          <p:cNvSpPr>
            <a:spLocks noGrp="1"/>
          </p:cNvSpPr>
          <p:nvPr>
            <p:ph type="title"/>
          </p:nvPr>
        </p:nvSpPr>
        <p:spPr/>
        <p:txBody>
          <a:bodyPr/>
          <a:lstStyle/>
          <a:p>
            <a:r>
              <a:rPr lang="ja-JP" altLang="en-US" sz="2800">
                <a:latin typeface="MS PGothic" panose="020B0600070205080204" pitchFamily="34" charset="-128"/>
                <a:ea typeface="MS PGothic" panose="020B0600070205080204" pitchFamily="34" charset="-128"/>
              </a:rPr>
              <a:t>ワーク</a:t>
            </a:r>
            <a:r>
              <a:rPr lang="en-US" altLang="ja-JP" sz="2800" dirty="0">
                <a:latin typeface="MS PGothic" panose="020B0600070205080204" pitchFamily="34" charset="-128"/>
                <a:ea typeface="MS PGothic" panose="020B0600070205080204" pitchFamily="34" charset="-128"/>
              </a:rPr>
              <a:t> [1] </a:t>
            </a:r>
            <a:r>
              <a:rPr lang="ja-JP" altLang="en-US">
                <a:latin typeface="MS PGothic" panose="020B0600070205080204" pitchFamily="34" charset="-128"/>
                <a:ea typeface="MS PGothic" panose="020B0600070205080204" pitchFamily="34" charset="-128"/>
              </a:rPr>
              <a:t>レビューを振り返る</a:t>
            </a:r>
            <a:r>
              <a:rPr lang="en-US" altLang="ja-JP" dirty="0">
                <a:latin typeface="MS PGothic" panose="020B0600070205080204" pitchFamily="34" charset="-128"/>
                <a:ea typeface="MS PGothic" panose="020B0600070205080204" pitchFamily="34" charset="-128"/>
              </a:rPr>
              <a:t> (4</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F11652C6-A838-AB5A-FB43-86E0C49D780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OP06-</a:t>
            </a:r>
            <a:r>
              <a:rPr lang="ja-JP" altLang="en-US" sz="1400" b="1">
                <a:solidFill>
                  <a:schemeClr val="bg1"/>
                </a:solidFill>
                <a:latin typeface="MS PGothic" panose="020B0600070205080204" pitchFamily="34" charset="-128"/>
                <a:ea typeface="MS PGothic" panose="020B0600070205080204" pitchFamily="34" charset="-128"/>
              </a:rPr>
              <a:t>③</a:t>
            </a:r>
            <a:r>
              <a:rPr lang="en-US" altLang="ja-JP" sz="1400" b="1" dirty="0">
                <a:solidFill>
                  <a:schemeClr val="bg1"/>
                </a:solidFill>
                <a:latin typeface="MS PGothic" panose="020B0600070205080204" pitchFamily="34" charset="-128"/>
                <a:ea typeface="MS PGothic" panose="020B0600070205080204" pitchFamily="34" charset="-128"/>
              </a:rPr>
              <a:t>-1</a:t>
            </a:r>
          </a:p>
        </p:txBody>
      </p:sp>
      <p:grpSp>
        <p:nvGrpSpPr>
          <p:cNvPr id="3" name="グループ化 2">
            <a:extLst>
              <a:ext uri="{FF2B5EF4-FFF2-40B4-BE49-F238E27FC236}">
                <a16:creationId xmlns:a16="http://schemas.microsoft.com/office/drawing/2014/main" id="{BE0A1EBA-6C1E-AC8B-11C7-C1601412DFCD}"/>
              </a:ext>
            </a:extLst>
          </p:cNvPr>
          <p:cNvGrpSpPr/>
          <p:nvPr/>
        </p:nvGrpSpPr>
        <p:grpSpPr>
          <a:xfrm>
            <a:off x="830319" y="1217387"/>
            <a:ext cx="10531366" cy="1116000"/>
            <a:chOff x="830319" y="1491022"/>
            <a:chExt cx="10531366"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25F01239-3D68-D511-5A60-20D2909F827B}"/>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4313A0DD-C4FB-10FE-38AA-E1660CA5AF76}"/>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レビューで</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指摘されたこと</a:t>
              </a:r>
            </a:p>
          </p:txBody>
        </p:sp>
      </p:grpSp>
      <p:grpSp>
        <p:nvGrpSpPr>
          <p:cNvPr id="4" name="グループ化 3">
            <a:extLst>
              <a:ext uri="{FF2B5EF4-FFF2-40B4-BE49-F238E27FC236}">
                <a16:creationId xmlns:a16="http://schemas.microsoft.com/office/drawing/2014/main" id="{B2AC7CEA-C829-53F3-98A8-2A2904DE98C2}"/>
              </a:ext>
            </a:extLst>
          </p:cNvPr>
          <p:cNvGrpSpPr/>
          <p:nvPr/>
        </p:nvGrpSpPr>
        <p:grpSpPr>
          <a:xfrm>
            <a:off x="830319" y="2437615"/>
            <a:ext cx="10531366" cy="1116000"/>
            <a:chOff x="830319" y="2690232"/>
            <a:chExt cx="10531366" cy="1080000"/>
          </a:xfrm>
          <a:effectLst>
            <a:outerShdw dist="88900" dir="2700000" algn="ctr" rotWithShape="0">
              <a:schemeClr val="bg2">
                <a:lumMod val="90000"/>
              </a:schemeClr>
            </a:outerShdw>
          </a:effectLst>
        </p:grpSpPr>
        <p:sp>
          <p:nvSpPr>
            <p:cNvPr id="11" name="正方形/長方形 10">
              <a:extLst>
                <a:ext uri="{FF2B5EF4-FFF2-40B4-BE49-F238E27FC236}">
                  <a16:creationId xmlns:a16="http://schemas.microsoft.com/office/drawing/2014/main" id="{A8809823-AF6B-F993-D8FE-4DD075BB5CE7}"/>
                </a:ext>
              </a:extLst>
            </p:cNvPr>
            <p:cNvSpPr/>
            <p:nvPr/>
          </p:nvSpPr>
          <p:spPr>
            <a:xfrm>
              <a:off x="3331779" y="269023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5CED1BF9-36EA-8112-BD94-1F1400AD21C5}"/>
                </a:ext>
              </a:extLst>
            </p:cNvPr>
            <p:cNvSpPr/>
            <p:nvPr/>
          </p:nvSpPr>
          <p:spPr>
            <a:xfrm>
              <a:off x="830319" y="269023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レビュー</a:t>
              </a:r>
              <a:r>
                <a:rPr lang="ja-JP" altLang="en-US" b="1">
                  <a:latin typeface="MS PGothic" panose="020B0600070205080204" pitchFamily="34" charset="-128"/>
                  <a:ea typeface="MS PGothic" panose="020B0600070205080204" pitchFamily="34" charset="-128"/>
                </a:rPr>
                <a:t>を受けて</a:t>
              </a:r>
              <a:endParaRPr lang="en-US" altLang="ja-JP" b="1" dirty="0">
                <a:latin typeface="MS PGothic" panose="020B0600070205080204" pitchFamily="34" charset="-128"/>
                <a:ea typeface="MS PGothic" panose="020B0600070205080204" pitchFamily="34" charset="-128"/>
              </a:endParaRPr>
            </a:p>
            <a:p>
              <a:pPr algn="ctr"/>
              <a:r>
                <a:rPr kumimoji="1" lang="ja-JP" altLang="en-US" b="1">
                  <a:latin typeface="MS PGothic" panose="020B0600070205080204" pitchFamily="34" charset="-128"/>
                  <a:ea typeface="MS PGothic" panose="020B0600070205080204" pitchFamily="34" charset="-128"/>
                </a:rPr>
                <a:t>気づいた</a:t>
              </a:r>
              <a:r>
                <a:rPr kumimoji="1" lang="ja-JP" altLang="en-US" b="1" dirty="0">
                  <a:latin typeface="MS PGothic" panose="020B0600070205080204" pitchFamily="34" charset="-128"/>
                  <a:ea typeface="MS PGothic" panose="020B0600070205080204" pitchFamily="34" charset="-128"/>
                </a:rPr>
                <a:t>こと</a:t>
              </a:r>
            </a:p>
          </p:txBody>
        </p:sp>
      </p:grpSp>
      <p:grpSp>
        <p:nvGrpSpPr>
          <p:cNvPr id="5" name="グループ化 4">
            <a:extLst>
              <a:ext uri="{FF2B5EF4-FFF2-40B4-BE49-F238E27FC236}">
                <a16:creationId xmlns:a16="http://schemas.microsoft.com/office/drawing/2014/main" id="{142B21AC-FF30-19D3-BF87-BFAFC4808351}"/>
              </a:ext>
            </a:extLst>
          </p:cNvPr>
          <p:cNvGrpSpPr/>
          <p:nvPr/>
        </p:nvGrpSpPr>
        <p:grpSpPr>
          <a:xfrm>
            <a:off x="830319" y="3657843"/>
            <a:ext cx="10531366" cy="1116000"/>
            <a:chOff x="830319" y="3889437"/>
            <a:chExt cx="10531366" cy="1080000"/>
          </a:xfrm>
          <a:effectLst>
            <a:outerShdw dist="88900" dir="2700000" algn="ctr" rotWithShape="0">
              <a:schemeClr val="bg2">
                <a:lumMod val="90000"/>
              </a:schemeClr>
            </a:outerShdw>
          </a:effectLst>
        </p:grpSpPr>
        <p:sp>
          <p:nvSpPr>
            <p:cNvPr id="13" name="正方形/長方形 12">
              <a:extLst>
                <a:ext uri="{FF2B5EF4-FFF2-40B4-BE49-F238E27FC236}">
                  <a16:creationId xmlns:a16="http://schemas.microsoft.com/office/drawing/2014/main" id="{C15CACB3-B35A-9365-5BDB-65D0E45D7BF6}"/>
                </a:ext>
              </a:extLst>
            </p:cNvPr>
            <p:cNvSpPr/>
            <p:nvPr/>
          </p:nvSpPr>
          <p:spPr>
            <a:xfrm>
              <a:off x="3331779" y="3889437"/>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4" name="正方形/長方形 13">
              <a:extLst>
                <a:ext uri="{FF2B5EF4-FFF2-40B4-BE49-F238E27FC236}">
                  <a16:creationId xmlns:a16="http://schemas.microsoft.com/office/drawing/2014/main" id="{8E98DBE5-693B-B6EA-C156-E7F68F30275C}"/>
                </a:ext>
              </a:extLst>
            </p:cNvPr>
            <p:cNvSpPr/>
            <p:nvPr/>
          </p:nvSpPr>
          <p:spPr>
            <a:xfrm>
              <a:off x="830319" y="3889437"/>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改善点</a:t>
              </a:r>
              <a:r>
                <a:rPr kumimoji="1" lang="ja-JP" altLang="en-US" b="1" dirty="0">
                  <a:latin typeface="MS PGothic" panose="020B0600070205080204" pitchFamily="34" charset="-128"/>
                  <a:ea typeface="MS PGothic" panose="020B0600070205080204" pitchFamily="34" charset="-128"/>
                </a:rPr>
                <a:t>に</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つながるポイント</a:t>
              </a:r>
              <a:endParaRPr kumimoji="1" lang="en-US" altLang="ja-JP" b="1" dirty="0">
                <a:latin typeface="MS PGothic" panose="020B0600070205080204" pitchFamily="34" charset="-128"/>
                <a:ea typeface="MS PGothic" panose="020B0600070205080204" pitchFamily="34" charset="-128"/>
              </a:endParaRPr>
            </a:p>
          </p:txBody>
        </p:sp>
      </p:grpSp>
      <p:grpSp>
        <p:nvGrpSpPr>
          <p:cNvPr id="7" name="グループ化 6">
            <a:extLst>
              <a:ext uri="{FF2B5EF4-FFF2-40B4-BE49-F238E27FC236}">
                <a16:creationId xmlns:a16="http://schemas.microsoft.com/office/drawing/2014/main" id="{EA092D66-1D37-10AB-D567-94EB4EFC820D}"/>
              </a:ext>
            </a:extLst>
          </p:cNvPr>
          <p:cNvGrpSpPr/>
          <p:nvPr/>
        </p:nvGrpSpPr>
        <p:grpSpPr>
          <a:xfrm>
            <a:off x="830319" y="4878072"/>
            <a:ext cx="10531366" cy="1116000"/>
            <a:chOff x="830319" y="5088647"/>
            <a:chExt cx="10531366" cy="1080000"/>
          </a:xfrm>
          <a:effectLst>
            <a:outerShdw dist="88900" dir="2700000" algn="ctr" rotWithShape="0">
              <a:schemeClr val="bg2">
                <a:lumMod val="90000"/>
              </a:schemeClr>
            </a:outerShdw>
          </a:effectLst>
        </p:grpSpPr>
        <p:sp>
          <p:nvSpPr>
            <p:cNvPr id="15" name="正方形/長方形 14">
              <a:extLst>
                <a:ext uri="{FF2B5EF4-FFF2-40B4-BE49-F238E27FC236}">
                  <a16:creationId xmlns:a16="http://schemas.microsoft.com/office/drawing/2014/main" id="{D026B317-DB2A-245B-7DFD-2426E12A8E99}"/>
                </a:ext>
              </a:extLst>
            </p:cNvPr>
            <p:cNvSpPr/>
            <p:nvPr/>
          </p:nvSpPr>
          <p:spPr>
            <a:xfrm>
              <a:off x="3331779" y="5088647"/>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CBC2237C-2D01-905C-CE29-EEC89652E9AB}"/>
                </a:ext>
              </a:extLst>
            </p:cNvPr>
            <p:cNvSpPr/>
            <p:nvPr/>
          </p:nvSpPr>
          <p:spPr>
            <a:xfrm>
              <a:off x="830319" y="5088647"/>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具体的には</a:t>
              </a:r>
              <a:br>
                <a:rPr kumimoji="1" lang="en-US" altLang="ja-JP"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どのように改善するか</a:t>
              </a:r>
            </a:p>
          </p:txBody>
        </p:sp>
      </p:grpSp>
    </p:spTree>
    <p:extLst>
      <p:ext uri="{BB962C8B-B14F-4D97-AF65-F5344CB8AC3E}">
        <p14:creationId xmlns:p14="http://schemas.microsoft.com/office/powerpoint/2010/main" val="1672228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B3DE-A8C8-316B-45E0-31B56568AF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EB2386-42FF-AD7E-DB28-92F900A1A168}"/>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簡易的な収支計画</a:t>
            </a:r>
            <a:r>
              <a:rPr lang="ja-JP" altLang="en-US">
                <a:latin typeface="MS PGothic" panose="020B0600070205080204" pitchFamily="34" charset="-128"/>
                <a:ea typeface="MS PGothic" panose="020B0600070205080204" pitchFamily="34" charset="-128"/>
              </a:rPr>
              <a:t>を立てる</a:t>
            </a:r>
            <a:r>
              <a:rPr lang="en-US" altLang="ja-JP" dirty="0">
                <a:latin typeface="MS PGothic" panose="020B0600070205080204" pitchFamily="34" charset="-128"/>
                <a:ea typeface="MS PGothic" panose="020B0600070205080204" pitchFamily="34" charset="-128"/>
              </a:rPr>
              <a:t> (15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F5117128-BCF6-5C6A-AC0D-42FC24BEDB77}"/>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OP07-①-1</a:t>
            </a:r>
          </a:p>
        </p:txBody>
      </p:sp>
      <p:sp>
        <p:nvSpPr>
          <p:cNvPr id="8" name="テキスト ボックス 7">
            <a:extLst>
              <a:ext uri="{FF2B5EF4-FFF2-40B4-BE49-F238E27FC236}">
                <a16:creationId xmlns:a16="http://schemas.microsoft.com/office/drawing/2014/main" id="{31F7CE54-1FA1-6E52-65E1-2226D41D820B}"/>
              </a:ext>
            </a:extLst>
          </p:cNvPr>
          <p:cNvSpPr txBox="1"/>
          <p:nvPr/>
        </p:nvSpPr>
        <p:spPr>
          <a:xfrm>
            <a:off x="327082" y="1143664"/>
            <a:ext cx="11542644" cy="400110"/>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作成しているビジネスプランの収支計画</a:t>
            </a:r>
            <a:r>
              <a:rPr lang="en-US" altLang="ja-JP" sz="2000" b="1" dirty="0">
                <a:latin typeface="MS PGothic" panose="020B0600070205080204" pitchFamily="34" charset="-128"/>
                <a:ea typeface="MS PGothic" panose="020B0600070205080204" pitchFamily="34" charset="-128"/>
              </a:rPr>
              <a:t>1</a:t>
            </a:r>
            <a:r>
              <a:rPr lang="ja-JP" altLang="en-US" sz="2000" b="1" dirty="0">
                <a:latin typeface="MS PGothic" panose="020B0600070205080204" pitchFamily="34" charset="-128"/>
                <a:ea typeface="MS PGothic" panose="020B0600070205080204" pitchFamily="34" charset="-128"/>
              </a:rPr>
              <a:t>ヶ月の売上高、商品原価、経費、利益を考えてみましょう。</a:t>
            </a:r>
          </a:p>
        </p:txBody>
      </p:sp>
      <p:sp>
        <p:nvSpPr>
          <p:cNvPr id="9" name="テキスト ボックス 8">
            <a:extLst>
              <a:ext uri="{FF2B5EF4-FFF2-40B4-BE49-F238E27FC236}">
                <a16:creationId xmlns:a16="http://schemas.microsoft.com/office/drawing/2014/main" id="{819DB118-4B81-0F28-1848-9E5A9817E0F1}"/>
              </a:ext>
            </a:extLst>
          </p:cNvPr>
          <p:cNvSpPr txBox="1"/>
          <p:nvPr/>
        </p:nvSpPr>
        <p:spPr>
          <a:xfrm>
            <a:off x="1325311" y="5838845"/>
            <a:ext cx="9562397" cy="307777"/>
          </a:xfrm>
          <a:prstGeom prst="rect">
            <a:avLst/>
          </a:prstGeom>
          <a:no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自宅や学校で加工や販売などを実施する場合は、家賃や光熱費などを含まない場合があります。</a:t>
            </a:r>
            <a:endParaRPr kumimoji="1" lang="en-US" altLang="ja-JP" sz="1400" dirty="0">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64FE5307-5970-0B91-6626-1CF4BFAC79AD}"/>
              </a:ext>
            </a:extLst>
          </p:cNvPr>
          <p:cNvSpPr/>
          <p:nvPr/>
        </p:nvSpPr>
        <p:spPr>
          <a:xfrm>
            <a:off x="839788"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4520"/>
              </a:solidFill>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6ADDF1F8-59A2-DFF9-3D73-B911B016D946}"/>
              </a:ext>
            </a:extLst>
          </p:cNvPr>
          <p:cNvSpPr txBox="1"/>
          <p:nvPr/>
        </p:nvSpPr>
        <p:spPr>
          <a:xfrm>
            <a:off x="792931"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販売単価</a:t>
            </a:r>
          </a:p>
        </p:txBody>
      </p:sp>
      <p:sp>
        <p:nvSpPr>
          <p:cNvPr id="14" name="正方形/長方形 13">
            <a:extLst>
              <a:ext uri="{FF2B5EF4-FFF2-40B4-BE49-F238E27FC236}">
                <a16:creationId xmlns:a16="http://schemas.microsoft.com/office/drawing/2014/main" id="{F3834F85-0243-B015-40BC-E42BA289FEA3}"/>
              </a:ext>
            </a:extLst>
          </p:cNvPr>
          <p:cNvSpPr/>
          <p:nvPr/>
        </p:nvSpPr>
        <p:spPr>
          <a:xfrm>
            <a:off x="4071719"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EB09A70A-00F8-7711-30BB-A580DF748D5B}"/>
              </a:ext>
            </a:extLst>
          </p:cNvPr>
          <p:cNvSpPr txBox="1"/>
          <p:nvPr/>
        </p:nvSpPr>
        <p:spPr>
          <a:xfrm>
            <a:off x="4024862"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販売数</a:t>
            </a:r>
          </a:p>
        </p:txBody>
      </p:sp>
      <p:sp>
        <p:nvSpPr>
          <p:cNvPr id="17" name="正方形/長方形 16">
            <a:extLst>
              <a:ext uri="{FF2B5EF4-FFF2-40B4-BE49-F238E27FC236}">
                <a16:creationId xmlns:a16="http://schemas.microsoft.com/office/drawing/2014/main" id="{FD98B585-7B6C-AC92-2D6C-063B3BC2C33E}"/>
              </a:ext>
            </a:extLst>
          </p:cNvPr>
          <p:cNvSpPr/>
          <p:nvPr/>
        </p:nvSpPr>
        <p:spPr>
          <a:xfrm>
            <a:off x="8797248"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94C3B308-5E81-9F96-47F5-F8A77203BD7E}"/>
              </a:ext>
            </a:extLst>
          </p:cNvPr>
          <p:cNvSpPr txBox="1"/>
          <p:nvPr/>
        </p:nvSpPr>
        <p:spPr>
          <a:xfrm>
            <a:off x="8750391"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❶ 売上高</a:t>
            </a:r>
          </a:p>
        </p:txBody>
      </p:sp>
      <p:sp>
        <p:nvSpPr>
          <p:cNvPr id="21" name="正方形/長方形 20">
            <a:extLst>
              <a:ext uri="{FF2B5EF4-FFF2-40B4-BE49-F238E27FC236}">
                <a16:creationId xmlns:a16="http://schemas.microsoft.com/office/drawing/2014/main" id="{EE4796F1-7CB9-C997-8F0A-C4E033A515BA}"/>
              </a:ext>
            </a:extLst>
          </p:cNvPr>
          <p:cNvSpPr/>
          <p:nvPr/>
        </p:nvSpPr>
        <p:spPr>
          <a:xfrm>
            <a:off x="3395895" y="192468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solidFill>
                <a:latin typeface="MS PGothic" panose="020B0600070205080204" pitchFamily="34" charset="-128"/>
                <a:ea typeface="MS PGothic" panose="020B0600070205080204" pitchFamily="34" charset="-128"/>
              </a:rPr>
              <a:t>×</a:t>
            </a:r>
            <a:endParaRPr kumimoji="1" lang="ja-JP" altLang="en-US" sz="3600" dirty="0">
              <a:solidFill>
                <a:schemeClr val="tx1"/>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B2E74F8E-8B65-D3E3-5312-46F74D372D1E}"/>
              </a:ext>
            </a:extLst>
          </p:cNvPr>
          <p:cNvSpPr/>
          <p:nvPr/>
        </p:nvSpPr>
        <p:spPr>
          <a:xfrm>
            <a:off x="8357416" y="1932564"/>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34" name="正方形/長方形 33">
            <a:extLst>
              <a:ext uri="{FF2B5EF4-FFF2-40B4-BE49-F238E27FC236}">
                <a16:creationId xmlns:a16="http://schemas.microsoft.com/office/drawing/2014/main" id="{4E1A6834-E137-1399-0BF6-8DD3149E5845}"/>
              </a:ext>
            </a:extLst>
          </p:cNvPr>
          <p:cNvSpPr/>
          <p:nvPr/>
        </p:nvSpPr>
        <p:spPr>
          <a:xfrm>
            <a:off x="839786"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35" name="テキスト ボックス 34">
            <a:extLst>
              <a:ext uri="{FF2B5EF4-FFF2-40B4-BE49-F238E27FC236}">
                <a16:creationId xmlns:a16="http://schemas.microsoft.com/office/drawing/2014/main" id="{5938DA81-25E2-0866-ACB9-E5E0D70A0AB5}"/>
              </a:ext>
            </a:extLst>
          </p:cNvPr>
          <p:cNvSpPr txBox="1"/>
          <p:nvPr/>
        </p:nvSpPr>
        <p:spPr>
          <a:xfrm>
            <a:off x="792929"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 商品原価</a:t>
            </a:r>
            <a:endParaRPr lang="ja-JP" altLang="en-US" sz="1600" b="1" dirty="0">
              <a:latin typeface="MS PGothic" panose="020B0600070205080204" pitchFamily="34" charset="-128"/>
              <a:ea typeface="MS PGothic" panose="020B0600070205080204" pitchFamily="34" charset="-128"/>
            </a:endParaRPr>
          </a:p>
        </p:txBody>
      </p:sp>
      <p:sp>
        <p:nvSpPr>
          <p:cNvPr id="32" name="正方形/長方形 31">
            <a:extLst>
              <a:ext uri="{FF2B5EF4-FFF2-40B4-BE49-F238E27FC236}">
                <a16:creationId xmlns:a16="http://schemas.microsoft.com/office/drawing/2014/main" id="{DC02C1D3-6DE1-4BD5-D326-BFDBA9FBDCBB}"/>
              </a:ext>
            </a:extLst>
          </p:cNvPr>
          <p:cNvSpPr/>
          <p:nvPr/>
        </p:nvSpPr>
        <p:spPr>
          <a:xfrm>
            <a:off x="4071717"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33" name="テキスト ボックス 32">
            <a:extLst>
              <a:ext uri="{FF2B5EF4-FFF2-40B4-BE49-F238E27FC236}">
                <a16:creationId xmlns:a16="http://schemas.microsoft.com/office/drawing/2014/main" id="{D9EA7605-3901-025B-6833-4921FD72729A}"/>
              </a:ext>
            </a:extLst>
          </p:cNvPr>
          <p:cNvSpPr txBox="1"/>
          <p:nvPr/>
        </p:nvSpPr>
        <p:spPr>
          <a:xfrm>
            <a:off x="4024860" y="2682194"/>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製造数</a:t>
            </a:r>
            <a:r>
              <a:rPr lang="en-US" altLang="ja-JP" sz="1600" b="1" dirty="0">
                <a:latin typeface="MS PGothic" panose="020B0600070205080204" pitchFamily="34" charset="-128"/>
                <a:ea typeface="MS PGothic" panose="020B0600070205080204" pitchFamily="34" charset="-128"/>
              </a:rPr>
              <a:t>(</a:t>
            </a:r>
            <a:r>
              <a:rPr lang="ja-JP" altLang="en-US" sz="1600" b="1" dirty="0">
                <a:latin typeface="MS PGothic" panose="020B0600070205080204" pitchFamily="34" charset="-128"/>
                <a:ea typeface="MS PGothic" panose="020B0600070205080204" pitchFamily="34" charset="-128"/>
              </a:rPr>
              <a:t>仕入れなど</a:t>
            </a:r>
            <a:r>
              <a:rPr lang="en-US" altLang="ja-JP" sz="1600" b="1" dirty="0">
                <a:latin typeface="MS PGothic" panose="020B0600070205080204" pitchFamily="34" charset="-128"/>
                <a:ea typeface="MS PGothic" panose="020B0600070205080204" pitchFamily="34" charset="-128"/>
              </a:rPr>
              <a:t>)</a:t>
            </a:r>
          </a:p>
        </p:txBody>
      </p:sp>
      <p:sp>
        <p:nvSpPr>
          <p:cNvPr id="30" name="正方形/長方形 29">
            <a:extLst>
              <a:ext uri="{FF2B5EF4-FFF2-40B4-BE49-F238E27FC236}">
                <a16:creationId xmlns:a16="http://schemas.microsoft.com/office/drawing/2014/main" id="{F9F436D3-4359-99A2-7906-3DA8B73F83F7}"/>
              </a:ext>
            </a:extLst>
          </p:cNvPr>
          <p:cNvSpPr/>
          <p:nvPr/>
        </p:nvSpPr>
        <p:spPr>
          <a:xfrm>
            <a:off x="8797248"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31" name="テキスト ボックス 30">
            <a:extLst>
              <a:ext uri="{FF2B5EF4-FFF2-40B4-BE49-F238E27FC236}">
                <a16:creationId xmlns:a16="http://schemas.microsoft.com/office/drawing/2014/main" id="{BF8375C8-89B8-A28E-C356-98BB8CA263F4}"/>
              </a:ext>
            </a:extLst>
          </p:cNvPr>
          <p:cNvSpPr txBox="1"/>
          <p:nvPr/>
        </p:nvSpPr>
        <p:spPr>
          <a:xfrm>
            <a:off x="8750391"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❷ 商品原価</a:t>
            </a:r>
            <a:endParaRPr lang="ja-JP" altLang="en-US" sz="1600" b="1" dirty="0">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26F3CD24-99F9-3E17-E9F2-FE3E295545AC}"/>
              </a:ext>
            </a:extLst>
          </p:cNvPr>
          <p:cNvSpPr/>
          <p:nvPr/>
        </p:nvSpPr>
        <p:spPr>
          <a:xfrm>
            <a:off x="3395893" y="3020748"/>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solidFill>
                <a:latin typeface="MS PGothic" panose="020B0600070205080204" pitchFamily="34" charset="-128"/>
                <a:ea typeface="MS PGothic" panose="020B0600070205080204" pitchFamily="34" charset="-128"/>
              </a:rPr>
              <a:t>×</a:t>
            </a:r>
            <a:endParaRPr kumimoji="1" lang="ja-JP" altLang="en-US" sz="3600" dirty="0">
              <a:solidFill>
                <a:schemeClr val="tx1"/>
              </a:solidFill>
              <a:latin typeface="MS PGothic" panose="020B0600070205080204" pitchFamily="34" charset="-128"/>
              <a:ea typeface="MS PGothic" panose="020B0600070205080204" pitchFamily="34" charset="-128"/>
            </a:endParaRPr>
          </a:p>
        </p:txBody>
      </p:sp>
      <p:sp>
        <p:nvSpPr>
          <p:cNvPr id="29" name="正方形/長方形 28">
            <a:extLst>
              <a:ext uri="{FF2B5EF4-FFF2-40B4-BE49-F238E27FC236}">
                <a16:creationId xmlns:a16="http://schemas.microsoft.com/office/drawing/2014/main" id="{D5D48BAE-B79A-4233-99A0-0CC905FBE375}"/>
              </a:ext>
            </a:extLst>
          </p:cNvPr>
          <p:cNvSpPr/>
          <p:nvPr/>
        </p:nvSpPr>
        <p:spPr>
          <a:xfrm>
            <a:off x="8357416" y="3028630"/>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46" name="正方形/長方形 45">
            <a:extLst>
              <a:ext uri="{FF2B5EF4-FFF2-40B4-BE49-F238E27FC236}">
                <a16:creationId xmlns:a16="http://schemas.microsoft.com/office/drawing/2014/main" id="{4A8E34BD-52E4-532C-6D95-959F98A7819A}"/>
              </a:ext>
            </a:extLst>
          </p:cNvPr>
          <p:cNvSpPr/>
          <p:nvPr/>
        </p:nvSpPr>
        <p:spPr>
          <a:xfrm>
            <a:off x="839788" y="4106150"/>
            <a:ext cx="1696936"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7" name="テキスト ボックス 46">
            <a:extLst>
              <a:ext uri="{FF2B5EF4-FFF2-40B4-BE49-F238E27FC236}">
                <a16:creationId xmlns:a16="http://schemas.microsoft.com/office/drawing/2014/main" id="{23B32607-FA74-9515-F737-43575B2C2BBD}"/>
              </a:ext>
            </a:extLst>
          </p:cNvPr>
          <p:cNvSpPr txBox="1"/>
          <p:nvPr/>
        </p:nvSpPr>
        <p:spPr>
          <a:xfrm>
            <a:off x="792930" y="3759708"/>
            <a:ext cx="160990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人件費</a:t>
            </a:r>
          </a:p>
        </p:txBody>
      </p:sp>
      <p:sp>
        <p:nvSpPr>
          <p:cNvPr id="44" name="正方形/長方形 43">
            <a:extLst>
              <a:ext uri="{FF2B5EF4-FFF2-40B4-BE49-F238E27FC236}">
                <a16:creationId xmlns:a16="http://schemas.microsoft.com/office/drawing/2014/main" id="{224AA22A-415A-831D-720C-BF74E15CD86E}"/>
              </a:ext>
            </a:extLst>
          </p:cNvPr>
          <p:cNvSpPr/>
          <p:nvPr/>
        </p:nvSpPr>
        <p:spPr>
          <a:xfrm>
            <a:off x="2796506"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5" name="テキスト ボックス 44">
            <a:extLst>
              <a:ext uri="{FF2B5EF4-FFF2-40B4-BE49-F238E27FC236}">
                <a16:creationId xmlns:a16="http://schemas.microsoft.com/office/drawing/2014/main" id="{9CF967FB-6992-989E-5A0C-A441A994AD1E}"/>
              </a:ext>
            </a:extLst>
          </p:cNvPr>
          <p:cNvSpPr txBox="1"/>
          <p:nvPr/>
        </p:nvSpPr>
        <p:spPr>
          <a:xfrm>
            <a:off x="2749649" y="3759708"/>
            <a:ext cx="1547377"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家賃</a:t>
            </a:r>
            <a:endParaRPr lang="en-US" altLang="ja-JP" sz="1600" b="1" dirty="0">
              <a:latin typeface="MS PGothic" panose="020B0600070205080204" pitchFamily="34" charset="-128"/>
              <a:ea typeface="MS PGothic" panose="020B0600070205080204" pitchFamily="34" charset="-128"/>
            </a:endParaRPr>
          </a:p>
        </p:txBody>
      </p:sp>
      <p:sp>
        <p:nvSpPr>
          <p:cNvPr id="42" name="正方形/長方形 41">
            <a:extLst>
              <a:ext uri="{FF2B5EF4-FFF2-40B4-BE49-F238E27FC236}">
                <a16:creationId xmlns:a16="http://schemas.microsoft.com/office/drawing/2014/main" id="{7B54A315-1CF4-C3C9-60E6-39048BDE711C}"/>
              </a:ext>
            </a:extLst>
          </p:cNvPr>
          <p:cNvSpPr/>
          <p:nvPr/>
        </p:nvSpPr>
        <p:spPr>
          <a:xfrm>
            <a:off x="8793215" y="410615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3" name="テキスト ボックス 42">
            <a:extLst>
              <a:ext uri="{FF2B5EF4-FFF2-40B4-BE49-F238E27FC236}">
                <a16:creationId xmlns:a16="http://schemas.microsoft.com/office/drawing/2014/main" id="{DCA5348F-3212-CF5F-BA25-5E46ABA96128}"/>
              </a:ext>
            </a:extLst>
          </p:cNvPr>
          <p:cNvSpPr txBox="1"/>
          <p:nvPr/>
        </p:nvSpPr>
        <p:spPr>
          <a:xfrm>
            <a:off x="8746358" y="375970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❸ 経費</a:t>
            </a:r>
          </a:p>
        </p:txBody>
      </p:sp>
      <p:sp>
        <p:nvSpPr>
          <p:cNvPr id="40" name="正方形/長方形 39">
            <a:extLst>
              <a:ext uri="{FF2B5EF4-FFF2-40B4-BE49-F238E27FC236}">
                <a16:creationId xmlns:a16="http://schemas.microsoft.com/office/drawing/2014/main" id="{A173E931-F927-4A69-7EF4-27C5354A7C75}"/>
              </a:ext>
            </a:extLst>
          </p:cNvPr>
          <p:cNvSpPr/>
          <p:nvPr/>
        </p:nvSpPr>
        <p:spPr>
          <a:xfrm>
            <a:off x="2334012"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41" name="正方形/長方形 40">
            <a:extLst>
              <a:ext uri="{FF2B5EF4-FFF2-40B4-BE49-F238E27FC236}">
                <a16:creationId xmlns:a16="http://schemas.microsoft.com/office/drawing/2014/main" id="{E09BE6AC-1F7A-CE9D-F81B-4DB8CF163606}"/>
              </a:ext>
            </a:extLst>
          </p:cNvPr>
          <p:cNvSpPr/>
          <p:nvPr/>
        </p:nvSpPr>
        <p:spPr>
          <a:xfrm>
            <a:off x="8357416" y="4106144"/>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48" name="正方形/長方形 47">
            <a:extLst>
              <a:ext uri="{FF2B5EF4-FFF2-40B4-BE49-F238E27FC236}">
                <a16:creationId xmlns:a16="http://schemas.microsoft.com/office/drawing/2014/main" id="{97868D68-24BD-30E0-A3C3-C666EAB23685}"/>
              </a:ext>
            </a:extLst>
          </p:cNvPr>
          <p:cNvSpPr/>
          <p:nvPr/>
        </p:nvSpPr>
        <p:spPr>
          <a:xfrm>
            <a:off x="4753225"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9" name="テキスト ボックス 48">
            <a:extLst>
              <a:ext uri="{FF2B5EF4-FFF2-40B4-BE49-F238E27FC236}">
                <a16:creationId xmlns:a16="http://schemas.microsoft.com/office/drawing/2014/main" id="{D9FA89FD-BCC5-E8B2-185B-DC29A7AAE835}"/>
              </a:ext>
            </a:extLst>
          </p:cNvPr>
          <p:cNvSpPr txBox="1"/>
          <p:nvPr/>
        </p:nvSpPr>
        <p:spPr>
          <a:xfrm>
            <a:off x="4706368" y="3759708"/>
            <a:ext cx="1547377"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■広告宣伝費</a:t>
            </a:r>
          </a:p>
        </p:txBody>
      </p:sp>
      <p:sp>
        <p:nvSpPr>
          <p:cNvPr id="52" name="正方形/長方形 51">
            <a:extLst>
              <a:ext uri="{FF2B5EF4-FFF2-40B4-BE49-F238E27FC236}">
                <a16:creationId xmlns:a16="http://schemas.microsoft.com/office/drawing/2014/main" id="{B1DA6CE9-57A0-2CC2-3D74-3C8136CD5FF2}"/>
              </a:ext>
            </a:extLst>
          </p:cNvPr>
          <p:cNvSpPr/>
          <p:nvPr/>
        </p:nvSpPr>
        <p:spPr>
          <a:xfrm>
            <a:off x="6709944"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53" name="テキスト ボックス 52">
            <a:extLst>
              <a:ext uri="{FF2B5EF4-FFF2-40B4-BE49-F238E27FC236}">
                <a16:creationId xmlns:a16="http://schemas.microsoft.com/office/drawing/2014/main" id="{4DDF96C8-3137-9986-66C1-4BC620457598}"/>
              </a:ext>
            </a:extLst>
          </p:cNvPr>
          <p:cNvSpPr txBox="1"/>
          <p:nvPr/>
        </p:nvSpPr>
        <p:spPr>
          <a:xfrm>
            <a:off x="6663088" y="3759708"/>
            <a:ext cx="1588592"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■その他経費</a:t>
            </a:r>
          </a:p>
        </p:txBody>
      </p:sp>
      <p:sp>
        <p:nvSpPr>
          <p:cNvPr id="54" name="正方形/長方形 53">
            <a:extLst>
              <a:ext uri="{FF2B5EF4-FFF2-40B4-BE49-F238E27FC236}">
                <a16:creationId xmlns:a16="http://schemas.microsoft.com/office/drawing/2014/main" id="{2AEA01AF-FAE2-C7E3-F84C-1058D6689521}"/>
              </a:ext>
            </a:extLst>
          </p:cNvPr>
          <p:cNvSpPr/>
          <p:nvPr/>
        </p:nvSpPr>
        <p:spPr>
          <a:xfrm>
            <a:off x="4295255"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55" name="正方形/長方形 54">
            <a:extLst>
              <a:ext uri="{FF2B5EF4-FFF2-40B4-BE49-F238E27FC236}">
                <a16:creationId xmlns:a16="http://schemas.microsoft.com/office/drawing/2014/main" id="{E8A3EF5C-EC42-CE41-1EB3-AEF2C8EF95BD}"/>
              </a:ext>
            </a:extLst>
          </p:cNvPr>
          <p:cNvSpPr/>
          <p:nvPr/>
        </p:nvSpPr>
        <p:spPr>
          <a:xfrm>
            <a:off x="6245918"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56" name="正方形/長方形 55">
            <a:extLst>
              <a:ext uri="{FF2B5EF4-FFF2-40B4-BE49-F238E27FC236}">
                <a16:creationId xmlns:a16="http://schemas.microsoft.com/office/drawing/2014/main" id="{085995AE-7D4F-B440-6F0A-BC426B2AE8E3}"/>
              </a:ext>
            </a:extLst>
          </p:cNvPr>
          <p:cNvSpPr/>
          <p:nvPr/>
        </p:nvSpPr>
        <p:spPr>
          <a:xfrm>
            <a:off x="839787"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57" name="テキスト ボックス 56">
            <a:extLst>
              <a:ext uri="{FF2B5EF4-FFF2-40B4-BE49-F238E27FC236}">
                <a16:creationId xmlns:a16="http://schemas.microsoft.com/office/drawing/2014/main" id="{63797982-BCFB-9071-F5B9-D3DE4B506DA2}"/>
              </a:ext>
            </a:extLst>
          </p:cNvPr>
          <p:cNvSpPr txBox="1"/>
          <p:nvPr/>
        </p:nvSpPr>
        <p:spPr>
          <a:xfrm>
            <a:off x="792929" y="4863489"/>
            <a:ext cx="1881445"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❶ 売上高</a:t>
            </a:r>
          </a:p>
        </p:txBody>
      </p:sp>
      <p:sp>
        <p:nvSpPr>
          <p:cNvPr id="60" name="正方形/長方形 59">
            <a:extLst>
              <a:ext uri="{FF2B5EF4-FFF2-40B4-BE49-F238E27FC236}">
                <a16:creationId xmlns:a16="http://schemas.microsoft.com/office/drawing/2014/main" id="{AF1013D2-0860-C553-F4FA-B41CA397727D}"/>
              </a:ext>
            </a:extLst>
          </p:cNvPr>
          <p:cNvSpPr/>
          <p:nvPr/>
        </p:nvSpPr>
        <p:spPr>
          <a:xfrm>
            <a:off x="8793215" y="5209931"/>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61" name="テキスト ボックス 60">
            <a:extLst>
              <a:ext uri="{FF2B5EF4-FFF2-40B4-BE49-F238E27FC236}">
                <a16:creationId xmlns:a16="http://schemas.microsoft.com/office/drawing/2014/main" id="{EE487FF3-C45E-8E70-3874-78AE7BCFC045}"/>
              </a:ext>
            </a:extLst>
          </p:cNvPr>
          <p:cNvSpPr txBox="1"/>
          <p:nvPr/>
        </p:nvSpPr>
        <p:spPr>
          <a:xfrm>
            <a:off x="8746358" y="4863489"/>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❹ 利益</a:t>
            </a:r>
          </a:p>
        </p:txBody>
      </p:sp>
      <p:sp>
        <p:nvSpPr>
          <p:cNvPr id="62" name="正方形/長方形 61">
            <a:extLst>
              <a:ext uri="{FF2B5EF4-FFF2-40B4-BE49-F238E27FC236}">
                <a16:creationId xmlns:a16="http://schemas.microsoft.com/office/drawing/2014/main" id="{08927B7F-5939-0B51-AAD9-32A2B0A7CFF7}"/>
              </a:ext>
            </a:extLst>
          </p:cNvPr>
          <p:cNvSpPr/>
          <p:nvPr/>
        </p:nvSpPr>
        <p:spPr>
          <a:xfrm>
            <a:off x="8357416" y="5212199"/>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64" name="正方形/長方形 63">
            <a:extLst>
              <a:ext uri="{FF2B5EF4-FFF2-40B4-BE49-F238E27FC236}">
                <a16:creationId xmlns:a16="http://schemas.microsoft.com/office/drawing/2014/main" id="{7FA20DE4-C979-D4BC-E3F2-D6AB846B957C}"/>
              </a:ext>
            </a:extLst>
          </p:cNvPr>
          <p:cNvSpPr/>
          <p:nvPr/>
        </p:nvSpPr>
        <p:spPr>
          <a:xfrm>
            <a:off x="3465088"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65" name="テキスト ボックス 64">
            <a:extLst>
              <a:ext uri="{FF2B5EF4-FFF2-40B4-BE49-F238E27FC236}">
                <a16:creationId xmlns:a16="http://schemas.microsoft.com/office/drawing/2014/main" id="{EF9C6A2F-5662-7596-1CC4-124BAC8F4106}"/>
              </a:ext>
            </a:extLst>
          </p:cNvPr>
          <p:cNvSpPr txBox="1"/>
          <p:nvPr/>
        </p:nvSpPr>
        <p:spPr>
          <a:xfrm>
            <a:off x="3418230" y="4863489"/>
            <a:ext cx="1881445"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❷ 商品原価</a:t>
            </a:r>
            <a:endParaRPr lang="ja-JP" altLang="en-US" sz="1600" b="1" dirty="0">
              <a:latin typeface="MS PGothic" panose="020B0600070205080204" pitchFamily="34" charset="-128"/>
              <a:ea typeface="MS PGothic" panose="020B0600070205080204" pitchFamily="34" charset="-128"/>
            </a:endParaRPr>
          </a:p>
        </p:txBody>
      </p:sp>
      <p:sp>
        <p:nvSpPr>
          <p:cNvPr id="67" name="正方形/長方形 66">
            <a:extLst>
              <a:ext uri="{FF2B5EF4-FFF2-40B4-BE49-F238E27FC236}">
                <a16:creationId xmlns:a16="http://schemas.microsoft.com/office/drawing/2014/main" id="{640462AE-F38C-C21A-062E-8506204B4D54}"/>
              </a:ext>
            </a:extLst>
          </p:cNvPr>
          <p:cNvSpPr/>
          <p:nvPr/>
        </p:nvSpPr>
        <p:spPr>
          <a:xfrm>
            <a:off x="6128330"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68" name="テキスト ボックス 67">
            <a:extLst>
              <a:ext uri="{FF2B5EF4-FFF2-40B4-BE49-F238E27FC236}">
                <a16:creationId xmlns:a16="http://schemas.microsoft.com/office/drawing/2014/main" id="{D50FA5EC-D476-9650-E5C1-04A2D3F2AD23}"/>
              </a:ext>
            </a:extLst>
          </p:cNvPr>
          <p:cNvSpPr txBox="1"/>
          <p:nvPr/>
        </p:nvSpPr>
        <p:spPr>
          <a:xfrm>
            <a:off x="6081472" y="4863489"/>
            <a:ext cx="1881445"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❸ 経費</a:t>
            </a:r>
          </a:p>
        </p:txBody>
      </p:sp>
      <p:sp>
        <p:nvSpPr>
          <p:cNvPr id="69" name="正方形/長方形 68">
            <a:extLst>
              <a:ext uri="{FF2B5EF4-FFF2-40B4-BE49-F238E27FC236}">
                <a16:creationId xmlns:a16="http://schemas.microsoft.com/office/drawing/2014/main" id="{7C928D20-2518-99E5-2DEB-0E82738EA845}"/>
              </a:ext>
            </a:extLst>
          </p:cNvPr>
          <p:cNvSpPr/>
          <p:nvPr/>
        </p:nvSpPr>
        <p:spPr>
          <a:xfrm>
            <a:off x="2866065" y="520521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70" name="正方形/長方形 69">
            <a:extLst>
              <a:ext uri="{FF2B5EF4-FFF2-40B4-BE49-F238E27FC236}">
                <a16:creationId xmlns:a16="http://schemas.microsoft.com/office/drawing/2014/main" id="{08167E4B-3688-737A-546C-630FBD09EFF6}"/>
              </a:ext>
            </a:extLst>
          </p:cNvPr>
          <p:cNvSpPr/>
          <p:nvPr/>
        </p:nvSpPr>
        <p:spPr>
          <a:xfrm>
            <a:off x="5518181" y="520521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985006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A7FE5-3532-51A8-4B32-FDFDF49089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BCCC17-67B8-6559-38CB-252DA160B7C2}"/>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[2] 1</a:t>
            </a:r>
            <a:r>
              <a:rPr lang="ja-JP" altLang="en-US" dirty="0">
                <a:latin typeface="MS PGothic" panose="020B0600070205080204" pitchFamily="34" charset="-128"/>
                <a:ea typeface="MS PGothic" panose="020B0600070205080204" pitchFamily="34" charset="-128"/>
              </a:rPr>
              <a:t>年目と</a:t>
            </a:r>
            <a:r>
              <a:rPr lang="en-US" altLang="ja-JP" dirty="0">
                <a:latin typeface="MS PGothic" panose="020B0600070205080204" pitchFamily="34" charset="-128"/>
                <a:ea typeface="MS PGothic" panose="020B0600070205080204" pitchFamily="34" charset="-128"/>
              </a:rPr>
              <a:t>3</a:t>
            </a:r>
            <a:r>
              <a:rPr lang="ja-JP" altLang="en-US" dirty="0">
                <a:latin typeface="MS PGothic" panose="020B0600070205080204" pitchFamily="34" charset="-128"/>
                <a:ea typeface="MS PGothic" panose="020B0600070205080204" pitchFamily="34" charset="-128"/>
              </a:rPr>
              <a:t>年目の収支計画を立てる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7A6CB317-8D43-FD00-6838-66D6F6AF087A}"/>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OP07-①-2</a:t>
            </a:r>
          </a:p>
        </p:txBody>
      </p:sp>
      <p:graphicFrame>
        <p:nvGraphicFramePr>
          <p:cNvPr id="4" name="表 3">
            <a:extLst>
              <a:ext uri="{FF2B5EF4-FFF2-40B4-BE49-F238E27FC236}">
                <a16:creationId xmlns:a16="http://schemas.microsoft.com/office/drawing/2014/main" id="{189B3207-17AC-88D5-1C36-5B96D2AA34A9}"/>
              </a:ext>
            </a:extLst>
          </p:cNvPr>
          <p:cNvGraphicFramePr>
            <a:graphicFrameLocks noGrp="1"/>
          </p:cNvGraphicFramePr>
          <p:nvPr>
            <p:extLst>
              <p:ext uri="{D42A27DB-BD31-4B8C-83A1-F6EECF244321}">
                <p14:modId xmlns:p14="http://schemas.microsoft.com/office/powerpoint/2010/main" val="3968418072"/>
              </p:ext>
            </p:extLst>
          </p:nvPr>
        </p:nvGraphicFramePr>
        <p:xfrm>
          <a:off x="839788" y="1125659"/>
          <a:ext cx="10514011" cy="4938810"/>
        </p:xfrm>
        <a:graphic>
          <a:graphicData uri="http://schemas.openxmlformats.org/drawingml/2006/table">
            <a:tbl>
              <a:tblPr firstRow="1" firstCol="1" bandRow="1">
                <a:effectLst>
                  <a:outerShdw dist="88900" dir="2700000" algn="ctr" rotWithShape="0">
                    <a:schemeClr val="bg2">
                      <a:lumMod val="90000"/>
                    </a:schemeClr>
                  </a:outerShdw>
                </a:effectLst>
                <a:tableStyleId>{073A0DAA-6AF3-43AB-8588-CEC1D06C72B9}</a:tableStyleId>
              </a:tblPr>
              <a:tblGrid>
                <a:gridCol w="645754">
                  <a:extLst>
                    <a:ext uri="{9D8B030D-6E8A-4147-A177-3AD203B41FA5}">
                      <a16:colId xmlns:a16="http://schemas.microsoft.com/office/drawing/2014/main" val="3640736671"/>
                    </a:ext>
                  </a:extLst>
                </a:gridCol>
                <a:gridCol w="2260040">
                  <a:extLst>
                    <a:ext uri="{9D8B030D-6E8A-4147-A177-3AD203B41FA5}">
                      <a16:colId xmlns:a16="http://schemas.microsoft.com/office/drawing/2014/main" val="1129780216"/>
                    </a:ext>
                  </a:extLst>
                </a:gridCol>
                <a:gridCol w="1760365">
                  <a:extLst>
                    <a:ext uri="{9D8B030D-6E8A-4147-A177-3AD203B41FA5}">
                      <a16:colId xmlns:a16="http://schemas.microsoft.com/office/drawing/2014/main" val="157374716"/>
                    </a:ext>
                  </a:extLst>
                </a:gridCol>
                <a:gridCol w="1634281">
                  <a:extLst>
                    <a:ext uri="{9D8B030D-6E8A-4147-A177-3AD203B41FA5}">
                      <a16:colId xmlns:a16="http://schemas.microsoft.com/office/drawing/2014/main" val="1613802718"/>
                    </a:ext>
                  </a:extLst>
                </a:gridCol>
                <a:gridCol w="4213571">
                  <a:extLst>
                    <a:ext uri="{9D8B030D-6E8A-4147-A177-3AD203B41FA5}">
                      <a16:colId xmlns:a16="http://schemas.microsoft.com/office/drawing/2014/main" val="1791327518"/>
                    </a:ext>
                  </a:extLst>
                </a:gridCol>
              </a:tblGrid>
              <a:tr h="530546">
                <a:tc gridSpan="2">
                  <a:txBody>
                    <a:bodyPr/>
                    <a:lstStyle/>
                    <a:p>
                      <a:pPr algn="ctr"/>
                      <a:r>
                        <a:rPr kumimoji="1" lang="ja-JP" altLang="en-US" sz="1600" dirty="0">
                          <a:solidFill>
                            <a:schemeClr val="bg1"/>
                          </a:solidFill>
                          <a:latin typeface="MS PGothic" panose="020B0600070205080204" pitchFamily="34" charset="-128"/>
                          <a:ea typeface="MS PGothic" panose="020B0600070205080204" pitchFamily="34" charset="-128"/>
                        </a:rPr>
                        <a:t>収支計画</a:t>
                      </a:r>
                      <a:r>
                        <a:rPr kumimoji="1" lang="en-US" altLang="ja-JP" sz="1600" dirty="0">
                          <a:solidFill>
                            <a:schemeClr val="bg1"/>
                          </a:solidFill>
                          <a:latin typeface="MS PGothic" panose="020B0600070205080204" pitchFamily="34" charset="-128"/>
                          <a:ea typeface="MS PGothic" panose="020B0600070205080204" pitchFamily="34" charset="-128"/>
                        </a:rPr>
                        <a:t> (</a:t>
                      </a:r>
                      <a:r>
                        <a:rPr kumimoji="1" lang="ja-JP" altLang="en-US" sz="1600" dirty="0">
                          <a:solidFill>
                            <a:schemeClr val="bg1"/>
                          </a:solidFill>
                          <a:latin typeface="MS PGothic" panose="020B0600070205080204" pitchFamily="34" charset="-128"/>
                          <a:ea typeface="MS PGothic" panose="020B0600070205080204" pitchFamily="34" charset="-128"/>
                        </a:rPr>
                        <a:t>年間</a:t>
                      </a:r>
                      <a:r>
                        <a:rPr kumimoji="1" lang="en-US" altLang="ja-JP" sz="1600" dirty="0">
                          <a:solidFill>
                            <a:schemeClr val="bg1"/>
                          </a:solidFill>
                          <a:latin typeface="MS PGothic" panose="020B0600070205080204" pitchFamily="34" charset="-128"/>
                          <a:ea typeface="MS PGothic" panose="020B0600070205080204" pitchFamily="34" charset="-128"/>
                        </a:rPr>
                        <a:t>)</a:t>
                      </a:r>
                      <a:endParaRPr kumimoji="1" lang="ja-JP" altLang="en-US" sz="1600" dirty="0">
                        <a:solidFill>
                          <a:schemeClr val="bg1"/>
                        </a:solidFill>
                        <a:latin typeface="MS PGothic" panose="020B0600070205080204" pitchFamily="34" charset="-128"/>
                        <a:ea typeface="MS PGothic" panose="020B060007020508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ctr"/>
                      <a:r>
                        <a:rPr lang="en-US" alt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1</a:t>
                      </a:r>
                      <a:r>
                        <a:rPr lang="ja-JP" altLang="en-US"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年目</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alt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3</a:t>
                      </a:r>
                      <a:r>
                        <a:rPr lang="ja-JP" altLang="en-US"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年目</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ja-JP" altLang="en-US"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売上高・商品原価・経費の計算の根拠</a:t>
                      </a:r>
                      <a:endParaRPr lang="ja-JP"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81592176"/>
                  </a:ext>
                </a:extLst>
              </a:tr>
              <a:tr h="551033">
                <a:tc gridSpan="2">
                  <a:txBody>
                    <a:bodyPr/>
                    <a:lstStyle/>
                    <a:p>
                      <a:pPr algn="l"/>
                      <a:r>
                        <a:rPr lang="en-US" altLang="ja-JP" sz="1600" kern="100" dirty="0">
                          <a:solidFill>
                            <a:schemeClr val="bg1"/>
                          </a:solidFill>
                          <a:effectLst/>
                          <a:latin typeface="MS PGothic" panose="020B0600070205080204" pitchFamily="34" charset="-128"/>
                          <a:ea typeface="MS PGothic" panose="020B0600070205080204" pitchFamily="34" charset="-128"/>
                        </a:rPr>
                        <a:t>① </a:t>
                      </a:r>
                      <a:r>
                        <a:rPr lang="ja-JP" sz="1600" kern="100" dirty="0">
                          <a:solidFill>
                            <a:schemeClr val="bg1"/>
                          </a:solidFill>
                          <a:effectLst/>
                          <a:latin typeface="MS PGothic" panose="020B0600070205080204" pitchFamily="34" charset="-128"/>
                          <a:ea typeface="MS PGothic" panose="020B0600070205080204" pitchFamily="34" charset="-128"/>
                        </a:rPr>
                        <a:t>売上高</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966626"/>
                  </a:ext>
                </a:extLst>
              </a:tr>
              <a:tr h="55103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bg1"/>
                          </a:solidFill>
                          <a:effectLst/>
                          <a:latin typeface="MS PGothic" panose="020B0600070205080204" pitchFamily="34" charset="-128"/>
                          <a:ea typeface="MS PGothic" panose="020B0600070205080204" pitchFamily="34" charset="-128"/>
                        </a:rPr>
                        <a:t>② </a:t>
                      </a:r>
                      <a:r>
                        <a:rPr lang="ja-JP" altLang="en-US" sz="1600" kern="100">
                          <a:solidFill>
                            <a:schemeClr val="bg1"/>
                          </a:solidFill>
                          <a:effectLst/>
                          <a:latin typeface="MS PGothic" panose="020B0600070205080204" pitchFamily="34" charset="-128"/>
                          <a:ea typeface="MS PGothic" panose="020B0600070205080204" pitchFamily="34" charset="-128"/>
                        </a:rPr>
                        <a:t>商品原価</a:t>
                      </a:r>
                      <a:r>
                        <a:rPr lang="ja-JP" sz="1600" kern="100">
                          <a:solidFill>
                            <a:schemeClr val="bg1"/>
                          </a:solidFill>
                          <a:effectLst/>
                          <a:latin typeface="MS PGothic" panose="020B0600070205080204" pitchFamily="34" charset="-128"/>
                          <a:ea typeface="MS PGothic" panose="020B0600070205080204" pitchFamily="34" charset="-128"/>
                        </a:rPr>
                        <a:t>（</a:t>
                      </a:r>
                      <a:r>
                        <a:rPr lang="ja-JP" sz="1600" kern="100" dirty="0">
                          <a:solidFill>
                            <a:schemeClr val="bg1"/>
                          </a:solidFill>
                          <a:effectLst/>
                          <a:latin typeface="MS PGothic" panose="020B0600070205080204" pitchFamily="34" charset="-128"/>
                          <a:ea typeface="MS PGothic" panose="020B0600070205080204" pitchFamily="34" charset="-128"/>
                        </a:rPr>
                        <a:t>仕入高）</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866"/>
                  </a:ext>
                </a:extLst>
              </a:tr>
              <a:tr h="551033">
                <a:tc rowSpan="5">
                  <a:txBody>
                    <a:bodyPr/>
                    <a:lstStyle/>
                    <a:p>
                      <a:pPr marL="71755" marR="71755" algn="ctr">
                        <a:spcAft>
                          <a:spcPts val="0"/>
                        </a:spcAft>
                      </a:pPr>
                      <a:r>
                        <a:rPr lang="en-US" altLang="ja-JP" sz="1600" kern="100" dirty="0">
                          <a:solidFill>
                            <a:schemeClr val="bg1"/>
                          </a:solidFill>
                          <a:effectLst/>
                          <a:latin typeface="MS PGothic" panose="020B0600070205080204" pitchFamily="34" charset="-128"/>
                          <a:ea typeface="MS PGothic" panose="020B0600070205080204" pitchFamily="34" charset="-128"/>
                        </a:rPr>
                        <a:t>③ </a:t>
                      </a:r>
                      <a:r>
                        <a:rPr lang="ja-JP" sz="1600" kern="100" dirty="0">
                          <a:solidFill>
                            <a:schemeClr val="bg1"/>
                          </a:solidFill>
                          <a:effectLst/>
                          <a:latin typeface="MS PGothic" panose="020B0600070205080204" pitchFamily="34" charset="-128"/>
                          <a:ea typeface="MS PGothic" panose="020B0600070205080204" pitchFamily="34" charset="-128"/>
                        </a:rPr>
                        <a:t>経費</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vert="eaVert"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l"/>
                      <a:r>
                        <a:rPr lang="ja-JP" sz="1600" b="1" kern="100" dirty="0">
                          <a:solidFill>
                            <a:schemeClr val="bg1"/>
                          </a:solidFill>
                          <a:effectLst/>
                          <a:latin typeface="MS PGothic" panose="020B0600070205080204" pitchFamily="34" charset="-128"/>
                          <a:ea typeface="MS PGothic" panose="020B0600070205080204" pitchFamily="34" charset="-128"/>
                        </a:rPr>
                        <a:t>人件費</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539114"/>
                  </a:ext>
                </a:extLst>
              </a:tr>
              <a:tr h="551033">
                <a:tc vMerge="1">
                  <a:txBody>
                    <a:bodyPr/>
                    <a:lstStyle/>
                    <a:p>
                      <a:endParaRPr kumimoji="1" lang="ja-JP" altLang="en-US"/>
                    </a:p>
                  </a:txBody>
                  <a:tcPr/>
                </a:tc>
                <a:tc>
                  <a:txBody>
                    <a:bodyPr/>
                    <a:lstStyle/>
                    <a:p>
                      <a:pPr algn="l"/>
                      <a:r>
                        <a:rPr lang="ja-JP" sz="1600" b="1" kern="100" dirty="0">
                          <a:solidFill>
                            <a:schemeClr val="bg1"/>
                          </a:solidFill>
                          <a:effectLst/>
                          <a:latin typeface="MS PGothic" panose="020B0600070205080204" pitchFamily="34" charset="-128"/>
                          <a:ea typeface="MS PGothic" panose="020B0600070205080204" pitchFamily="34" charset="-128"/>
                        </a:rPr>
                        <a:t>家賃</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1181576"/>
                  </a:ext>
                </a:extLst>
              </a:tr>
              <a:tr h="551033">
                <a:tc vMerge="1">
                  <a:txBody>
                    <a:bodyPr/>
                    <a:lstStyle/>
                    <a:p>
                      <a:endParaRPr kumimoji="1" lang="ja-JP" altLang="en-US"/>
                    </a:p>
                  </a:txBody>
                  <a:tcPr/>
                </a:tc>
                <a:tc>
                  <a:txBody>
                    <a:bodyPr/>
                    <a:lstStyle/>
                    <a:p>
                      <a:pPr algn="l"/>
                      <a:r>
                        <a:rPr lang="ja-JP" sz="1600" b="1" kern="0" dirty="0">
                          <a:solidFill>
                            <a:schemeClr val="bg1"/>
                          </a:solidFill>
                          <a:effectLst/>
                          <a:latin typeface="MS PGothic" panose="020B0600070205080204" pitchFamily="34" charset="-128"/>
                          <a:ea typeface="MS PGothic" panose="020B0600070205080204" pitchFamily="34" charset="-128"/>
                        </a:rPr>
                        <a:t>広告宣伝費</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4226008"/>
                  </a:ext>
                </a:extLst>
              </a:tr>
              <a:tr h="551033">
                <a:tc vMerge="1">
                  <a:txBody>
                    <a:bodyPr/>
                    <a:lstStyle/>
                    <a:p>
                      <a:endParaRPr kumimoji="1" lang="ja-JP" altLang="en-US"/>
                    </a:p>
                  </a:txBody>
                  <a:tcPr/>
                </a:tc>
                <a:tc>
                  <a:txBody>
                    <a:bodyPr/>
                    <a:lstStyle/>
                    <a:p>
                      <a:pPr algn="l"/>
                      <a:r>
                        <a:rPr lang="ja-JP" altLang="en-US"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その他</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7176919"/>
                  </a:ext>
                </a:extLst>
              </a:tr>
              <a:tr h="551033">
                <a:tc vMerge="1">
                  <a:txBody>
                    <a:bodyPr/>
                    <a:lstStyle/>
                    <a:p>
                      <a:endParaRPr kumimoji="1" lang="ja-JP" altLang="en-US"/>
                    </a:p>
                  </a:txBody>
                  <a:tcPr/>
                </a:tc>
                <a:tc>
                  <a:txBody>
                    <a:bodyPr/>
                    <a:lstStyle/>
                    <a:p>
                      <a:pPr algn="l"/>
                      <a:r>
                        <a:rPr lang="en-US" altLang="ja-JP" sz="1600" b="1" kern="100" dirty="0">
                          <a:solidFill>
                            <a:schemeClr val="bg1"/>
                          </a:solidFill>
                          <a:effectLst/>
                          <a:latin typeface="MS PGothic" panose="020B0600070205080204" pitchFamily="34" charset="-128"/>
                          <a:ea typeface="MS PGothic" panose="020B0600070205080204" pitchFamily="34" charset="-128"/>
                        </a:rPr>
                        <a:t>③ </a:t>
                      </a:r>
                      <a:r>
                        <a:rPr lang="ja-JP" altLang="en-US" sz="1600" b="1" kern="100" dirty="0">
                          <a:solidFill>
                            <a:schemeClr val="bg1"/>
                          </a:solidFill>
                          <a:effectLst/>
                          <a:latin typeface="MS PGothic" panose="020B0600070205080204" pitchFamily="34" charset="-128"/>
                          <a:ea typeface="MS PGothic" panose="020B0600070205080204" pitchFamily="34" charset="-128"/>
                        </a:rPr>
                        <a:t>経費合計</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4722592"/>
                  </a:ext>
                </a:extLst>
              </a:tr>
              <a:tr h="551033">
                <a:tc gridSpan="2">
                  <a:txBody>
                    <a:bodyPr/>
                    <a:lstStyle/>
                    <a:p>
                      <a:pPr algn="l"/>
                      <a:r>
                        <a:rPr lang="en-US" altLang="ja-JP" sz="1600" kern="100" dirty="0">
                          <a:solidFill>
                            <a:schemeClr val="bg1"/>
                          </a:solidFill>
                          <a:effectLst/>
                          <a:latin typeface="MS PGothic" panose="020B0600070205080204" pitchFamily="34" charset="-128"/>
                          <a:ea typeface="MS PGothic" panose="020B0600070205080204" pitchFamily="34" charset="-128"/>
                        </a:rPr>
                        <a:t>④ </a:t>
                      </a:r>
                      <a:r>
                        <a:rPr lang="ja-JP" sz="1600" kern="100" dirty="0">
                          <a:solidFill>
                            <a:schemeClr val="bg1"/>
                          </a:solidFill>
                          <a:effectLst/>
                          <a:latin typeface="MS PGothic" panose="020B0600070205080204" pitchFamily="34" charset="-128"/>
                          <a:ea typeface="MS PGothic" panose="020B0600070205080204" pitchFamily="34" charset="-128"/>
                        </a:rPr>
                        <a:t>利益</a:t>
                      </a:r>
                      <a:r>
                        <a:rPr lang="en-US" altLang="ja-JP" sz="1600" kern="100" dirty="0">
                          <a:solidFill>
                            <a:schemeClr val="bg1"/>
                          </a:solidFill>
                          <a:effectLst/>
                          <a:latin typeface="MS PGothic" panose="020B0600070205080204" pitchFamily="34" charset="-128"/>
                          <a:ea typeface="MS PGothic" panose="020B0600070205080204" pitchFamily="34" charset="-128"/>
                        </a:rPr>
                        <a:t>  </a:t>
                      </a:r>
                      <a:r>
                        <a:rPr lang="en-US" altLang="ja-JP" sz="1200" kern="100" dirty="0">
                          <a:solidFill>
                            <a:schemeClr val="bg1"/>
                          </a:solidFill>
                          <a:effectLst/>
                          <a:latin typeface="MS PGothic" panose="020B0600070205080204" pitchFamily="34" charset="-128"/>
                          <a:ea typeface="MS PGothic" panose="020B0600070205080204" pitchFamily="34" charset="-128"/>
                          <a:cs typeface="+mn-cs"/>
                        </a:rPr>
                        <a:t>(</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①</a:t>
                      </a:r>
                      <a:r>
                        <a:rPr lang="ja-JP" altLang="en-US"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ー</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②</a:t>
                      </a:r>
                      <a:r>
                        <a:rPr lang="ja-JP" altLang="en-US"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ー</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③)</a:t>
                      </a:r>
                      <a:endParaRPr lang="ja-JP" sz="14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6256186"/>
                  </a:ext>
                </a:extLst>
              </a:tr>
            </a:tbl>
          </a:graphicData>
        </a:graphic>
      </p:graphicFrame>
    </p:spTree>
    <p:extLst>
      <p:ext uri="{BB962C8B-B14F-4D97-AF65-F5344CB8AC3E}">
        <p14:creationId xmlns:p14="http://schemas.microsoft.com/office/powerpoint/2010/main" val="10722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1E3D9-0536-B937-5212-2916E1119AFE}"/>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34180101-80DF-2C0D-5658-F78289B862A6}"/>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OP08-①-1</a:t>
            </a:r>
          </a:p>
        </p:txBody>
      </p:sp>
      <p:sp>
        <p:nvSpPr>
          <p:cNvPr id="9" name="テキスト ボックス 8">
            <a:extLst>
              <a:ext uri="{FF2B5EF4-FFF2-40B4-BE49-F238E27FC236}">
                <a16:creationId xmlns:a16="http://schemas.microsoft.com/office/drawing/2014/main" id="{25716BED-6E5E-71C6-F615-46BDCC55C0FA}"/>
              </a:ext>
            </a:extLst>
          </p:cNvPr>
          <p:cNvSpPr txBox="1"/>
          <p:nvPr/>
        </p:nvSpPr>
        <p:spPr>
          <a:xfrm>
            <a:off x="6852621" y="5479591"/>
            <a:ext cx="4464667" cy="523220"/>
          </a:xfrm>
          <a:prstGeom prst="rect">
            <a:avLst/>
          </a:prstGeom>
          <a:noFill/>
        </p:spPr>
        <p:txBody>
          <a:bodyPr wrap="square" rtlCol="0">
            <a:spAutoFit/>
          </a:bodyPr>
          <a:lstStyle/>
          <a:p>
            <a:pPr marL="236538" indent="-236538"/>
            <a:r>
              <a:rPr kumimoji="1" lang="en-US" altLang="ja-JP" sz="1400" dirty="0">
                <a:latin typeface="MS PGothic" panose="020B0600070205080204" pitchFamily="34" charset="-128"/>
                <a:ea typeface="MS PGothic" panose="020B0600070205080204" pitchFamily="34" charset="-128"/>
              </a:rPr>
              <a:t>※ </a:t>
            </a:r>
            <a:r>
              <a:rPr kumimoji="1" lang="ja-JP" altLang="en-US" sz="14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endParaRPr kumimoji="1" lang="en-US" altLang="ja-JP" sz="1400" dirty="0">
              <a:latin typeface="MS PGothic" panose="020B0600070205080204" pitchFamily="34" charset="-128"/>
              <a:ea typeface="MS PGothic" panose="020B0600070205080204" pitchFamily="34" charset="-128"/>
            </a:endParaRPr>
          </a:p>
        </p:txBody>
      </p:sp>
      <p:grpSp>
        <p:nvGrpSpPr>
          <p:cNvPr id="29" name="グループ化 28">
            <a:extLst>
              <a:ext uri="{FF2B5EF4-FFF2-40B4-BE49-F238E27FC236}">
                <a16:creationId xmlns:a16="http://schemas.microsoft.com/office/drawing/2014/main" id="{651816DD-ABD5-9B1D-12C9-FB9758FB89AF}"/>
              </a:ext>
            </a:extLst>
          </p:cNvPr>
          <p:cNvGrpSpPr/>
          <p:nvPr/>
        </p:nvGrpSpPr>
        <p:grpSpPr>
          <a:xfrm>
            <a:off x="8966032" y="2786054"/>
            <a:ext cx="2383522" cy="1566415"/>
            <a:chOff x="9010538" y="2786054"/>
            <a:chExt cx="2383522" cy="1566415"/>
          </a:xfrm>
        </p:grpSpPr>
        <p:sp>
          <p:nvSpPr>
            <p:cNvPr id="86" name="四角形">
              <a:extLst>
                <a:ext uri="{FF2B5EF4-FFF2-40B4-BE49-F238E27FC236}">
                  <a16:creationId xmlns:a16="http://schemas.microsoft.com/office/drawing/2014/main" id="{EC6B9C66-A315-D0A9-F996-715C340DE2A2}"/>
                </a:ext>
              </a:extLst>
            </p:cNvPr>
            <p:cNvSpPr/>
            <p:nvPr/>
          </p:nvSpPr>
          <p:spPr>
            <a:xfrm>
              <a:off x="9018060"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7" name="良いスライドとイマイチなスライド">
              <a:extLst>
                <a:ext uri="{FF2B5EF4-FFF2-40B4-BE49-F238E27FC236}">
                  <a16:creationId xmlns:a16="http://schemas.microsoft.com/office/drawing/2014/main" id="{9756CB31-5EA5-8E89-9377-B3A67D99419F}"/>
                </a:ext>
              </a:extLst>
            </p:cNvPr>
            <p:cNvSpPr txBox="1"/>
            <p:nvPr/>
          </p:nvSpPr>
          <p:spPr>
            <a:xfrm>
              <a:off x="9010538" y="2786054"/>
              <a:ext cx="1019510"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⑧</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収支</a:t>
              </a:r>
              <a:r>
                <a:rPr lang="ja-JP" altLang="en-US" sz="1400" b="1" dirty="0">
                  <a:latin typeface="MS PGothic" panose="020B0600070205080204" pitchFamily="34" charset="-128"/>
                  <a:ea typeface="MS PGothic" panose="020B0600070205080204" pitchFamily="34" charset="-128"/>
                </a:rPr>
                <a:t>計画</a:t>
              </a:r>
            </a:p>
          </p:txBody>
        </p:sp>
      </p:grpSp>
      <p:grpSp>
        <p:nvGrpSpPr>
          <p:cNvPr id="28" name="グループ化 27">
            <a:extLst>
              <a:ext uri="{FF2B5EF4-FFF2-40B4-BE49-F238E27FC236}">
                <a16:creationId xmlns:a16="http://schemas.microsoft.com/office/drawing/2014/main" id="{77438BEB-D2C9-07B4-B78F-60CC3D1A498B}"/>
              </a:ext>
            </a:extLst>
          </p:cNvPr>
          <p:cNvGrpSpPr/>
          <p:nvPr/>
        </p:nvGrpSpPr>
        <p:grpSpPr>
          <a:xfrm>
            <a:off x="832266" y="1103781"/>
            <a:ext cx="2383522" cy="1566415"/>
            <a:chOff x="832266" y="1103781"/>
            <a:chExt cx="2383522" cy="1566415"/>
          </a:xfrm>
        </p:grpSpPr>
        <p:grpSp>
          <p:nvGrpSpPr>
            <p:cNvPr id="27" name="グループ化 26">
              <a:extLst>
                <a:ext uri="{FF2B5EF4-FFF2-40B4-BE49-F238E27FC236}">
                  <a16:creationId xmlns:a16="http://schemas.microsoft.com/office/drawing/2014/main" id="{12334879-F65B-207F-0FC4-D7B2590E1F64}"/>
                </a:ext>
              </a:extLst>
            </p:cNvPr>
            <p:cNvGrpSpPr/>
            <p:nvPr/>
          </p:nvGrpSpPr>
          <p:grpSpPr>
            <a:xfrm>
              <a:off x="832266" y="1103781"/>
              <a:ext cx="2383522" cy="1566415"/>
              <a:chOff x="832266" y="1103781"/>
              <a:chExt cx="2383522" cy="1566415"/>
            </a:xfrm>
          </p:grpSpPr>
          <p:sp>
            <p:nvSpPr>
              <p:cNvPr id="4" name="四角形">
                <a:extLst>
                  <a:ext uri="{FF2B5EF4-FFF2-40B4-BE49-F238E27FC236}">
                    <a16:creationId xmlns:a16="http://schemas.microsoft.com/office/drawing/2014/main" id="{5138836B-4C2B-2DCB-815D-326C0880E205}"/>
                  </a:ext>
                </a:extLst>
              </p:cNvPr>
              <p:cNvSpPr/>
              <p:nvPr/>
            </p:nvSpPr>
            <p:spPr>
              <a:xfrm>
                <a:off x="839788"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5" name="良いスライドとイマイチなスライド">
                <a:extLst>
                  <a:ext uri="{FF2B5EF4-FFF2-40B4-BE49-F238E27FC236}">
                    <a16:creationId xmlns:a16="http://schemas.microsoft.com/office/drawing/2014/main" id="{05E24339-FB54-A501-DF39-997984E50C59}"/>
                  </a:ext>
                </a:extLst>
              </p:cNvPr>
              <p:cNvSpPr txBox="1"/>
              <p:nvPr/>
            </p:nvSpPr>
            <p:spPr>
              <a:xfrm>
                <a:off x="832266" y="1103781"/>
                <a:ext cx="1343316"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en-US" altLang="ja-JP" sz="1400" b="1" dirty="0">
                    <a:latin typeface="MS PGothic" panose="020B0600070205080204" pitchFamily="34" charset="-128"/>
                    <a:ea typeface="MS PGothic" panose="020B0600070205080204" pitchFamily="34" charset="-128"/>
                  </a:rPr>
                  <a:t>① </a:t>
                </a:r>
                <a:r>
                  <a:rPr lang="ja-JP" altLang="en-US" sz="1400" b="1">
                    <a:latin typeface="MS PGothic" panose="020B0600070205080204" pitchFamily="34" charset="-128"/>
                    <a:ea typeface="MS PGothic" panose="020B0600070205080204" pitchFamily="34" charset="-128"/>
                  </a:rPr>
                  <a:t>表紙</a:t>
                </a:r>
                <a:r>
                  <a:rPr lang="ja-JP" altLang="en-US" sz="1400" b="1" dirty="0">
                    <a:latin typeface="MS PGothic" panose="020B0600070205080204" pitchFamily="34" charset="-128"/>
                    <a:ea typeface="MS PGothic" panose="020B0600070205080204" pitchFamily="34" charset="-128"/>
                  </a:rPr>
                  <a:t>・タイトル</a:t>
                </a:r>
                <a:endParaRPr sz="1400" b="1" dirty="0">
                  <a:latin typeface="MS PGothic" panose="020B0600070205080204" pitchFamily="34" charset="-128"/>
                  <a:ea typeface="MS PGothic" panose="020B0600070205080204" pitchFamily="34" charset="-128"/>
                </a:endParaRPr>
              </a:p>
            </p:txBody>
          </p:sp>
        </p:grpSp>
        <p:sp>
          <p:nvSpPr>
            <p:cNvPr id="103" name="テキスト ボックス 102">
              <a:extLst>
                <a:ext uri="{FF2B5EF4-FFF2-40B4-BE49-F238E27FC236}">
                  <a16:creationId xmlns:a16="http://schemas.microsoft.com/office/drawing/2014/main" id="{57E392C8-EAC2-9210-61C1-3992AED39CF9}"/>
                </a:ext>
              </a:extLst>
            </p:cNvPr>
            <p:cNvSpPr txBox="1"/>
            <p:nvPr/>
          </p:nvSpPr>
          <p:spPr>
            <a:xfrm>
              <a:off x="847310" y="1777060"/>
              <a:ext cx="2280456" cy="184666"/>
            </a:xfrm>
            <a:prstGeom prst="rect">
              <a:avLst/>
            </a:prstGeom>
            <a:noFill/>
          </p:spPr>
          <p:txBody>
            <a:bodyPr wrap="square">
              <a:spAutoFit/>
            </a:bodyPr>
            <a:lstStyle/>
            <a:p>
              <a:pPr algn="ctr"/>
              <a:endParaRPr lang="en-US" altLang="ja-JP" sz="600" dirty="0">
                <a:latin typeface="Yu Gothic UI" panose="020B0500000000000000" pitchFamily="34" charset="-128"/>
                <a:ea typeface="Yu Gothic UI" panose="020B0500000000000000" pitchFamily="34" charset="-128"/>
              </a:endParaRPr>
            </a:p>
          </p:txBody>
        </p:sp>
      </p:grpSp>
      <p:grpSp>
        <p:nvGrpSpPr>
          <p:cNvPr id="26" name="グループ化 25">
            <a:extLst>
              <a:ext uri="{FF2B5EF4-FFF2-40B4-BE49-F238E27FC236}">
                <a16:creationId xmlns:a16="http://schemas.microsoft.com/office/drawing/2014/main" id="{F750C8B3-D4AE-B317-289C-280F12D99C8C}"/>
              </a:ext>
            </a:extLst>
          </p:cNvPr>
          <p:cNvGrpSpPr/>
          <p:nvPr/>
        </p:nvGrpSpPr>
        <p:grpSpPr>
          <a:xfrm>
            <a:off x="3544602" y="1103781"/>
            <a:ext cx="2383522" cy="1566415"/>
            <a:chOff x="3556930" y="1103781"/>
            <a:chExt cx="2383522" cy="1566415"/>
          </a:xfrm>
        </p:grpSpPr>
        <p:grpSp>
          <p:nvGrpSpPr>
            <p:cNvPr id="25" name="グループ化 24">
              <a:extLst>
                <a:ext uri="{FF2B5EF4-FFF2-40B4-BE49-F238E27FC236}">
                  <a16:creationId xmlns:a16="http://schemas.microsoft.com/office/drawing/2014/main" id="{1239FC3D-E5E5-3DDF-6AB9-CB7C8987E9AE}"/>
                </a:ext>
              </a:extLst>
            </p:cNvPr>
            <p:cNvGrpSpPr/>
            <p:nvPr/>
          </p:nvGrpSpPr>
          <p:grpSpPr>
            <a:xfrm>
              <a:off x="3556930" y="1103781"/>
              <a:ext cx="2383522" cy="1566415"/>
              <a:chOff x="3556930" y="1103781"/>
              <a:chExt cx="2383522" cy="1566415"/>
            </a:xfrm>
          </p:grpSpPr>
          <p:sp>
            <p:nvSpPr>
              <p:cNvPr id="23" name="四角形">
                <a:extLst>
                  <a:ext uri="{FF2B5EF4-FFF2-40B4-BE49-F238E27FC236}">
                    <a16:creationId xmlns:a16="http://schemas.microsoft.com/office/drawing/2014/main" id="{0C2D2E1B-C4F5-C8CB-9456-BB63C6BC8DEB}"/>
                  </a:ext>
                </a:extLst>
              </p:cNvPr>
              <p:cNvSpPr/>
              <p:nvPr/>
            </p:nvSpPr>
            <p:spPr>
              <a:xfrm>
                <a:off x="3564452"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24" name="良いスライドとイマイチなスライド">
                <a:extLst>
                  <a:ext uri="{FF2B5EF4-FFF2-40B4-BE49-F238E27FC236}">
                    <a16:creationId xmlns:a16="http://schemas.microsoft.com/office/drawing/2014/main" id="{02BCDACF-FFB5-D694-FA32-B4948B43BFD7}"/>
                  </a:ext>
                </a:extLst>
              </p:cNvPr>
              <p:cNvSpPr txBox="1"/>
              <p:nvPr/>
            </p:nvSpPr>
            <p:spPr>
              <a:xfrm>
                <a:off x="3556930" y="1103781"/>
                <a:ext cx="2194512"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②</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目的</a:t>
                </a:r>
                <a:r>
                  <a:rPr lang="ja-JP" altLang="en-US" sz="1400" b="1" dirty="0">
                    <a:latin typeface="MS PGothic" panose="020B0600070205080204" pitchFamily="34" charset="-128"/>
                    <a:ea typeface="MS PGothic" panose="020B0600070205080204" pitchFamily="34" charset="-128"/>
                  </a:rPr>
                  <a:t>・概要（一言で説明）</a:t>
                </a:r>
              </a:p>
            </p:txBody>
          </p:sp>
        </p:grpSp>
        <p:sp>
          <p:nvSpPr>
            <p:cNvPr id="104" name="テキスト ボックス 103">
              <a:extLst>
                <a:ext uri="{FF2B5EF4-FFF2-40B4-BE49-F238E27FC236}">
                  <a16:creationId xmlns:a16="http://schemas.microsoft.com/office/drawing/2014/main" id="{619B574C-48F1-1C71-4ABF-690987EA122F}"/>
                </a:ext>
              </a:extLst>
            </p:cNvPr>
            <p:cNvSpPr txBox="1"/>
            <p:nvPr/>
          </p:nvSpPr>
          <p:spPr>
            <a:xfrm>
              <a:off x="3571973" y="1469118"/>
              <a:ext cx="2295501" cy="246221"/>
            </a:xfrm>
            <a:prstGeom prst="rect">
              <a:avLst/>
            </a:prstGeom>
            <a:noFill/>
          </p:spPr>
          <p:txBody>
            <a:bodyPr wrap="square">
              <a:spAutoFit/>
            </a:bodyPr>
            <a:lstStyle/>
            <a:p>
              <a:pPr algn="ctr"/>
              <a:endParaRPr lang="en-US" altLang="ja-JP" sz="1000" dirty="0">
                <a:latin typeface="Yu Gothic UI" panose="020B0500000000000000" pitchFamily="34" charset="-128"/>
                <a:ea typeface="Yu Gothic UI" panose="020B0500000000000000" pitchFamily="34" charset="-128"/>
              </a:endParaRPr>
            </a:p>
          </p:txBody>
        </p:sp>
      </p:grpSp>
      <p:grpSp>
        <p:nvGrpSpPr>
          <p:cNvPr id="22" name="グループ化 21">
            <a:extLst>
              <a:ext uri="{FF2B5EF4-FFF2-40B4-BE49-F238E27FC236}">
                <a16:creationId xmlns:a16="http://schemas.microsoft.com/office/drawing/2014/main" id="{39312CEE-48A9-24DD-2280-EF68A8D30FA5}"/>
              </a:ext>
            </a:extLst>
          </p:cNvPr>
          <p:cNvGrpSpPr/>
          <p:nvPr/>
        </p:nvGrpSpPr>
        <p:grpSpPr>
          <a:xfrm>
            <a:off x="6256938" y="1103781"/>
            <a:ext cx="2383522" cy="1566415"/>
            <a:chOff x="6289116" y="1103781"/>
            <a:chExt cx="2383522" cy="1566415"/>
          </a:xfrm>
        </p:grpSpPr>
        <p:grpSp>
          <p:nvGrpSpPr>
            <p:cNvPr id="21" name="グループ化 20">
              <a:extLst>
                <a:ext uri="{FF2B5EF4-FFF2-40B4-BE49-F238E27FC236}">
                  <a16:creationId xmlns:a16="http://schemas.microsoft.com/office/drawing/2014/main" id="{E5F99D86-FC4E-28AC-835E-7AEE47290937}"/>
                </a:ext>
              </a:extLst>
            </p:cNvPr>
            <p:cNvGrpSpPr/>
            <p:nvPr/>
          </p:nvGrpSpPr>
          <p:grpSpPr>
            <a:xfrm>
              <a:off x="6289116" y="1103781"/>
              <a:ext cx="2383522" cy="1566415"/>
              <a:chOff x="6289116" y="1103781"/>
              <a:chExt cx="2383522" cy="1566415"/>
            </a:xfrm>
          </p:grpSpPr>
          <p:sp>
            <p:nvSpPr>
              <p:cNvPr id="71" name="四角形">
                <a:extLst>
                  <a:ext uri="{FF2B5EF4-FFF2-40B4-BE49-F238E27FC236}">
                    <a16:creationId xmlns:a16="http://schemas.microsoft.com/office/drawing/2014/main" id="{D430733B-04A4-9B59-1A8A-102607FC0469}"/>
                  </a:ext>
                </a:extLst>
              </p:cNvPr>
              <p:cNvSpPr/>
              <p:nvPr/>
            </p:nvSpPr>
            <p:spPr>
              <a:xfrm>
                <a:off x="6296638"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2" name="良いスライドとイマイチなスライド">
                <a:extLst>
                  <a:ext uri="{FF2B5EF4-FFF2-40B4-BE49-F238E27FC236}">
                    <a16:creationId xmlns:a16="http://schemas.microsoft.com/office/drawing/2014/main" id="{E48E82CC-EF51-8BF9-927A-DB3E9229EAD7}"/>
                  </a:ext>
                </a:extLst>
              </p:cNvPr>
              <p:cNvSpPr txBox="1"/>
              <p:nvPr/>
            </p:nvSpPr>
            <p:spPr>
              <a:xfrm>
                <a:off x="6289116" y="1103781"/>
                <a:ext cx="1864293"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③</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きっかけ</a:t>
                </a:r>
                <a:r>
                  <a:rPr lang="ja-JP" altLang="en-US" sz="1400" b="1" dirty="0">
                    <a:latin typeface="MS PGothic" panose="020B0600070205080204" pitchFamily="34" charset="-128"/>
                    <a:ea typeface="MS PGothic" panose="020B0600070205080204" pitchFamily="34" charset="-128"/>
                  </a:rPr>
                  <a:t>・背景・課題</a:t>
                </a:r>
              </a:p>
            </p:txBody>
          </p:sp>
        </p:grpSp>
        <p:sp>
          <p:nvSpPr>
            <p:cNvPr id="107" name="テキスト ボックス 106">
              <a:extLst>
                <a:ext uri="{FF2B5EF4-FFF2-40B4-BE49-F238E27FC236}">
                  <a16:creationId xmlns:a16="http://schemas.microsoft.com/office/drawing/2014/main" id="{8A677E73-018F-ACA9-57C3-2A402302BEB4}"/>
                </a:ext>
              </a:extLst>
            </p:cNvPr>
            <p:cNvSpPr txBox="1"/>
            <p:nvPr/>
          </p:nvSpPr>
          <p:spPr>
            <a:xfrm>
              <a:off x="6304160" y="1520231"/>
              <a:ext cx="2287978" cy="246221"/>
            </a:xfrm>
            <a:prstGeom prst="rect">
              <a:avLst/>
            </a:prstGeom>
            <a:noFill/>
          </p:spPr>
          <p:txBody>
            <a:bodyPr wrap="square">
              <a:spAutoFit/>
            </a:bodyPr>
            <a:lstStyle/>
            <a:p>
              <a:endParaRPr kumimoji="1" lang="ja-JP" altLang="en-US" sz="1000" dirty="0">
                <a:latin typeface="Yu Gothic UI" panose="020B0500000000000000" pitchFamily="34" charset="-128"/>
                <a:ea typeface="Yu Gothic UI" panose="020B0500000000000000" pitchFamily="34" charset="-128"/>
              </a:endParaRPr>
            </a:p>
          </p:txBody>
        </p:sp>
      </p:grpSp>
      <p:grpSp>
        <p:nvGrpSpPr>
          <p:cNvPr id="18" name="グループ化 17">
            <a:extLst>
              <a:ext uri="{FF2B5EF4-FFF2-40B4-BE49-F238E27FC236}">
                <a16:creationId xmlns:a16="http://schemas.microsoft.com/office/drawing/2014/main" id="{7C69D01A-855B-2FEF-4A73-224CCBDD364A}"/>
              </a:ext>
            </a:extLst>
          </p:cNvPr>
          <p:cNvGrpSpPr/>
          <p:nvPr/>
        </p:nvGrpSpPr>
        <p:grpSpPr>
          <a:xfrm>
            <a:off x="8966032" y="1103781"/>
            <a:ext cx="2383522" cy="1566415"/>
            <a:chOff x="9013780" y="1103781"/>
            <a:chExt cx="2383522" cy="1566415"/>
          </a:xfrm>
        </p:grpSpPr>
        <p:grpSp>
          <p:nvGrpSpPr>
            <p:cNvPr id="17" name="グループ化 16">
              <a:extLst>
                <a:ext uri="{FF2B5EF4-FFF2-40B4-BE49-F238E27FC236}">
                  <a16:creationId xmlns:a16="http://schemas.microsoft.com/office/drawing/2014/main" id="{66615BAD-B4FB-EF41-5F2C-1C05A93D4CD3}"/>
                </a:ext>
              </a:extLst>
            </p:cNvPr>
            <p:cNvGrpSpPr/>
            <p:nvPr/>
          </p:nvGrpSpPr>
          <p:grpSpPr>
            <a:xfrm>
              <a:off x="9013780" y="1103781"/>
              <a:ext cx="2383522" cy="1566415"/>
              <a:chOff x="9013780" y="1103781"/>
              <a:chExt cx="2383522" cy="1566415"/>
            </a:xfrm>
          </p:grpSpPr>
          <p:sp>
            <p:nvSpPr>
              <p:cNvPr id="74" name="四角形">
                <a:extLst>
                  <a:ext uri="{FF2B5EF4-FFF2-40B4-BE49-F238E27FC236}">
                    <a16:creationId xmlns:a16="http://schemas.microsoft.com/office/drawing/2014/main" id="{A01ADA26-C39F-C2EC-2FEB-0A6AC9ED4244}"/>
                  </a:ext>
                </a:extLst>
              </p:cNvPr>
              <p:cNvSpPr/>
              <p:nvPr/>
            </p:nvSpPr>
            <p:spPr>
              <a:xfrm>
                <a:off x="9021302"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5" name="良いスライドとイマイチなスライド">
                <a:extLst>
                  <a:ext uri="{FF2B5EF4-FFF2-40B4-BE49-F238E27FC236}">
                    <a16:creationId xmlns:a16="http://schemas.microsoft.com/office/drawing/2014/main" id="{4BCB3A01-B3BB-2170-C660-466F4FAAEAC6}"/>
                  </a:ext>
                </a:extLst>
              </p:cNvPr>
              <p:cNvSpPr txBox="1"/>
              <p:nvPr/>
            </p:nvSpPr>
            <p:spPr>
              <a:xfrm>
                <a:off x="9013780" y="1103781"/>
                <a:ext cx="1978106"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④</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商品</a:t>
                </a:r>
                <a:r>
                  <a:rPr lang="ja-JP" altLang="en-US" sz="1400" b="1" dirty="0">
                    <a:latin typeface="MS PGothic" panose="020B0600070205080204" pitchFamily="34" charset="-128"/>
                    <a:ea typeface="MS PGothic" panose="020B0600070205080204" pitchFamily="34" charset="-128"/>
                  </a:rPr>
                  <a:t>・サービスの内容</a:t>
                </a:r>
              </a:p>
            </p:txBody>
          </p:sp>
        </p:grpSp>
        <p:sp>
          <p:nvSpPr>
            <p:cNvPr id="109" name="テキスト ボックス 108">
              <a:extLst>
                <a:ext uri="{FF2B5EF4-FFF2-40B4-BE49-F238E27FC236}">
                  <a16:creationId xmlns:a16="http://schemas.microsoft.com/office/drawing/2014/main" id="{6C5BED65-7C27-E18D-0BFC-DF4D356F044D}"/>
                </a:ext>
              </a:extLst>
            </p:cNvPr>
            <p:cNvSpPr txBox="1"/>
            <p:nvPr/>
          </p:nvSpPr>
          <p:spPr>
            <a:xfrm>
              <a:off x="9021302" y="1388858"/>
              <a:ext cx="2303022" cy="230832"/>
            </a:xfrm>
            <a:prstGeom prst="rect">
              <a:avLst/>
            </a:prstGeom>
            <a:noFill/>
          </p:spPr>
          <p:txBody>
            <a:bodyPr wrap="square">
              <a:spAutoFit/>
            </a:bodyPr>
            <a:lstStyle/>
            <a:p>
              <a:endParaRPr lang="ja-JP" altLang="en-US" sz="900" dirty="0">
                <a:latin typeface="Yu Gothic UI" panose="020B0500000000000000" pitchFamily="34" charset="-128"/>
                <a:ea typeface="Yu Gothic UI" panose="020B0500000000000000" pitchFamily="34" charset="-128"/>
              </a:endParaRPr>
            </a:p>
          </p:txBody>
        </p:sp>
      </p:grpSp>
      <p:grpSp>
        <p:nvGrpSpPr>
          <p:cNvPr id="16" name="グループ化 15">
            <a:extLst>
              <a:ext uri="{FF2B5EF4-FFF2-40B4-BE49-F238E27FC236}">
                <a16:creationId xmlns:a16="http://schemas.microsoft.com/office/drawing/2014/main" id="{BFE1A793-8B66-FC41-0396-FACA758FF487}"/>
              </a:ext>
            </a:extLst>
          </p:cNvPr>
          <p:cNvGrpSpPr/>
          <p:nvPr/>
        </p:nvGrpSpPr>
        <p:grpSpPr>
          <a:xfrm>
            <a:off x="839788" y="2786054"/>
            <a:ext cx="2383522" cy="1566415"/>
            <a:chOff x="839788" y="2786054"/>
            <a:chExt cx="2383522" cy="1566415"/>
          </a:xfrm>
        </p:grpSpPr>
        <p:grpSp>
          <p:nvGrpSpPr>
            <p:cNvPr id="15" name="グループ化 14">
              <a:extLst>
                <a:ext uri="{FF2B5EF4-FFF2-40B4-BE49-F238E27FC236}">
                  <a16:creationId xmlns:a16="http://schemas.microsoft.com/office/drawing/2014/main" id="{3481A0E0-0868-F4FF-8BEB-C84C8DAEAB4F}"/>
                </a:ext>
              </a:extLst>
            </p:cNvPr>
            <p:cNvGrpSpPr/>
            <p:nvPr/>
          </p:nvGrpSpPr>
          <p:grpSpPr>
            <a:xfrm>
              <a:off x="839788" y="2786054"/>
              <a:ext cx="2383522" cy="1566415"/>
              <a:chOff x="839788" y="2786054"/>
              <a:chExt cx="2383522" cy="1566415"/>
            </a:xfrm>
          </p:grpSpPr>
          <p:sp>
            <p:nvSpPr>
              <p:cNvPr id="77" name="四角形">
                <a:extLst>
                  <a:ext uri="{FF2B5EF4-FFF2-40B4-BE49-F238E27FC236}">
                    <a16:creationId xmlns:a16="http://schemas.microsoft.com/office/drawing/2014/main" id="{E004377F-4709-8F38-24D1-31DD3261DBCD}"/>
                  </a:ext>
                </a:extLst>
              </p:cNvPr>
              <p:cNvSpPr/>
              <p:nvPr/>
            </p:nvSpPr>
            <p:spPr>
              <a:xfrm>
                <a:off x="847310"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8" name="良いスライドとイマイチなスライド">
                <a:extLst>
                  <a:ext uri="{FF2B5EF4-FFF2-40B4-BE49-F238E27FC236}">
                    <a16:creationId xmlns:a16="http://schemas.microsoft.com/office/drawing/2014/main" id="{8BEE430D-DC22-CEE6-3255-65BEAC182EFE}"/>
                  </a:ext>
                </a:extLst>
              </p:cNvPr>
              <p:cNvSpPr txBox="1"/>
              <p:nvPr/>
            </p:nvSpPr>
            <p:spPr>
              <a:xfrm>
                <a:off x="839788" y="2786054"/>
                <a:ext cx="1588576"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⑤</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顧客</a:t>
                </a:r>
                <a:r>
                  <a:rPr lang="ja-JP" altLang="en-US" sz="1400" b="1" dirty="0">
                    <a:latin typeface="MS PGothic" panose="020B0600070205080204" pitchFamily="34" charset="-128"/>
                    <a:ea typeface="MS PGothic" panose="020B0600070205080204" pitchFamily="34" charset="-128"/>
                  </a:rPr>
                  <a:t>（ターゲット）</a:t>
                </a:r>
              </a:p>
            </p:txBody>
          </p:sp>
        </p:grpSp>
        <p:sp>
          <p:nvSpPr>
            <p:cNvPr id="113" name="テキスト ボックス 112">
              <a:extLst>
                <a:ext uri="{FF2B5EF4-FFF2-40B4-BE49-F238E27FC236}">
                  <a16:creationId xmlns:a16="http://schemas.microsoft.com/office/drawing/2014/main" id="{325ECE9B-B7CB-FF4A-618D-DBF7A008513D}"/>
                </a:ext>
              </a:extLst>
            </p:cNvPr>
            <p:cNvSpPr txBox="1"/>
            <p:nvPr/>
          </p:nvSpPr>
          <p:spPr>
            <a:xfrm>
              <a:off x="847310" y="3241176"/>
              <a:ext cx="2295501" cy="261610"/>
            </a:xfrm>
            <a:prstGeom prst="rect">
              <a:avLst/>
            </a:prstGeom>
            <a:noFill/>
          </p:spPr>
          <p:txBody>
            <a:bodyPr wrap="square">
              <a:spAutoFit/>
            </a:bodyPr>
            <a:lstStyle/>
            <a:p>
              <a:pPr marL="66675" indent="-66675"/>
              <a:endParaRPr lang="en-US" altLang="ja-JP" sz="1100" dirty="0">
                <a:latin typeface="Yu Gothic UI" panose="020B0500000000000000" pitchFamily="34" charset="-128"/>
                <a:ea typeface="Yu Gothic UI" panose="020B0500000000000000" pitchFamily="34" charset="-128"/>
              </a:endParaRPr>
            </a:p>
          </p:txBody>
        </p:sp>
      </p:grpSp>
      <p:grpSp>
        <p:nvGrpSpPr>
          <p:cNvPr id="14" name="グループ化 13">
            <a:extLst>
              <a:ext uri="{FF2B5EF4-FFF2-40B4-BE49-F238E27FC236}">
                <a16:creationId xmlns:a16="http://schemas.microsoft.com/office/drawing/2014/main" id="{67FBC249-E068-30DF-FBB4-A048261FDF07}"/>
              </a:ext>
            </a:extLst>
          </p:cNvPr>
          <p:cNvGrpSpPr/>
          <p:nvPr/>
        </p:nvGrpSpPr>
        <p:grpSpPr>
          <a:xfrm>
            <a:off x="3544602" y="2786054"/>
            <a:ext cx="2383522" cy="1566415"/>
            <a:chOff x="3564452" y="2786054"/>
            <a:chExt cx="2383522" cy="1566415"/>
          </a:xfrm>
        </p:grpSpPr>
        <p:grpSp>
          <p:nvGrpSpPr>
            <p:cNvPr id="13" name="グループ化 12">
              <a:extLst>
                <a:ext uri="{FF2B5EF4-FFF2-40B4-BE49-F238E27FC236}">
                  <a16:creationId xmlns:a16="http://schemas.microsoft.com/office/drawing/2014/main" id="{89AB78DA-F9DB-AF44-2B06-FF586DCAA656}"/>
                </a:ext>
              </a:extLst>
            </p:cNvPr>
            <p:cNvGrpSpPr/>
            <p:nvPr/>
          </p:nvGrpSpPr>
          <p:grpSpPr>
            <a:xfrm>
              <a:off x="3564452" y="2786054"/>
              <a:ext cx="2383522" cy="1566415"/>
              <a:chOff x="3564452" y="2786054"/>
              <a:chExt cx="2383522" cy="1566415"/>
            </a:xfrm>
          </p:grpSpPr>
          <p:sp>
            <p:nvSpPr>
              <p:cNvPr id="80" name="四角形">
                <a:extLst>
                  <a:ext uri="{FF2B5EF4-FFF2-40B4-BE49-F238E27FC236}">
                    <a16:creationId xmlns:a16="http://schemas.microsoft.com/office/drawing/2014/main" id="{575A644A-C8E0-EC46-E76E-279701D6FA1B}"/>
                  </a:ext>
                </a:extLst>
              </p:cNvPr>
              <p:cNvSpPr/>
              <p:nvPr/>
            </p:nvSpPr>
            <p:spPr>
              <a:xfrm>
                <a:off x="3571974"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1" name="良いスライドとイマイチなスライド">
                <a:extLst>
                  <a:ext uri="{FF2B5EF4-FFF2-40B4-BE49-F238E27FC236}">
                    <a16:creationId xmlns:a16="http://schemas.microsoft.com/office/drawing/2014/main" id="{9476BF1F-4AA1-B82B-B410-D2D0C1249B7D}"/>
                  </a:ext>
                </a:extLst>
              </p:cNvPr>
              <p:cNvSpPr txBox="1"/>
              <p:nvPr/>
            </p:nvSpPr>
            <p:spPr>
              <a:xfrm>
                <a:off x="3564452" y="2786054"/>
                <a:ext cx="1795363"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⑥</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違い</a:t>
                </a:r>
                <a:r>
                  <a:rPr lang="ja-JP" altLang="en-US" sz="1400" b="1" dirty="0">
                    <a:latin typeface="MS PGothic" panose="020B0600070205080204" pitchFamily="34" charset="-128"/>
                    <a:ea typeface="MS PGothic" panose="020B0600070205080204" pitchFamily="34" charset="-128"/>
                  </a:rPr>
                  <a:t>や差別化要素 </a:t>
                </a:r>
              </a:p>
            </p:txBody>
          </p:sp>
        </p:grpSp>
        <p:sp>
          <p:nvSpPr>
            <p:cNvPr id="115" name="テキスト ボックス 114">
              <a:extLst>
                <a:ext uri="{FF2B5EF4-FFF2-40B4-BE49-F238E27FC236}">
                  <a16:creationId xmlns:a16="http://schemas.microsoft.com/office/drawing/2014/main" id="{5F53A410-0F1C-2518-8B1C-5433284A2371}"/>
                </a:ext>
              </a:extLst>
            </p:cNvPr>
            <p:cNvSpPr txBox="1"/>
            <p:nvPr/>
          </p:nvSpPr>
          <p:spPr>
            <a:xfrm>
              <a:off x="3571974" y="3141545"/>
              <a:ext cx="2285839" cy="246221"/>
            </a:xfrm>
            <a:prstGeom prst="rect">
              <a:avLst/>
            </a:prstGeom>
            <a:noFill/>
          </p:spPr>
          <p:txBody>
            <a:bodyPr wrap="square">
              <a:spAutoFit/>
            </a:bodyPr>
            <a:lstStyle/>
            <a:p>
              <a:pPr marL="61913" indent="-61913"/>
              <a:endParaRPr lang="en-US" altLang="ja-JP" sz="1000" dirty="0">
                <a:latin typeface="Yu Gothic UI" panose="020B0500000000000000" pitchFamily="34" charset="-128"/>
                <a:ea typeface="Yu Gothic UI" panose="020B0500000000000000" pitchFamily="34" charset="-128"/>
              </a:endParaRPr>
            </a:p>
          </p:txBody>
        </p:sp>
      </p:grpSp>
      <p:grpSp>
        <p:nvGrpSpPr>
          <p:cNvPr id="12" name="グループ化 11">
            <a:extLst>
              <a:ext uri="{FF2B5EF4-FFF2-40B4-BE49-F238E27FC236}">
                <a16:creationId xmlns:a16="http://schemas.microsoft.com/office/drawing/2014/main" id="{EC370B0B-D025-665B-AAAC-C399A5ED603B}"/>
              </a:ext>
            </a:extLst>
          </p:cNvPr>
          <p:cNvGrpSpPr/>
          <p:nvPr/>
        </p:nvGrpSpPr>
        <p:grpSpPr>
          <a:xfrm>
            <a:off x="6256938" y="2786054"/>
            <a:ext cx="2383522" cy="1566415"/>
            <a:chOff x="6289116" y="2786054"/>
            <a:chExt cx="2383522" cy="1566415"/>
          </a:xfrm>
        </p:grpSpPr>
        <p:grpSp>
          <p:nvGrpSpPr>
            <p:cNvPr id="11" name="グループ化 10">
              <a:extLst>
                <a:ext uri="{FF2B5EF4-FFF2-40B4-BE49-F238E27FC236}">
                  <a16:creationId xmlns:a16="http://schemas.microsoft.com/office/drawing/2014/main" id="{CFEEBD2C-A605-C4AE-9D46-9BA43DE1A06F}"/>
                </a:ext>
              </a:extLst>
            </p:cNvPr>
            <p:cNvGrpSpPr/>
            <p:nvPr/>
          </p:nvGrpSpPr>
          <p:grpSpPr>
            <a:xfrm>
              <a:off x="6289116" y="2786054"/>
              <a:ext cx="2383522" cy="1566415"/>
              <a:chOff x="6289116" y="2786054"/>
              <a:chExt cx="2383522" cy="1566415"/>
            </a:xfrm>
          </p:grpSpPr>
          <p:sp>
            <p:nvSpPr>
              <p:cNvPr id="83" name="四角形">
                <a:extLst>
                  <a:ext uri="{FF2B5EF4-FFF2-40B4-BE49-F238E27FC236}">
                    <a16:creationId xmlns:a16="http://schemas.microsoft.com/office/drawing/2014/main" id="{6BB6D9E4-342C-6890-75C4-B17494022E73}"/>
                  </a:ext>
                </a:extLst>
              </p:cNvPr>
              <p:cNvSpPr/>
              <p:nvPr/>
            </p:nvSpPr>
            <p:spPr>
              <a:xfrm>
                <a:off x="6296638"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4" name="良いスライドとイマイチなスライド">
                <a:extLst>
                  <a:ext uri="{FF2B5EF4-FFF2-40B4-BE49-F238E27FC236}">
                    <a16:creationId xmlns:a16="http://schemas.microsoft.com/office/drawing/2014/main" id="{818F4520-3D82-3CD3-D5DC-A35D801935D9}"/>
                  </a:ext>
                </a:extLst>
              </p:cNvPr>
              <p:cNvSpPr txBox="1"/>
              <p:nvPr/>
            </p:nvSpPr>
            <p:spPr>
              <a:xfrm>
                <a:off x="6289116" y="2786054"/>
                <a:ext cx="1888337"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⑦</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販売</a:t>
                </a:r>
                <a:r>
                  <a:rPr lang="ja-JP" altLang="en-US" sz="1400" b="1" dirty="0">
                    <a:latin typeface="MS PGothic" panose="020B0600070205080204" pitchFamily="34" charset="-128"/>
                    <a:ea typeface="MS PGothic" panose="020B0600070205080204" pitchFamily="34" charset="-128"/>
                  </a:rPr>
                  <a:t>や販促について</a:t>
                </a:r>
              </a:p>
            </p:txBody>
          </p:sp>
        </p:grpSp>
        <p:sp>
          <p:nvSpPr>
            <p:cNvPr id="118" name="テキスト ボックス 117">
              <a:extLst>
                <a:ext uri="{FF2B5EF4-FFF2-40B4-BE49-F238E27FC236}">
                  <a16:creationId xmlns:a16="http://schemas.microsoft.com/office/drawing/2014/main" id="{A7D5CFB5-AB1D-F85A-F487-911ED565D38F}"/>
                </a:ext>
              </a:extLst>
            </p:cNvPr>
            <p:cNvSpPr txBox="1"/>
            <p:nvPr/>
          </p:nvSpPr>
          <p:spPr>
            <a:xfrm>
              <a:off x="6314285" y="3082456"/>
              <a:ext cx="2245162" cy="230832"/>
            </a:xfrm>
            <a:prstGeom prst="rect">
              <a:avLst/>
            </a:prstGeom>
            <a:noFill/>
          </p:spPr>
          <p:txBody>
            <a:bodyPr wrap="square">
              <a:spAutoFit/>
            </a:bodyPr>
            <a:lstStyle/>
            <a:p>
              <a:endParaRPr lang="ja-JP" altLang="en-US" sz="900" dirty="0">
                <a:latin typeface="Yu Gothic UI" panose="020B0500000000000000" pitchFamily="34" charset="-128"/>
                <a:ea typeface="Yu Gothic UI" panose="020B0500000000000000" pitchFamily="34" charset="-128"/>
              </a:endParaRPr>
            </a:p>
          </p:txBody>
        </p:sp>
      </p:grpSp>
      <p:grpSp>
        <p:nvGrpSpPr>
          <p:cNvPr id="8" name="グループ化 7">
            <a:extLst>
              <a:ext uri="{FF2B5EF4-FFF2-40B4-BE49-F238E27FC236}">
                <a16:creationId xmlns:a16="http://schemas.microsoft.com/office/drawing/2014/main" id="{9E82AAEF-C7D5-6475-F9DA-FDE675C32F7C}"/>
              </a:ext>
            </a:extLst>
          </p:cNvPr>
          <p:cNvGrpSpPr/>
          <p:nvPr/>
        </p:nvGrpSpPr>
        <p:grpSpPr>
          <a:xfrm>
            <a:off x="830127" y="4468327"/>
            <a:ext cx="2383522" cy="1566415"/>
            <a:chOff x="830127" y="4468327"/>
            <a:chExt cx="2383522" cy="1566415"/>
          </a:xfrm>
        </p:grpSpPr>
        <p:grpSp>
          <p:nvGrpSpPr>
            <p:cNvPr id="7" name="グループ化 6">
              <a:extLst>
                <a:ext uri="{FF2B5EF4-FFF2-40B4-BE49-F238E27FC236}">
                  <a16:creationId xmlns:a16="http://schemas.microsoft.com/office/drawing/2014/main" id="{4042D5BF-B5B1-E51A-580F-335D26F4D7C9}"/>
                </a:ext>
              </a:extLst>
            </p:cNvPr>
            <p:cNvGrpSpPr/>
            <p:nvPr/>
          </p:nvGrpSpPr>
          <p:grpSpPr>
            <a:xfrm>
              <a:off x="830127" y="4468327"/>
              <a:ext cx="2383522" cy="1566415"/>
              <a:chOff x="830127" y="4468327"/>
              <a:chExt cx="2383522" cy="1566415"/>
            </a:xfrm>
          </p:grpSpPr>
          <p:sp>
            <p:nvSpPr>
              <p:cNvPr id="89" name="四角形">
                <a:extLst>
                  <a:ext uri="{FF2B5EF4-FFF2-40B4-BE49-F238E27FC236}">
                    <a16:creationId xmlns:a16="http://schemas.microsoft.com/office/drawing/2014/main" id="{D810A550-1A32-F4C9-304A-39DE33CA262F}"/>
                  </a:ext>
                </a:extLst>
              </p:cNvPr>
              <p:cNvSpPr/>
              <p:nvPr/>
            </p:nvSpPr>
            <p:spPr>
              <a:xfrm>
                <a:off x="837649" y="4742955"/>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dirty="0">
                  <a:latin typeface="Yu Gothic" panose="020B0400000000000000" pitchFamily="34" charset="-128"/>
                  <a:ea typeface="Yu Gothic" panose="020B0400000000000000" pitchFamily="34" charset="-128"/>
                </a:endParaRPr>
              </a:p>
            </p:txBody>
          </p:sp>
          <p:sp>
            <p:nvSpPr>
              <p:cNvPr id="90" name="良いスライドとイマイチなスライド">
                <a:extLst>
                  <a:ext uri="{FF2B5EF4-FFF2-40B4-BE49-F238E27FC236}">
                    <a16:creationId xmlns:a16="http://schemas.microsoft.com/office/drawing/2014/main" id="{B8273F45-B200-A270-234D-8AF4784CE9B5}"/>
                  </a:ext>
                </a:extLst>
              </p:cNvPr>
              <p:cNvSpPr txBox="1"/>
              <p:nvPr/>
            </p:nvSpPr>
            <p:spPr>
              <a:xfrm>
                <a:off x="830127" y="4468327"/>
                <a:ext cx="2104743"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⑨</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実現</a:t>
                </a:r>
                <a:r>
                  <a:rPr lang="ja-JP" altLang="en-US" sz="1400" b="1" dirty="0">
                    <a:latin typeface="MS PGothic" panose="020B0600070205080204" pitchFamily="34" charset="-128"/>
                    <a:ea typeface="MS PGothic" panose="020B0600070205080204" pitchFamily="34" charset="-128"/>
                  </a:rPr>
                  <a:t>に向けたアクション</a:t>
                </a:r>
              </a:p>
            </p:txBody>
          </p:sp>
        </p:grpSp>
        <p:sp>
          <p:nvSpPr>
            <p:cNvPr id="123" name="良いスライドとイマイチなスライド">
              <a:extLst>
                <a:ext uri="{FF2B5EF4-FFF2-40B4-BE49-F238E27FC236}">
                  <a16:creationId xmlns:a16="http://schemas.microsoft.com/office/drawing/2014/main" id="{816F730D-BE3F-053C-FCA7-F33BC6B1394F}"/>
                </a:ext>
              </a:extLst>
            </p:cNvPr>
            <p:cNvSpPr txBox="1"/>
            <p:nvPr/>
          </p:nvSpPr>
          <p:spPr>
            <a:xfrm>
              <a:off x="879036" y="4783009"/>
              <a:ext cx="2248730" cy="120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endParaRPr lang="ja-JP" altLang="en-US" sz="450" b="1" dirty="0">
                <a:latin typeface="Yu Gothic UI" panose="020B0500000000000000" pitchFamily="34" charset="-128"/>
                <a:ea typeface="Yu Gothic UI" panose="020B0500000000000000" pitchFamily="34" charset="-128"/>
              </a:endParaRPr>
            </a:p>
          </p:txBody>
        </p:sp>
      </p:grpSp>
      <p:grpSp>
        <p:nvGrpSpPr>
          <p:cNvPr id="3" name="グループ化 2">
            <a:extLst>
              <a:ext uri="{FF2B5EF4-FFF2-40B4-BE49-F238E27FC236}">
                <a16:creationId xmlns:a16="http://schemas.microsoft.com/office/drawing/2014/main" id="{88741378-FB03-79F9-C12B-5D9C2553B489}"/>
              </a:ext>
            </a:extLst>
          </p:cNvPr>
          <p:cNvGrpSpPr/>
          <p:nvPr/>
        </p:nvGrpSpPr>
        <p:grpSpPr>
          <a:xfrm>
            <a:off x="3544602" y="4468327"/>
            <a:ext cx="2383522" cy="1566415"/>
            <a:chOff x="3564452" y="4468327"/>
            <a:chExt cx="2383522" cy="1566415"/>
          </a:xfrm>
        </p:grpSpPr>
        <p:grpSp>
          <p:nvGrpSpPr>
            <p:cNvPr id="2" name="グループ化 1">
              <a:extLst>
                <a:ext uri="{FF2B5EF4-FFF2-40B4-BE49-F238E27FC236}">
                  <a16:creationId xmlns:a16="http://schemas.microsoft.com/office/drawing/2014/main" id="{2D0D32D1-6F61-0213-AB23-72A3CB84386A}"/>
                </a:ext>
              </a:extLst>
            </p:cNvPr>
            <p:cNvGrpSpPr/>
            <p:nvPr/>
          </p:nvGrpSpPr>
          <p:grpSpPr>
            <a:xfrm>
              <a:off x="3564452" y="4468327"/>
              <a:ext cx="2383522" cy="1566415"/>
              <a:chOff x="3564452" y="4468327"/>
              <a:chExt cx="2383522" cy="1566415"/>
            </a:xfrm>
          </p:grpSpPr>
          <p:sp>
            <p:nvSpPr>
              <p:cNvPr id="92" name="四角形">
                <a:extLst>
                  <a:ext uri="{FF2B5EF4-FFF2-40B4-BE49-F238E27FC236}">
                    <a16:creationId xmlns:a16="http://schemas.microsoft.com/office/drawing/2014/main" id="{E60683F1-E233-9F51-CEEA-9E56900F8587}"/>
                  </a:ext>
                </a:extLst>
              </p:cNvPr>
              <p:cNvSpPr/>
              <p:nvPr/>
            </p:nvSpPr>
            <p:spPr>
              <a:xfrm>
                <a:off x="3571974" y="4742955"/>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93" name="良いスライドとイマイチなスライド">
                <a:extLst>
                  <a:ext uri="{FF2B5EF4-FFF2-40B4-BE49-F238E27FC236}">
                    <a16:creationId xmlns:a16="http://schemas.microsoft.com/office/drawing/2014/main" id="{84AEE44A-569F-88D3-5985-3C2EFC6C392D}"/>
                  </a:ext>
                </a:extLst>
              </p:cNvPr>
              <p:cNvSpPr txBox="1"/>
              <p:nvPr/>
            </p:nvSpPr>
            <p:spPr>
              <a:xfrm>
                <a:off x="3564452" y="4468327"/>
                <a:ext cx="1764907"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⑩</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クロージング</a:t>
                </a:r>
                <a:r>
                  <a:rPr lang="ja-JP" altLang="en-US" sz="1400" b="1" dirty="0">
                    <a:latin typeface="MS PGothic" panose="020B0600070205080204" pitchFamily="34" charset="-128"/>
                    <a:ea typeface="MS PGothic" panose="020B0600070205080204" pitchFamily="34" charset="-128"/>
                  </a:rPr>
                  <a:t>とお礼</a:t>
                </a:r>
              </a:p>
            </p:txBody>
          </p:sp>
        </p:grpSp>
        <p:sp>
          <p:nvSpPr>
            <p:cNvPr id="126" name="テキスト ボックス 125">
              <a:extLst>
                <a:ext uri="{FF2B5EF4-FFF2-40B4-BE49-F238E27FC236}">
                  <a16:creationId xmlns:a16="http://schemas.microsoft.com/office/drawing/2014/main" id="{4B6D2DF3-9EAC-DF5D-2D66-BF55689CB572}"/>
                </a:ext>
              </a:extLst>
            </p:cNvPr>
            <p:cNvSpPr txBox="1"/>
            <p:nvPr/>
          </p:nvSpPr>
          <p:spPr>
            <a:xfrm>
              <a:off x="3580796" y="4818936"/>
              <a:ext cx="2285606" cy="261610"/>
            </a:xfrm>
            <a:prstGeom prst="rect">
              <a:avLst/>
            </a:prstGeom>
            <a:noFill/>
          </p:spPr>
          <p:txBody>
            <a:bodyPr wrap="square">
              <a:spAutoFit/>
            </a:bodyPr>
            <a:lstStyle/>
            <a:p>
              <a:endParaRPr lang="en-US" altLang="ja-JP" sz="1100" dirty="0">
                <a:latin typeface="Yu Gothic UI" panose="020B0500000000000000" pitchFamily="34" charset="-128"/>
                <a:ea typeface="Yu Gothic UI" panose="020B0500000000000000" pitchFamily="34" charset="-128"/>
              </a:endParaRPr>
            </a:p>
          </p:txBody>
        </p:sp>
        <p:sp>
          <p:nvSpPr>
            <p:cNvPr id="127" name="テキスト ボックス 126">
              <a:extLst>
                <a:ext uri="{FF2B5EF4-FFF2-40B4-BE49-F238E27FC236}">
                  <a16:creationId xmlns:a16="http://schemas.microsoft.com/office/drawing/2014/main" id="{A3725809-B980-F146-25F0-679F25FB0E39}"/>
                </a:ext>
              </a:extLst>
            </p:cNvPr>
            <p:cNvSpPr txBox="1"/>
            <p:nvPr/>
          </p:nvSpPr>
          <p:spPr>
            <a:xfrm>
              <a:off x="3580797" y="5715359"/>
              <a:ext cx="2285606" cy="261610"/>
            </a:xfrm>
            <a:prstGeom prst="rect">
              <a:avLst/>
            </a:prstGeom>
            <a:noFill/>
          </p:spPr>
          <p:txBody>
            <a:bodyPr wrap="square">
              <a:spAutoFit/>
            </a:bodyPr>
            <a:lstStyle/>
            <a:p>
              <a:pPr algn="ctr"/>
              <a:endParaRPr lang="en-US" altLang="ja-JP" sz="1100" dirty="0">
                <a:latin typeface="Yu Gothic UI" panose="020B0500000000000000" pitchFamily="34" charset="-128"/>
                <a:ea typeface="Yu Gothic UI" panose="020B0500000000000000" pitchFamily="34" charset="-128"/>
              </a:endParaRPr>
            </a:p>
          </p:txBody>
        </p:sp>
      </p:grpSp>
      <p:sp>
        <p:nvSpPr>
          <p:cNvPr id="10" name="タイトル 1">
            <a:extLst>
              <a:ext uri="{FF2B5EF4-FFF2-40B4-BE49-F238E27FC236}">
                <a16:creationId xmlns:a16="http://schemas.microsoft.com/office/drawing/2014/main" id="{8142C539-ABD7-3305-21A9-437A23E4FC09}"/>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プレゼンテーション</a:t>
            </a:r>
            <a:r>
              <a:rPr lang="ja-JP" altLang="en-US">
                <a:latin typeface="MS PGothic" panose="020B0600070205080204" pitchFamily="34" charset="-128"/>
                <a:ea typeface="MS PGothic" panose="020B0600070205080204" pitchFamily="34" charset="-128"/>
              </a:rPr>
              <a:t>の構成を考える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Tree>
    <p:extLst>
      <p:ext uri="{BB962C8B-B14F-4D97-AF65-F5344CB8AC3E}">
        <p14:creationId xmlns:p14="http://schemas.microsoft.com/office/powerpoint/2010/main" val="89418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81FC-E4D2-CD86-7B9B-C7441B3F1903}"/>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143651EF-2817-4DE7-4E1E-A33D3F5778B9}"/>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8" name="テキスト ボックス 7">
            <a:extLst>
              <a:ext uri="{FF2B5EF4-FFF2-40B4-BE49-F238E27FC236}">
                <a16:creationId xmlns:a16="http://schemas.microsoft.com/office/drawing/2014/main" id="{9439C3E8-9202-EEB4-D968-C88EBDA245B0}"/>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プレゼンテーションの</a:t>
            </a:r>
            <a:r>
              <a:rPr lang="ja-JP" altLang="en-US" sz="2800" b="1" dirty="0">
                <a:latin typeface="MS PGothic" panose="020B0600070205080204" pitchFamily="34" charset="-128"/>
                <a:ea typeface="MS PGothic" panose="020B0600070205080204" pitchFamily="34" charset="-128"/>
              </a:rPr>
              <a:t>構成に沿った原稿</a:t>
            </a:r>
            <a:r>
              <a:rPr lang="ja-JP" altLang="en-US" sz="2800" b="1">
                <a:latin typeface="MS PGothic" panose="020B0600070205080204" pitchFamily="34" charset="-128"/>
                <a:ea typeface="MS PGothic" panose="020B0600070205080204" pitchFamily="34" charset="-128"/>
              </a:rPr>
              <a:t>を作成する。</a:t>
            </a:r>
            <a:endParaRPr lang="ja-JP" altLang="en-US" sz="2800" b="1" dirty="0">
              <a:latin typeface="MS PGothic" panose="020B0600070205080204" pitchFamily="34" charset="-128"/>
              <a:ea typeface="MS PGothic" panose="020B0600070205080204" pitchFamily="34" charset="-128"/>
            </a:endParaRPr>
          </a:p>
        </p:txBody>
      </p:sp>
      <p:sp>
        <p:nvSpPr>
          <p:cNvPr id="9" name="テキスト ボックス 8">
            <a:extLst>
              <a:ext uri="{FF2B5EF4-FFF2-40B4-BE49-F238E27FC236}">
                <a16:creationId xmlns:a16="http://schemas.microsoft.com/office/drawing/2014/main" id="{6CFABDA8-2B6E-7244-992F-036AF9E7F355}"/>
              </a:ext>
            </a:extLst>
          </p:cNvPr>
          <p:cNvSpPr txBox="1"/>
          <p:nvPr/>
        </p:nvSpPr>
        <p:spPr>
          <a:xfrm>
            <a:off x="838200" y="5761434"/>
            <a:ext cx="10049508" cy="461665"/>
          </a:xfrm>
          <a:prstGeom prst="rect">
            <a:avLst/>
          </a:prstGeom>
          <a:noFill/>
        </p:spPr>
        <p:txBody>
          <a:bodyPr wrap="square" rtlCol="0">
            <a:spAutoFit/>
          </a:bodyPr>
          <a:lstStyle/>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p>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実際のプレゼンテーション資料は別途、資料作成ソフトなどで作成します。</a:t>
            </a:r>
            <a:endParaRPr kumimoji="1" lang="en-US" altLang="ja-JP" sz="1200" dirty="0">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9CF9CCD8-ED2B-98F6-A17D-904095F9781A}"/>
              </a:ext>
            </a:extLst>
          </p:cNvPr>
          <p:cNvSpPr/>
          <p:nvPr/>
        </p:nvSpPr>
        <p:spPr>
          <a:xfrm>
            <a:off x="856188" y="168774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MS PGothic" panose="020B0600070205080204" pitchFamily="34" charset="-128"/>
                <a:ea typeface="MS PGothic" panose="020B0600070205080204" pitchFamily="34" charset="-128"/>
              </a:rPr>
              <a:t>①</a:t>
            </a:r>
            <a:endParaRPr kumimoji="1" lang="en-US" altLang="ja-JP" sz="1200" b="1" dirty="0">
              <a:solidFill>
                <a:schemeClr val="bg1"/>
              </a:solidFill>
              <a:latin typeface="MS PGothic" panose="020B0600070205080204" pitchFamily="34" charset="-128"/>
              <a:ea typeface="MS PGothic" panose="020B0600070205080204" pitchFamily="34" charset="-128"/>
            </a:endParaRPr>
          </a:p>
          <a:p>
            <a:pPr algn="ctr"/>
            <a:r>
              <a:rPr kumimoji="1" lang="ja-JP" altLang="en-US" sz="1200" b="1" dirty="0">
                <a:solidFill>
                  <a:schemeClr val="bg1"/>
                </a:solidFill>
                <a:latin typeface="MS PGothic" panose="020B0600070205080204" pitchFamily="34" charset="-128"/>
                <a:ea typeface="MS PGothic" panose="020B0600070205080204" pitchFamily="34" charset="-128"/>
              </a:rPr>
              <a:t>表紙</a:t>
            </a:r>
          </a:p>
        </p:txBody>
      </p:sp>
      <p:sp>
        <p:nvSpPr>
          <p:cNvPr id="5" name="正方形/長方形 4">
            <a:extLst>
              <a:ext uri="{FF2B5EF4-FFF2-40B4-BE49-F238E27FC236}">
                <a16:creationId xmlns:a16="http://schemas.microsoft.com/office/drawing/2014/main" id="{FB93E8D4-DB61-4CDD-924E-72525011CAC9}"/>
              </a:ext>
            </a:extLst>
          </p:cNvPr>
          <p:cNvSpPr/>
          <p:nvPr/>
        </p:nvSpPr>
        <p:spPr>
          <a:xfrm>
            <a:off x="856188" y="274112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②</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dirty="0">
                <a:solidFill>
                  <a:schemeClr val="bg1"/>
                </a:solidFill>
                <a:effectLst/>
                <a:latin typeface="MS PGothic" panose="020B0600070205080204" pitchFamily="34" charset="-128"/>
                <a:ea typeface="MS PGothic" panose="020B0600070205080204" pitchFamily="34" charset="-128"/>
              </a:rPr>
              <a:t>目的・概要</a:t>
            </a:r>
            <a:endParaRPr lang="en-US" altLang="ja-JP" sz="1200" b="1" dirty="0">
              <a:solidFill>
                <a:schemeClr val="bg1"/>
              </a:solidFill>
              <a:effectLst/>
              <a:latin typeface="MS PGothic" panose="020B0600070205080204" pitchFamily="34" charset="-128"/>
              <a:ea typeface="MS PGothic" panose="020B0600070205080204" pitchFamily="34" charset="-128"/>
            </a:endParaRPr>
          </a:p>
          <a:p>
            <a:pPr algn="ctr"/>
            <a:r>
              <a:rPr lang="ja-JP" altLang="en-US" sz="1200" b="1" dirty="0">
                <a:solidFill>
                  <a:schemeClr val="bg1"/>
                </a:solidFill>
                <a:effectLst/>
                <a:latin typeface="MS PGothic" panose="020B0600070205080204" pitchFamily="34" charset="-128"/>
                <a:ea typeface="MS PGothic" panose="020B0600070205080204" pitchFamily="34" charset="-128"/>
              </a:rPr>
              <a:t>（一言で説明）</a:t>
            </a:r>
            <a:endParaRPr kumimoji="1"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7" name="正方形/長方形 6">
            <a:extLst>
              <a:ext uri="{FF2B5EF4-FFF2-40B4-BE49-F238E27FC236}">
                <a16:creationId xmlns:a16="http://schemas.microsoft.com/office/drawing/2014/main" id="{A16805E5-2C33-3406-8E32-3E4BB7A8101E}"/>
              </a:ext>
            </a:extLst>
          </p:cNvPr>
          <p:cNvSpPr/>
          <p:nvPr/>
        </p:nvSpPr>
        <p:spPr>
          <a:xfrm>
            <a:off x="856188" y="3793332"/>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③</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a:solidFill>
                  <a:schemeClr val="bg1"/>
                </a:solidFill>
                <a:latin typeface="MS PGothic" panose="020B0600070205080204" pitchFamily="34" charset="-128"/>
                <a:ea typeface="MS PGothic" panose="020B0600070205080204" pitchFamily="34" charset="-128"/>
              </a:rPr>
              <a:t>きっかけ・背景・課題</a:t>
            </a:r>
            <a:endParaRPr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id="{FFA2A883-2FE6-2296-1486-1E9EA3A6E27B}"/>
              </a:ext>
            </a:extLst>
          </p:cNvPr>
          <p:cNvSpPr/>
          <p:nvPr/>
        </p:nvSpPr>
        <p:spPr>
          <a:xfrm>
            <a:off x="856188" y="4845540"/>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④</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dirty="0">
                <a:solidFill>
                  <a:schemeClr val="bg1"/>
                </a:solidFill>
                <a:latin typeface="MS PGothic" panose="020B0600070205080204" pitchFamily="34" charset="-128"/>
                <a:ea typeface="MS PGothic" panose="020B0600070205080204" pitchFamily="34" charset="-128"/>
              </a:rPr>
              <a:t>商品</a:t>
            </a:r>
            <a:r>
              <a:rPr lang="ja-JP" altLang="en-US" sz="1200" b="1">
                <a:solidFill>
                  <a:schemeClr val="bg1"/>
                </a:solidFill>
                <a:latin typeface="MS PGothic" panose="020B0600070205080204" pitchFamily="34" charset="-128"/>
                <a:ea typeface="MS PGothic" panose="020B0600070205080204" pitchFamily="34" charset="-128"/>
              </a:rPr>
              <a:t>・サービスの</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a:solidFill>
                  <a:schemeClr val="bg1"/>
                </a:solidFill>
                <a:latin typeface="MS PGothic" panose="020B0600070205080204" pitchFamily="34" charset="-128"/>
                <a:ea typeface="MS PGothic" panose="020B0600070205080204" pitchFamily="34" charset="-128"/>
              </a:rPr>
              <a:t>内容</a:t>
            </a:r>
            <a:endParaRPr lang="en-US" altLang="ja-JP" sz="1200" b="1" dirty="0">
              <a:solidFill>
                <a:schemeClr val="bg1"/>
              </a:solidFill>
              <a:latin typeface="MS PGothic" panose="020B0600070205080204" pitchFamily="34" charset="-128"/>
              <a:ea typeface="MS PGothic" panose="020B0600070205080204" pitchFamily="34" charset="-128"/>
            </a:endParaRPr>
          </a:p>
        </p:txBody>
      </p:sp>
      <p:graphicFrame>
        <p:nvGraphicFramePr>
          <p:cNvPr id="20" name="表 19">
            <a:extLst>
              <a:ext uri="{FF2B5EF4-FFF2-40B4-BE49-F238E27FC236}">
                <a16:creationId xmlns:a16="http://schemas.microsoft.com/office/drawing/2014/main" id="{62810AC4-660E-64F6-FEDC-84A5D9055CAE}"/>
              </a:ext>
            </a:extLst>
          </p:cNvPr>
          <p:cNvGraphicFramePr>
            <a:graphicFrameLocks noGrp="1"/>
          </p:cNvGraphicFramePr>
          <p:nvPr>
            <p:extLst>
              <p:ext uri="{D42A27DB-BD31-4B8C-83A1-F6EECF244321}">
                <p14:modId xmlns:p14="http://schemas.microsoft.com/office/powerpoint/2010/main" val="418133983"/>
              </p:ext>
            </p:extLst>
          </p:nvPr>
        </p:nvGraphicFramePr>
        <p:xfrm>
          <a:off x="2570140" y="168774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3" name="表 22">
            <a:extLst>
              <a:ext uri="{FF2B5EF4-FFF2-40B4-BE49-F238E27FC236}">
                <a16:creationId xmlns:a16="http://schemas.microsoft.com/office/drawing/2014/main" id="{E358462C-86C4-0706-2CC3-B8C7F2830474}"/>
              </a:ext>
            </a:extLst>
          </p:cNvPr>
          <p:cNvGraphicFramePr>
            <a:graphicFrameLocks noGrp="1"/>
          </p:cNvGraphicFramePr>
          <p:nvPr>
            <p:extLst>
              <p:ext uri="{D42A27DB-BD31-4B8C-83A1-F6EECF244321}">
                <p14:modId xmlns:p14="http://schemas.microsoft.com/office/powerpoint/2010/main" val="3625628066"/>
              </p:ext>
            </p:extLst>
          </p:nvPr>
        </p:nvGraphicFramePr>
        <p:xfrm>
          <a:off x="2570140" y="274112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4" name="表 23">
            <a:extLst>
              <a:ext uri="{FF2B5EF4-FFF2-40B4-BE49-F238E27FC236}">
                <a16:creationId xmlns:a16="http://schemas.microsoft.com/office/drawing/2014/main" id="{96F17AD2-52AC-86E6-8A49-0347A7D36562}"/>
              </a:ext>
            </a:extLst>
          </p:cNvPr>
          <p:cNvGraphicFramePr>
            <a:graphicFrameLocks noGrp="1"/>
          </p:cNvGraphicFramePr>
          <p:nvPr>
            <p:extLst>
              <p:ext uri="{D42A27DB-BD31-4B8C-83A1-F6EECF244321}">
                <p14:modId xmlns:p14="http://schemas.microsoft.com/office/powerpoint/2010/main" val="1862030045"/>
              </p:ext>
            </p:extLst>
          </p:nvPr>
        </p:nvGraphicFramePr>
        <p:xfrm>
          <a:off x="2570140" y="3793332"/>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36" name="表 35">
            <a:extLst>
              <a:ext uri="{FF2B5EF4-FFF2-40B4-BE49-F238E27FC236}">
                <a16:creationId xmlns:a16="http://schemas.microsoft.com/office/drawing/2014/main" id="{8F6A4C20-6AE4-2C17-97A7-D2A813AC903B}"/>
              </a:ext>
            </a:extLst>
          </p:cNvPr>
          <p:cNvGraphicFramePr>
            <a:graphicFrameLocks noGrp="1"/>
          </p:cNvGraphicFramePr>
          <p:nvPr>
            <p:extLst>
              <p:ext uri="{D42A27DB-BD31-4B8C-83A1-F6EECF244321}">
                <p14:modId xmlns:p14="http://schemas.microsoft.com/office/powerpoint/2010/main" val="2689025583"/>
              </p:ext>
            </p:extLst>
          </p:nvPr>
        </p:nvGraphicFramePr>
        <p:xfrm>
          <a:off x="2570140" y="4845540"/>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sp>
        <p:nvSpPr>
          <p:cNvPr id="12" name="タイトル 1">
            <a:extLst>
              <a:ext uri="{FF2B5EF4-FFF2-40B4-BE49-F238E27FC236}">
                <a16:creationId xmlns:a16="http://schemas.microsoft.com/office/drawing/2014/main" id="{47DA4C30-EF8A-E1F7-B601-022147700FB1}"/>
              </a:ext>
            </a:extLst>
          </p:cNvPr>
          <p:cNvSpPr>
            <a:spLocks noGrp="1"/>
          </p:cNvSpPr>
          <p:nvPr>
            <p:ph type="title"/>
          </p:nvPr>
        </p:nvSpPr>
        <p:spPr>
          <a:xfrm>
            <a:off x="838199" y="353962"/>
            <a:ext cx="10704871" cy="588227"/>
          </a:xfrm>
        </p:spPr>
        <p:txBody>
          <a:bodyPr/>
          <a:lstStyle/>
          <a:p>
            <a:r>
              <a:rPr lang="ja-JP" altLang="en-US" sz="2500" dirty="0">
                <a:latin typeface="MS PGothic" panose="020B0600070205080204" pitchFamily="34" charset="-128"/>
                <a:ea typeface="MS PGothic" panose="020B0600070205080204" pitchFamily="34" charset="-128"/>
              </a:rPr>
              <a:t>　　　　ワーク </a:t>
            </a:r>
            <a:r>
              <a:rPr lang="en-US" altLang="ja-JP" sz="2500" dirty="0">
                <a:latin typeface="MS PGothic" panose="020B0600070205080204" pitchFamily="34" charset="-128"/>
                <a:ea typeface="MS PGothic" panose="020B0600070205080204" pitchFamily="34" charset="-128"/>
              </a:rPr>
              <a:t>[1] </a:t>
            </a:r>
            <a:r>
              <a:rPr lang="ja-JP" altLang="en-US" sz="2500">
                <a:latin typeface="MS PGothic" panose="020B0600070205080204" pitchFamily="34" charset="-128"/>
                <a:ea typeface="MS PGothic" panose="020B0600070205080204" pitchFamily="34" charset="-128"/>
              </a:rPr>
              <a:t>プレゼンテーション</a:t>
            </a:r>
            <a:r>
              <a:rPr lang="ja-JP" altLang="en-US" sz="2500" dirty="0">
                <a:latin typeface="MS PGothic" panose="020B0600070205080204" pitchFamily="34" charset="-128"/>
                <a:ea typeface="MS PGothic" panose="020B0600070205080204" pitchFamily="34" charset="-128"/>
              </a:rPr>
              <a:t>資料および原稿を</a:t>
            </a:r>
            <a:r>
              <a:rPr lang="ja-JP" altLang="en-US" sz="2500">
                <a:latin typeface="MS PGothic" panose="020B0600070205080204" pitchFamily="34" charset="-128"/>
                <a:ea typeface="MS PGothic" panose="020B0600070205080204" pitchFamily="34" charset="-128"/>
              </a:rPr>
              <a:t>作成する</a:t>
            </a:r>
            <a:r>
              <a:rPr lang="en-US" altLang="ja-JP" sz="2500" dirty="0">
                <a:latin typeface="MS PGothic" panose="020B0600070205080204" pitchFamily="34" charset="-128"/>
                <a:ea typeface="MS PGothic" panose="020B0600070205080204" pitchFamily="34" charset="-128"/>
              </a:rPr>
              <a:t> (1/3) </a:t>
            </a:r>
            <a:r>
              <a:rPr lang="ja-JP" altLang="en-US" sz="2500">
                <a:latin typeface="MS PGothic" panose="020B0600070205080204" pitchFamily="34" charset="-128"/>
                <a:ea typeface="MS PGothic" panose="020B0600070205080204" pitchFamily="34" charset="-128"/>
              </a:rPr>
              <a:t>（</a:t>
            </a:r>
            <a:r>
              <a:rPr lang="en-US" altLang="ja-JP" sz="2500" dirty="0">
                <a:latin typeface="MS PGothic" panose="020B0600070205080204" pitchFamily="34" charset="-128"/>
                <a:ea typeface="MS PGothic" panose="020B0600070205080204" pitchFamily="34" charset="-128"/>
              </a:rPr>
              <a:t>10</a:t>
            </a:r>
            <a:r>
              <a:rPr lang="ja-JP" altLang="en-US" sz="2500" dirty="0">
                <a:latin typeface="MS PGothic" panose="020B0600070205080204" pitchFamily="34" charset="-128"/>
                <a:ea typeface="MS PGothic" panose="020B0600070205080204" pitchFamily="34" charset="-128"/>
              </a:rPr>
              <a:t>分）</a:t>
            </a:r>
            <a:endParaRPr kumimoji="1" lang="ja-JP" altLang="en-US" sz="2500" dirty="0"/>
          </a:p>
        </p:txBody>
      </p:sp>
    </p:spTree>
    <p:extLst>
      <p:ext uri="{BB962C8B-B14F-4D97-AF65-F5344CB8AC3E}">
        <p14:creationId xmlns:p14="http://schemas.microsoft.com/office/powerpoint/2010/main" val="401157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A744-0488-548A-4BF7-350197DD1268}"/>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C1B91A-1AE7-1B76-CB05-F75D7469B7C9}"/>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9" name="テキスト ボックス 8">
            <a:extLst>
              <a:ext uri="{FF2B5EF4-FFF2-40B4-BE49-F238E27FC236}">
                <a16:creationId xmlns:a16="http://schemas.microsoft.com/office/drawing/2014/main" id="{AC1268C4-00BC-E572-2069-4F4E793F60D5}"/>
              </a:ext>
            </a:extLst>
          </p:cNvPr>
          <p:cNvSpPr txBox="1"/>
          <p:nvPr/>
        </p:nvSpPr>
        <p:spPr>
          <a:xfrm>
            <a:off x="838200" y="5761434"/>
            <a:ext cx="10049508" cy="461665"/>
          </a:xfrm>
          <a:prstGeom prst="rect">
            <a:avLst/>
          </a:prstGeom>
          <a:noFill/>
        </p:spPr>
        <p:txBody>
          <a:bodyPr wrap="square" rtlCol="0">
            <a:spAutoFit/>
          </a:bodyPr>
          <a:lstStyle/>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p>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実際のプレゼンテーション資料は別途、資料作成ソフトなどで作成します。</a:t>
            </a:r>
            <a:endParaRPr kumimoji="1" lang="en-US" altLang="ja-JP" sz="1200" dirty="0">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81AE044F-B6BA-DFF6-A794-DE0BC079674F}"/>
              </a:ext>
            </a:extLst>
          </p:cNvPr>
          <p:cNvSpPr/>
          <p:nvPr/>
        </p:nvSpPr>
        <p:spPr>
          <a:xfrm>
            <a:off x="856188" y="168774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MS PGothic" panose="020B0600070205080204" pitchFamily="34" charset="-128"/>
                <a:ea typeface="MS PGothic" panose="020B0600070205080204" pitchFamily="34" charset="-128"/>
              </a:rPr>
              <a:t>⑤</a:t>
            </a:r>
          </a:p>
          <a:p>
            <a:pPr algn="ctr"/>
            <a:r>
              <a:rPr kumimoji="1" lang="ja-JP" altLang="en-US" sz="1200" b="1" dirty="0">
                <a:solidFill>
                  <a:schemeClr val="bg1"/>
                </a:solidFill>
                <a:latin typeface="MS PGothic" panose="020B0600070205080204" pitchFamily="34" charset="-128"/>
                <a:ea typeface="MS PGothic" panose="020B0600070205080204" pitchFamily="34" charset="-128"/>
              </a:rPr>
              <a:t>顧客（ターゲット）</a:t>
            </a:r>
          </a:p>
        </p:txBody>
      </p:sp>
      <p:sp>
        <p:nvSpPr>
          <p:cNvPr id="5" name="正方形/長方形 4">
            <a:extLst>
              <a:ext uri="{FF2B5EF4-FFF2-40B4-BE49-F238E27FC236}">
                <a16:creationId xmlns:a16="http://schemas.microsoft.com/office/drawing/2014/main" id="{70152652-6B30-B4FD-C930-7425A2C68A32}"/>
              </a:ext>
            </a:extLst>
          </p:cNvPr>
          <p:cNvSpPr/>
          <p:nvPr/>
        </p:nvSpPr>
        <p:spPr>
          <a:xfrm>
            <a:off x="856188" y="274112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⑥</a:t>
            </a:r>
          </a:p>
          <a:p>
            <a:pPr algn="ctr"/>
            <a:r>
              <a:rPr lang="ja-JP" altLang="en-US" sz="1200" b="1">
                <a:solidFill>
                  <a:schemeClr val="bg1"/>
                </a:solidFill>
                <a:latin typeface="MS PGothic" panose="020B0600070205080204" pitchFamily="34" charset="-128"/>
                <a:ea typeface="MS PGothic" panose="020B0600070205080204" pitchFamily="34" charset="-128"/>
              </a:rPr>
              <a:t>違いや差別化要素</a:t>
            </a:r>
            <a:endParaRPr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7" name="正方形/長方形 6">
            <a:extLst>
              <a:ext uri="{FF2B5EF4-FFF2-40B4-BE49-F238E27FC236}">
                <a16:creationId xmlns:a16="http://schemas.microsoft.com/office/drawing/2014/main" id="{8E808FF3-ED84-E247-4495-0FD7E59CD035}"/>
              </a:ext>
            </a:extLst>
          </p:cNvPr>
          <p:cNvSpPr/>
          <p:nvPr/>
        </p:nvSpPr>
        <p:spPr>
          <a:xfrm>
            <a:off x="856188" y="3793332"/>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⑦</a:t>
            </a:r>
          </a:p>
          <a:p>
            <a:pPr algn="ctr"/>
            <a:r>
              <a:rPr lang="ja-JP" altLang="en-US" sz="1200" b="1" dirty="0">
                <a:solidFill>
                  <a:schemeClr val="bg1"/>
                </a:solidFill>
                <a:latin typeface="MS PGothic" panose="020B0600070205080204" pitchFamily="34" charset="-128"/>
                <a:ea typeface="MS PGothic" panose="020B0600070205080204" pitchFamily="34" charset="-128"/>
              </a:rPr>
              <a:t>販売や販促について</a:t>
            </a:r>
          </a:p>
        </p:txBody>
      </p:sp>
      <p:sp>
        <p:nvSpPr>
          <p:cNvPr id="19" name="正方形/長方形 18">
            <a:extLst>
              <a:ext uri="{FF2B5EF4-FFF2-40B4-BE49-F238E27FC236}">
                <a16:creationId xmlns:a16="http://schemas.microsoft.com/office/drawing/2014/main" id="{B37E80CF-F2DC-AC01-E3E3-E1AE37C41518}"/>
              </a:ext>
            </a:extLst>
          </p:cNvPr>
          <p:cNvSpPr/>
          <p:nvPr/>
        </p:nvSpPr>
        <p:spPr>
          <a:xfrm>
            <a:off x="856188" y="4845540"/>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⑧</a:t>
            </a:r>
          </a:p>
          <a:p>
            <a:pPr algn="ctr"/>
            <a:r>
              <a:rPr lang="ja-JP" altLang="en-US" sz="1200" b="1" dirty="0">
                <a:solidFill>
                  <a:schemeClr val="bg1"/>
                </a:solidFill>
                <a:latin typeface="MS PGothic" panose="020B0600070205080204" pitchFamily="34" charset="-128"/>
                <a:ea typeface="MS PGothic" panose="020B0600070205080204" pitchFamily="34" charset="-128"/>
              </a:rPr>
              <a:t>収支計画</a:t>
            </a:r>
            <a:endParaRPr lang="en-US" altLang="ja-JP" sz="1200" b="1" dirty="0">
              <a:solidFill>
                <a:schemeClr val="bg1"/>
              </a:solidFill>
              <a:latin typeface="MS PGothic" panose="020B0600070205080204" pitchFamily="34" charset="-128"/>
              <a:ea typeface="MS PGothic" panose="020B0600070205080204" pitchFamily="34" charset="-128"/>
            </a:endParaRPr>
          </a:p>
        </p:txBody>
      </p:sp>
      <p:graphicFrame>
        <p:nvGraphicFramePr>
          <p:cNvPr id="20" name="表 19">
            <a:extLst>
              <a:ext uri="{FF2B5EF4-FFF2-40B4-BE49-F238E27FC236}">
                <a16:creationId xmlns:a16="http://schemas.microsoft.com/office/drawing/2014/main" id="{BCC560C9-F439-578B-A9C4-72E1A402EE2B}"/>
              </a:ext>
            </a:extLst>
          </p:cNvPr>
          <p:cNvGraphicFramePr>
            <a:graphicFrameLocks noGrp="1"/>
          </p:cNvGraphicFramePr>
          <p:nvPr>
            <p:extLst>
              <p:ext uri="{D42A27DB-BD31-4B8C-83A1-F6EECF244321}">
                <p14:modId xmlns:p14="http://schemas.microsoft.com/office/powerpoint/2010/main" val="1145525469"/>
              </p:ext>
            </p:extLst>
          </p:nvPr>
        </p:nvGraphicFramePr>
        <p:xfrm>
          <a:off x="2570140" y="168774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3" name="表 22">
            <a:extLst>
              <a:ext uri="{FF2B5EF4-FFF2-40B4-BE49-F238E27FC236}">
                <a16:creationId xmlns:a16="http://schemas.microsoft.com/office/drawing/2014/main" id="{07E8ACCE-8D6A-AA28-7129-7D668B537370}"/>
              </a:ext>
            </a:extLst>
          </p:cNvPr>
          <p:cNvGraphicFramePr>
            <a:graphicFrameLocks noGrp="1"/>
          </p:cNvGraphicFramePr>
          <p:nvPr>
            <p:extLst>
              <p:ext uri="{D42A27DB-BD31-4B8C-83A1-F6EECF244321}">
                <p14:modId xmlns:p14="http://schemas.microsoft.com/office/powerpoint/2010/main" val="2177163784"/>
              </p:ext>
            </p:extLst>
          </p:nvPr>
        </p:nvGraphicFramePr>
        <p:xfrm>
          <a:off x="2570140" y="274112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4" name="表 23">
            <a:extLst>
              <a:ext uri="{FF2B5EF4-FFF2-40B4-BE49-F238E27FC236}">
                <a16:creationId xmlns:a16="http://schemas.microsoft.com/office/drawing/2014/main" id="{AB5B9082-1772-CD73-E4A1-7520D65D7F73}"/>
              </a:ext>
            </a:extLst>
          </p:cNvPr>
          <p:cNvGraphicFramePr>
            <a:graphicFrameLocks noGrp="1"/>
          </p:cNvGraphicFramePr>
          <p:nvPr>
            <p:extLst>
              <p:ext uri="{D42A27DB-BD31-4B8C-83A1-F6EECF244321}">
                <p14:modId xmlns:p14="http://schemas.microsoft.com/office/powerpoint/2010/main" val="1437865236"/>
              </p:ext>
            </p:extLst>
          </p:nvPr>
        </p:nvGraphicFramePr>
        <p:xfrm>
          <a:off x="2570140" y="3793332"/>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36" name="表 35">
            <a:extLst>
              <a:ext uri="{FF2B5EF4-FFF2-40B4-BE49-F238E27FC236}">
                <a16:creationId xmlns:a16="http://schemas.microsoft.com/office/drawing/2014/main" id="{93D91AD2-C032-BC7D-3F26-2B13949817CA}"/>
              </a:ext>
            </a:extLst>
          </p:cNvPr>
          <p:cNvGraphicFramePr>
            <a:graphicFrameLocks noGrp="1"/>
          </p:cNvGraphicFramePr>
          <p:nvPr>
            <p:extLst>
              <p:ext uri="{D42A27DB-BD31-4B8C-83A1-F6EECF244321}">
                <p14:modId xmlns:p14="http://schemas.microsoft.com/office/powerpoint/2010/main" val="3048081346"/>
              </p:ext>
            </p:extLst>
          </p:nvPr>
        </p:nvGraphicFramePr>
        <p:xfrm>
          <a:off x="2570140" y="4845540"/>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a:latin typeface="MS PGothic" panose="020B0600070205080204" pitchFamily="34" charset="-128"/>
                          <a:ea typeface="MS PGothic" panose="020B0600070205080204" pitchFamily="34" charset="-128"/>
                        </a:rPr>
                        <a:t>話す内容</a:t>
                      </a:r>
                      <a:endParaRPr kumimoji="1" lang="ja-JP" altLang="en-US" sz="1050" dirty="0">
                        <a:latin typeface="MS PGothic" panose="020B0600070205080204" pitchFamily="34" charset="-128"/>
                        <a:ea typeface="MS PGothic" panose="020B0600070205080204" pitchFamily="34" charset="-128"/>
                      </a:endParaRP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sp>
        <p:nvSpPr>
          <p:cNvPr id="10" name="タイトル 1">
            <a:extLst>
              <a:ext uri="{FF2B5EF4-FFF2-40B4-BE49-F238E27FC236}">
                <a16:creationId xmlns:a16="http://schemas.microsoft.com/office/drawing/2014/main" id="{9A7EB716-5965-579A-AC05-B4F67FF968D3}"/>
              </a:ext>
            </a:extLst>
          </p:cNvPr>
          <p:cNvSpPr>
            <a:spLocks noGrp="1"/>
          </p:cNvSpPr>
          <p:nvPr>
            <p:ph type="title"/>
          </p:nvPr>
        </p:nvSpPr>
        <p:spPr>
          <a:xfrm>
            <a:off x="838199" y="353962"/>
            <a:ext cx="10704871" cy="588227"/>
          </a:xfrm>
        </p:spPr>
        <p:txBody>
          <a:bodyPr/>
          <a:lstStyle/>
          <a:p>
            <a:r>
              <a:rPr lang="ja-JP" altLang="en-US" sz="2500" dirty="0">
                <a:latin typeface="MS PGothic" panose="020B0600070205080204" pitchFamily="34" charset="-128"/>
                <a:ea typeface="MS PGothic" panose="020B0600070205080204" pitchFamily="34" charset="-128"/>
              </a:rPr>
              <a:t>　　　　ワーク </a:t>
            </a:r>
            <a:r>
              <a:rPr lang="en-US" altLang="ja-JP" sz="2500" dirty="0">
                <a:latin typeface="MS PGothic" panose="020B0600070205080204" pitchFamily="34" charset="-128"/>
                <a:ea typeface="MS PGothic" panose="020B0600070205080204" pitchFamily="34" charset="-128"/>
              </a:rPr>
              <a:t>[1] </a:t>
            </a:r>
            <a:r>
              <a:rPr lang="ja-JP" altLang="en-US" sz="2500">
                <a:latin typeface="MS PGothic" panose="020B0600070205080204" pitchFamily="34" charset="-128"/>
                <a:ea typeface="MS PGothic" panose="020B0600070205080204" pitchFamily="34" charset="-128"/>
              </a:rPr>
              <a:t>プレゼンテーション</a:t>
            </a:r>
            <a:r>
              <a:rPr lang="ja-JP" altLang="en-US" sz="2500" dirty="0">
                <a:latin typeface="MS PGothic" panose="020B0600070205080204" pitchFamily="34" charset="-128"/>
                <a:ea typeface="MS PGothic" panose="020B0600070205080204" pitchFamily="34" charset="-128"/>
              </a:rPr>
              <a:t>資料および原稿を</a:t>
            </a:r>
            <a:r>
              <a:rPr lang="ja-JP" altLang="en-US" sz="2500">
                <a:latin typeface="MS PGothic" panose="020B0600070205080204" pitchFamily="34" charset="-128"/>
                <a:ea typeface="MS PGothic" panose="020B0600070205080204" pitchFamily="34" charset="-128"/>
              </a:rPr>
              <a:t>作成する</a:t>
            </a:r>
            <a:r>
              <a:rPr lang="en-US" altLang="ja-JP" sz="2500" dirty="0">
                <a:latin typeface="MS PGothic" panose="020B0600070205080204" pitchFamily="34" charset="-128"/>
                <a:ea typeface="MS PGothic" panose="020B0600070205080204" pitchFamily="34" charset="-128"/>
              </a:rPr>
              <a:t> (2/3) </a:t>
            </a:r>
            <a:r>
              <a:rPr lang="ja-JP" altLang="en-US" sz="2500">
                <a:latin typeface="MS PGothic" panose="020B0600070205080204" pitchFamily="34" charset="-128"/>
                <a:ea typeface="MS PGothic" panose="020B0600070205080204" pitchFamily="34" charset="-128"/>
              </a:rPr>
              <a:t>（</a:t>
            </a:r>
            <a:r>
              <a:rPr lang="en-US" altLang="ja-JP" sz="2500" dirty="0">
                <a:latin typeface="MS PGothic" panose="020B0600070205080204" pitchFamily="34" charset="-128"/>
                <a:ea typeface="MS PGothic" panose="020B0600070205080204" pitchFamily="34" charset="-128"/>
              </a:rPr>
              <a:t>10</a:t>
            </a:r>
            <a:r>
              <a:rPr lang="ja-JP" altLang="en-US" sz="2500" dirty="0">
                <a:latin typeface="MS PGothic" panose="020B0600070205080204" pitchFamily="34" charset="-128"/>
                <a:ea typeface="MS PGothic" panose="020B0600070205080204" pitchFamily="34" charset="-128"/>
              </a:rPr>
              <a:t>分）</a:t>
            </a:r>
            <a:endParaRPr kumimoji="1" lang="ja-JP" altLang="en-US" sz="2500" dirty="0"/>
          </a:p>
        </p:txBody>
      </p:sp>
      <p:sp>
        <p:nvSpPr>
          <p:cNvPr id="12" name="テキスト ボックス 11">
            <a:extLst>
              <a:ext uri="{FF2B5EF4-FFF2-40B4-BE49-F238E27FC236}">
                <a16:creationId xmlns:a16="http://schemas.microsoft.com/office/drawing/2014/main" id="{DC922A70-CE4C-99F6-1CC5-87027B6E05FC}"/>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プレゼンテーションの</a:t>
            </a:r>
            <a:r>
              <a:rPr lang="ja-JP" altLang="en-US" sz="2800" b="1" dirty="0">
                <a:latin typeface="MS PGothic" panose="020B0600070205080204" pitchFamily="34" charset="-128"/>
                <a:ea typeface="MS PGothic" panose="020B0600070205080204" pitchFamily="34" charset="-128"/>
              </a:rPr>
              <a:t>構成に沿った原稿</a:t>
            </a:r>
            <a:r>
              <a:rPr lang="ja-JP" altLang="en-US" sz="2800" b="1">
                <a:latin typeface="MS PGothic" panose="020B0600070205080204" pitchFamily="34" charset="-128"/>
                <a:ea typeface="MS PGothic" panose="020B0600070205080204" pitchFamily="34" charset="-128"/>
              </a:rPr>
              <a:t>を作成する。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913288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F9695-332A-9709-1800-FA404CB31A07}"/>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CF2EDA84-9871-4445-73F2-6EB4C2BD23C3}"/>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9" name="テキスト ボックス 8">
            <a:extLst>
              <a:ext uri="{FF2B5EF4-FFF2-40B4-BE49-F238E27FC236}">
                <a16:creationId xmlns:a16="http://schemas.microsoft.com/office/drawing/2014/main" id="{CBEB0421-7F11-B5EB-4CE8-47B0AAB61BE9}"/>
              </a:ext>
            </a:extLst>
          </p:cNvPr>
          <p:cNvSpPr txBox="1"/>
          <p:nvPr/>
        </p:nvSpPr>
        <p:spPr>
          <a:xfrm>
            <a:off x="838200" y="5761434"/>
            <a:ext cx="10049508" cy="461665"/>
          </a:xfrm>
          <a:prstGeom prst="rect">
            <a:avLst/>
          </a:prstGeom>
          <a:noFill/>
        </p:spPr>
        <p:txBody>
          <a:bodyPr wrap="square" rtlCol="0">
            <a:spAutoFit/>
          </a:bodyPr>
          <a:lstStyle/>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p>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実際のプレゼンテーション資料は別途、資料作成ソフトなどで作成します。</a:t>
            </a:r>
            <a:endParaRPr kumimoji="1" lang="en-US" altLang="ja-JP" sz="1200" dirty="0">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94CC3E51-E075-E6D1-9FEB-095FA941D57A}"/>
              </a:ext>
            </a:extLst>
          </p:cNvPr>
          <p:cNvSpPr/>
          <p:nvPr/>
        </p:nvSpPr>
        <p:spPr>
          <a:xfrm>
            <a:off x="856188" y="168774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MS PGothic" panose="020B0600070205080204" pitchFamily="34" charset="-128"/>
                <a:ea typeface="MS PGothic" panose="020B0600070205080204" pitchFamily="34" charset="-128"/>
              </a:rPr>
              <a:t>⑨</a:t>
            </a:r>
          </a:p>
          <a:p>
            <a:pPr algn="ctr"/>
            <a:r>
              <a:rPr lang="ja-JP" altLang="en-US" sz="1200" b="1" dirty="0">
                <a:solidFill>
                  <a:schemeClr val="bg1"/>
                </a:solidFill>
                <a:latin typeface="MS PGothic" panose="020B0600070205080204" pitchFamily="34" charset="-128"/>
                <a:ea typeface="MS PGothic" panose="020B0600070205080204" pitchFamily="34" charset="-128"/>
              </a:rPr>
              <a:t>実現に向けた</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dirty="0">
                <a:solidFill>
                  <a:schemeClr val="bg1"/>
                </a:solidFill>
                <a:latin typeface="MS PGothic" panose="020B0600070205080204" pitchFamily="34" charset="-128"/>
                <a:ea typeface="MS PGothic" panose="020B0600070205080204" pitchFamily="34" charset="-128"/>
              </a:rPr>
              <a:t>アクション</a:t>
            </a:r>
            <a:endParaRPr kumimoji="1"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5" name="正方形/長方形 4">
            <a:extLst>
              <a:ext uri="{FF2B5EF4-FFF2-40B4-BE49-F238E27FC236}">
                <a16:creationId xmlns:a16="http://schemas.microsoft.com/office/drawing/2014/main" id="{46AE018B-2041-A451-877A-A84DC4ED26DE}"/>
              </a:ext>
            </a:extLst>
          </p:cNvPr>
          <p:cNvSpPr/>
          <p:nvPr/>
        </p:nvSpPr>
        <p:spPr>
          <a:xfrm>
            <a:off x="856188" y="274112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⑩</a:t>
            </a:r>
          </a:p>
          <a:p>
            <a:pPr algn="ctr"/>
            <a:r>
              <a:rPr lang="ja-JP" altLang="en-US" sz="1200" b="1">
                <a:solidFill>
                  <a:schemeClr val="bg1"/>
                </a:solidFill>
                <a:latin typeface="MS PGothic" panose="020B0600070205080204" pitchFamily="34" charset="-128"/>
                <a:ea typeface="MS PGothic" panose="020B0600070205080204" pitchFamily="34" charset="-128"/>
              </a:rPr>
              <a:t>クロージングとお礼</a:t>
            </a:r>
            <a:endParaRPr lang="ja-JP" altLang="en-US" sz="1200" b="1" dirty="0">
              <a:solidFill>
                <a:schemeClr val="bg1"/>
              </a:solidFill>
              <a:latin typeface="MS PGothic" panose="020B0600070205080204" pitchFamily="34" charset="-128"/>
              <a:ea typeface="MS PGothic" panose="020B0600070205080204" pitchFamily="34" charset="-128"/>
            </a:endParaRPr>
          </a:p>
        </p:txBody>
      </p:sp>
      <p:graphicFrame>
        <p:nvGraphicFramePr>
          <p:cNvPr id="20" name="表 19">
            <a:extLst>
              <a:ext uri="{FF2B5EF4-FFF2-40B4-BE49-F238E27FC236}">
                <a16:creationId xmlns:a16="http://schemas.microsoft.com/office/drawing/2014/main" id="{9A429333-0ED6-DC3E-DAE1-FAB828F43CD3}"/>
              </a:ext>
            </a:extLst>
          </p:cNvPr>
          <p:cNvGraphicFramePr>
            <a:graphicFrameLocks noGrp="1"/>
          </p:cNvGraphicFramePr>
          <p:nvPr>
            <p:extLst>
              <p:ext uri="{D42A27DB-BD31-4B8C-83A1-F6EECF244321}">
                <p14:modId xmlns:p14="http://schemas.microsoft.com/office/powerpoint/2010/main" val="1241847453"/>
              </p:ext>
            </p:extLst>
          </p:nvPr>
        </p:nvGraphicFramePr>
        <p:xfrm>
          <a:off x="2570140" y="168774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3" name="表 22">
            <a:extLst>
              <a:ext uri="{FF2B5EF4-FFF2-40B4-BE49-F238E27FC236}">
                <a16:creationId xmlns:a16="http://schemas.microsoft.com/office/drawing/2014/main" id="{4E356FFC-AE66-BF43-04F5-DF45CEC51D58}"/>
              </a:ext>
            </a:extLst>
          </p:cNvPr>
          <p:cNvGraphicFramePr>
            <a:graphicFrameLocks noGrp="1"/>
          </p:cNvGraphicFramePr>
          <p:nvPr>
            <p:extLst>
              <p:ext uri="{D42A27DB-BD31-4B8C-83A1-F6EECF244321}">
                <p14:modId xmlns:p14="http://schemas.microsoft.com/office/powerpoint/2010/main" val="2134503713"/>
              </p:ext>
            </p:extLst>
          </p:nvPr>
        </p:nvGraphicFramePr>
        <p:xfrm>
          <a:off x="2570140" y="274112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sp>
        <p:nvSpPr>
          <p:cNvPr id="8" name="タイトル 1">
            <a:extLst>
              <a:ext uri="{FF2B5EF4-FFF2-40B4-BE49-F238E27FC236}">
                <a16:creationId xmlns:a16="http://schemas.microsoft.com/office/drawing/2014/main" id="{96869073-893F-740D-327C-9A340496D09C}"/>
              </a:ext>
            </a:extLst>
          </p:cNvPr>
          <p:cNvSpPr>
            <a:spLocks noGrp="1"/>
          </p:cNvSpPr>
          <p:nvPr>
            <p:ph type="title"/>
          </p:nvPr>
        </p:nvSpPr>
        <p:spPr>
          <a:xfrm>
            <a:off x="838199" y="353962"/>
            <a:ext cx="10704871" cy="588227"/>
          </a:xfrm>
        </p:spPr>
        <p:txBody>
          <a:bodyPr/>
          <a:lstStyle/>
          <a:p>
            <a:r>
              <a:rPr lang="ja-JP" altLang="en-US" sz="2500" dirty="0">
                <a:latin typeface="MS PGothic" panose="020B0600070205080204" pitchFamily="34" charset="-128"/>
                <a:ea typeface="MS PGothic" panose="020B0600070205080204" pitchFamily="34" charset="-128"/>
              </a:rPr>
              <a:t>　　　　ワーク </a:t>
            </a:r>
            <a:r>
              <a:rPr lang="en-US" altLang="ja-JP" sz="2500" dirty="0">
                <a:latin typeface="MS PGothic" panose="020B0600070205080204" pitchFamily="34" charset="-128"/>
                <a:ea typeface="MS PGothic" panose="020B0600070205080204" pitchFamily="34" charset="-128"/>
              </a:rPr>
              <a:t>[1] </a:t>
            </a:r>
            <a:r>
              <a:rPr lang="ja-JP" altLang="en-US" sz="2500">
                <a:latin typeface="MS PGothic" panose="020B0600070205080204" pitchFamily="34" charset="-128"/>
                <a:ea typeface="MS PGothic" panose="020B0600070205080204" pitchFamily="34" charset="-128"/>
              </a:rPr>
              <a:t>プレゼンテーション</a:t>
            </a:r>
            <a:r>
              <a:rPr lang="ja-JP" altLang="en-US" sz="2500" dirty="0">
                <a:latin typeface="MS PGothic" panose="020B0600070205080204" pitchFamily="34" charset="-128"/>
                <a:ea typeface="MS PGothic" panose="020B0600070205080204" pitchFamily="34" charset="-128"/>
              </a:rPr>
              <a:t>資料および原稿を</a:t>
            </a:r>
            <a:r>
              <a:rPr lang="ja-JP" altLang="en-US" sz="2500">
                <a:latin typeface="MS PGothic" panose="020B0600070205080204" pitchFamily="34" charset="-128"/>
                <a:ea typeface="MS PGothic" panose="020B0600070205080204" pitchFamily="34" charset="-128"/>
              </a:rPr>
              <a:t>作成する</a:t>
            </a:r>
            <a:r>
              <a:rPr lang="en-US" altLang="ja-JP" sz="2500" dirty="0">
                <a:latin typeface="MS PGothic" panose="020B0600070205080204" pitchFamily="34" charset="-128"/>
                <a:ea typeface="MS PGothic" panose="020B0600070205080204" pitchFamily="34" charset="-128"/>
              </a:rPr>
              <a:t> (3/3) </a:t>
            </a:r>
            <a:r>
              <a:rPr lang="ja-JP" altLang="en-US" sz="2500">
                <a:latin typeface="MS PGothic" panose="020B0600070205080204" pitchFamily="34" charset="-128"/>
                <a:ea typeface="MS PGothic" panose="020B0600070205080204" pitchFamily="34" charset="-128"/>
              </a:rPr>
              <a:t>（</a:t>
            </a:r>
            <a:r>
              <a:rPr lang="en-US" altLang="ja-JP" sz="2500" dirty="0">
                <a:latin typeface="MS PGothic" panose="020B0600070205080204" pitchFamily="34" charset="-128"/>
                <a:ea typeface="MS PGothic" panose="020B0600070205080204" pitchFamily="34" charset="-128"/>
              </a:rPr>
              <a:t>10</a:t>
            </a:r>
            <a:r>
              <a:rPr lang="ja-JP" altLang="en-US" sz="2500" dirty="0">
                <a:latin typeface="MS PGothic" panose="020B0600070205080204" pitchFamily="34" charset="-128"/>
                <a:ea typeface="MS PGothic" panose="020B0600070205080204" pitchFamily="34" charset="-128"/>
              </a:rPr>
              <a:t>分）</a:t>
            </a:r>
            <a:endParaRPr kumimoji="1" lang="ja-JP" altLang="en-US" sz="2500" dirty="0"/>
          </a:p>
        </p:txBody>
      </p:sp>
      <p:sp>
        <p:nvSpPr>
          <p:cNvPr id="10" name="テキスト ボックス 9">
            <a:extLst>
              <a:ext uri="{FF2B5EF4-FFF2-40B4-BE49-F238E27FC236}">
                <a16:creationId xmlns:a16="http://schemas.microsoft.com/office/drawing/2014/main" id="{826896C8-4FEB-E763-04BF-873DFA468F74}"/>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プレゼンテーションの</a:t>
            </a:r>
            <a:r>
              <a:rPr lang="ja-JP" altLang="en-US" sz="2800" b="1" dirty="0">
                <a:latin typeface="MS PGothic" panose="020B0600070205080204" pitchFamily="34" charset="-128"/>
                <a:ea typeface="MS PGothic" panose="020B0600070205080204" pitchFamily="34" charset="-128"/>
              </a:rPr>
              <a:t>構成に沿った原稿</a:t>
            </a:r>
            <a:r>
              <a:rPr lang="ja-JP" altLang="en-US" sz="2800" b="1">
                <a:latin typeface="MS PGothic" panose="020B0600070205080204" pitchFamily="34" charset="-128"/>
                <a:ea typeface="MS PGothic" panose="020B0600070205080204" pitchFamily="34" charset="-128"/>
              </a:rPr>
              <a:t>を作成する。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503624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2CD70-E010-FBC7-C252-D52150C312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53E392D-5AB1-FF26-439A-03AC04F7FCB7}"/>
              </a:ext>
            </a:extLst>
          </p:cNvPr>
          <p:cNvSpPr>
            <a:spLocks noGrp="1"/>
          </p:cNvSpPr>
          <p:nvPr>
            <p:ph type="title"/>
          </p:nvPr>
        </p:nvSpPr>
        <p:spPr>
          <a:xfrm>
            <a:off x="339047" y="353962"/>
            <a:ext cx="11507056" cy="588227"/>
          </a:xfrm>
        </p:spPr>
        <p:txBody>
          <a:bodyPr/>
          <a:lstStyle/>
          <a:p>
            <a:r>
              <a:rPr lang="en-US" altLang="ja-JP" sz="2500" dirty="0">
                <a:latin typeface="MS PGothic" panose="020B0600070205080204" pitchFamily="34" charset="-128"/>
                <a:ea typeface="MS PGothic" panose="020B0600070205080204" pitchFamily="34" charset="-128"/>
              </a:rPr>
              <a:t>       </a:t>
            </a:r>
            <a:r>
              <a:rPr lang="ja-JP" altLang="en-US" sz="2500">
                <a:latin typeface="MS PGothic" panose="020B0600070205080204" pitchFamily="34" charset="-128"/>
                <a:ea typeface="MS PGothic" panose="020B0600070205080204" pitchFamily="34" charset="-128"/>
              </a:rPr>
              <a:t>ワーク </a:t>
            </a:r>
            <a:r>
              <a:rPr lang="en-US" altLang="ja-JP" sz="2500" dirty="0">
                <a:latin typeface="MS PGothic" panose="020B0600070205080204" pitchFamily="34" charset="-128"/>
                <a:ea typeface="MS PGothic" panose="020B0600070205080204" pitchFamily="34" charset="-128"/>
              </a:rPr>
              <a:t>[3] </a:t>
            </a:r>
            <a:r>
              <a:rPr lang="ja-JP" altLang="en-US" sz="2500">
                <a:latin typeface="MS PGothic" panose="020B0600070205080204" pitchFamily="34" charset="-128"/>
                <a:ea typeface="MS PGothic" panose="020B0600070205080204" pitchFamily="34" charset="-128"/>
              </a:rPr>
              <a:t>プレゼンテーションのリハーサルを実施する</a:t>
            </a:r>
            <a:r>
              <a:rPr lang="en-US" altLang="ja-JP" sz="2500" dirty="0">
                <a:latin typeface="MS PGothic" panose="020B0600070205080204" pitchFamily="34" charset="-128"/>
                <a:ea typeface="MS PGothic" panose="020B0600070205080204" pitchFamily="34" charset="-128"/>
              </a:rPr>
              <a:t> </a:t>
            </a:r>
            <a:r>
              <a:rPr lang="ja-JP" altLang="en-US" sz="2500">
                <a:latin typeface="MS PGothic" panose="020B0600070205080204" pitchFamily="34" charset="-128"/>
                <a:ea typeface="MS PGothic" panose="020B0600070205080204" pitchFamily="34" charset="-128"/>
              </a:rPr>
              <a:t>（</a:t>
            </a:r>
            <a:r>
              <a:rPr lang="en-US" altLang="ja-JP" sz="2500" dirty="0">
                <a:latin typeface="MS PGothic" panose="020B0600070205080204" pitchFamily="34" charset="-128"/>
                <a:ea typeface="MS PGothic" panose="020B0600070205080204" pitchFamily="34" charset="-128"/>
              </a:rPr>
              <a:t>10</a:t>
            </a:r>
            <a:r>
              <a:rPr lang="ja-JP" altLang="en-US" sz="2500" dirty="0">
                <a:latin typeface="MS PGothic" panose="020B0600070205080204" pitchFamily="34" charset="-128"/>
                <a:ea typeface="MS PGothic" panose="020B0600070205080204" pitchFamily="34" charset="-128"/>
              </a:rPr>
              <a:t>分）</a:t>
            </a:r>
            <a:endParaRPr kumimoji="1" lang="ja-JP" altLang="en-US" sz="2500" dirty="0"/>
          </a:p>
        </p:txBody>
      </p:sp>
      <p:sp>
        <p:nvSpPr>
          <p:cNvPr id="6" name="正方形/長方形 5">
            <a:extLst>
              <a:ext uri="{FF2B5EF4-FFF2-40B4-BE49-F238E27FC236}">
                <a16:creationId xmlns:a16="http://schemas.microsoft.com/office/drawing/2014/main" id="{38248F31-DEDD-8BCC-589B-4985722B88EA}"/>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-2</a:t>
            </a:r>
          </a:p>
        </p:txBody>
      </p:sp>
      <p:sp>
        <p:nvSpPr>
          <p:cNvPr id="7" name="テキスト ボックス 6">
            <a:extLst>
              <a:ext uri="{FF2B5EF4-FFF2-40B4-BE49-F238E27FC236}">
                <a16:creationId xmlns:a16="http://schemas.microsoft.com/office/drawing/2014/main" id="{315DA5AA-A892-5676-5201-0CD68864BA64}"/>
              </a:ext>
            </a:extLst>
          </p:cNvPr>
          <p:cNvSpPr txBox="1"/>
          <p:nvPr/>
        </p:nvSpPr>
        <p:spPr>
          <a:xfrm>
            <a:off x="4836905" y="1043888"/>
            <a:ext cx="654328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チーム名</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任意</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sym typeface="Wingdings" pitchFamily="2" charset="2"/>
              </a:rPr>
              <a:t>：</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p:txBody>
      </p:sp>
      <p:sp>
        <p:nvSpPr>
          <p:cNvPr id="8" name="テキスト ボックス 7">
            <a:extLst>
              <a:ext uri="{FF2B5EF4-FFF2-40B4-BE49-F238E27FC236}">
                <a16:creationId xmlns:a16="http://schemas.microsoft.com/office/drawing/2014/main" id="{0D654692-6FA5-C393-0630-323414E224BA}"/>
              </a:ext>
            </a:extLst>
          </p:cNvPr>
          <p:cNvSpPr txBox="1"/>
          <p:nvPr/>
        </p:nvSpPr>
        <p:spPr>
          <a:xfrm>
            <a:off x="839787" y="1043888"/>
            <a:ext cx="400941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リハーサルを実施して気づいたこと、</a:t>
            </a:r>
            <a:endParaRPr kumimoji="1" lang="en-US" altLang="ja-JP" sz="13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どのようにビジネスプランを改善する</a:t>
            </a:r>
            <a:r>
              <a:rPr kumimoji="1" lang="ja-JP" altLang="en-US" sz="1300" b="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か記載する。</a:t>
            </a:r>
            <a:endParaRPr kumimoji="1" lang="ja-JP" altLang="en-US" sz="13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p:txBody>
      </p:sp>
      <p:grpSp>
        <p:nvGrpSpPr>
          <p:cNvPr id="10" name="グループ化 9">
            <a:extLst>
              <a:ext uri="{FF2B5EF4-FFF2-40B4-BE49-F238E27FC236}">
                <a16:creationId xmlns:a16="http://schemas.microsoft.com/office/drawing/2014/main" id="{8BD8BC3A-128D-D254-A6EA-39C45FAC68DB}"/>
              </a:ext>
            </a:extLst>
          </p:cNvPr>
          <p:cNvGrpSpPr/>
          <p:nvPr/>
        </p:nvGrpSpPr>
        <p:grpSpPr>
          <a:xfrm>
            <a:off x="845362" y="1627659"/>
            <a:ext cx="10506850" cy="2102400"/>
            <a:chOff x="1688066" y="1491022"/>
            <a:chExt cx="10537359" cy="1080000"/>
          </a:xfrm>
          <a:effectLst>
            <a:outerShdw dist="88900" dir="2700000" algn="ctr" rotWithShape="0">
              <a:schemeClr val="bg2">
                <a:lumMod val="90000"/>
              </a:schemeClr>
            </a:outerShdw>
          </a:effectLst>
        </p:grpSpPr>
        <p:sp>
          <p:nvSpPr>
            <p:cNvPr id="11" name="正方形/長方形 10">
              <a:extLst>
                <a:ext uri="{FF2B5EF4-FFF2-40B4-BE49-F238E27FC236}">
                  <a16:creationId xmlns:a16="http://schemas.microsoft.com/office/drawing/2014/main" id="{5C9FA860-1A71-BB22-2DDA-159840E483B0}"/>
                </a:ext>
              </a:extLst>
            </p:cNvPr>
            <p:cNvSpPr/>
            <p:nvPr/>
          </p:nvSpPr>
          <p:spPr>
            <a:xfrm>
              <a:off x="3331779" y="1491022"/>
              <a:ext cx="889364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0B631308-6669-A7A2-364E-4BE8205B8FC5}"/>
                </a:ext>
              </a:extLst>
            </p:cNvPr>
            <p:cNvSpPr/>
            <p:nvPr/>
          </p:nvSpPr>
          <p:spPr>
            <a:xfrm>
              <a:off x="1688066" y="149102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リハーサルを</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実施して</a:t>
              </a:r>
            </a:p>
            <a:p>
              <a:pPr algn="ctr"/>
              <a:r>
                <a:rPr kumimoji="1" lang="ja-JP" altLang="en-US" b="1" dirty="0">
                  <a:latin typeface="MS PGothic" panose="020B0600070205080204" pitchFamily="34" charset="-128"/>
                  <a:ea typeface="MS PGothic" panose="020B0600070205080204" pitchFamily="34" charset="-128"/>
                </a:rPr>
                <a:t>気づいたこと</a:t>
              </a:r>
            </a:p>
          </p:txBody>
        </p:sp>
      </p:grpSp>
      <p:grpSp>
        <p:nvGrpSpPr>
          <p:cNvPr id="13" name="グループ化 12">
            <a:extLst>
              <a:ext uri="{FF2B5EF4-FFF2-40B4-BE49-F238E27FC236}">
                <a16:creationId xmlns:a16="http://schemas.microsoft.com/office/drawing/2014/main" id="{3DB48BD8-0043-C6B5-E891-0A14F5517CDC}"/>
              </a:ext>
            </a:extLst>
          </p:cNvPr>
          <p:cNvGrpSpPr/>
          <p:nvPr/>
        </p:nvGrpSpPr>
        <p:grpSpPr>
          <a:xfrm>
            <a:off x="845362" y="3846369"/>
            <a:ext cx="10505754" cy="2102485"/>
            <a:chOff x="1688065" y="2690232"/>
            <a:chExt cx="10536260" cy="1080000"/>
          </a:xfrm>
          <a:effectLst>
            <a:outerShdw dist="88900" dir="2700000" algn="ctr" rotWithShape="0">
              <a:schemeClr val="bg2">
                <a:lumMod val="90000"/>
              </a:schemeClr>
            </a:outerShdw>
          </a:effectLst>
        </p:grpSpPr>
        <p:sp>
          <p:nvSpPr>
            <p:cNvPr id="14" name="正方形/長方形 13">
              <a:extLst>
                <a:ext uri="{FF2B5EF4-FFF2-40B4-BE49-F238E27FC236}">
                  <a16:creationId xmlns:a16="http://schemas.microsoft.com/office/drawing/2014/main" id="{B0863EE4-B62F-96AB-E8A7-C64323CB6259}"/>
                </a:ext>
              </a:extLst>
            </p:cNvPr>
            <p:cNvSpPr/>
            <p:nvPr/>
          </p:nvSpPr>
          <p:spPr>
            <a:xfrm>
              <a:off x="3331778" y="2690232"/>
              <a:ext cx="8892547"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63B6D97F-A976-5E6D-DCA7-B108BB0B8CCF}"/>
                </a:ext>
              </a:extLst>
            </p:cNvPr>
            <p:cNvSpPr/>
            <p:nvPr/>
          </p:nvSpPr>
          <p:spPr>
            <a:xfrm>
              <a:off x="1688065" y="269023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S PGothic" panose="020B0600070205080204" pitchFamily="34" charset="-128"/>
                  <a:ea typeface="MS PGothic" panose="020B0600070205080204" pitchFamily="34" charset="-128"/>
                </a:rPr>
                <a:t>どのように</a:t>
              </a:r>
            </a:p>
            <a:p>
              <a:pPr algn="ctr"/>
              <a:r>
                <a:rPr kumimoji="1" lang="ja-JP" altLang="en-US" b="1" dirty="0">
                  <a:latin typeface="MS PGothic" panose="020B0600070205080204" pitchFamily="34" charset="-128"/>
                  <a:ea typeface="MS PGothic" panose="020B0600070205080204" pitchFamily="34" charset="-128"/>
                </a:rPr>
                <a:t>ビジネスプラン</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を改善するか</a:t>
              </a:r>
            </a:p>
          </p:txBody>
        </p:sp>
      </p:grpSp>
    </p:spTree>
    <p:extLst>
      <p:ext uri="{BB962C8B-B14F-4D97-AF65-F5344CB8AC3E}">
        <p14:creationId xmlns:p14="http://schemas.microsoft.com/office/powerpoint/2010/main" val="1710671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AC78C-1E4E-2E4D-8AA9-BED29A4118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EABD02-3595-C512-A633-DBACD7C0CD5A}"/>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プレゼンテーション</a:t>
            </a:r>
            <a:r>
              <a:rPr lang="ja-JP" altLang="en-US" dirty="0">
                <a:latin typeface="MS PGothic" panose="020B0600070205080204" pitchFamily="34" charset="-128"/>
                <a:ea typeface="MS PGothic" panose="020B0600070205080204" pitchFamily="34" charset="-128"/>
              </a:rPr>
              <a:t>実施のレビュー （</a:t>
            </a:r>
            <a:r>
              <a:rPr lang="en-US" altLang="ja-JP" dirty="0">
                <a:latin typeface="MS PGothic" panose="020B0600070205080204" pitchFamily="34" charset="-128"/>
                <a:ea typeface="MS PGothic" panose="020B0600070205080204" pitchFamily="34" charset="-128"/>
              </a:rPr>
              <a:t>35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754EAE4F-93B5-8D39-F7D1-379F00C7878B}"/>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a:t>
            </a:r>
            <a:r>
              <a:rPr lang="ja-JP" altLang="en-US" sz="1400" b="1" dirty="0">
                <a:solidFill>
                  <a:schemeClr val="bg1"/>
                </a:solidFill>
                <a:latin typeface="MS PGothic" panose="020B0600070205080204" pitchFamily="34" charset="-128"/>
                <a:ea typeface="MS PGothic" panose="020B0600070205080204" pitchFamily="34" charset="-128"/>
              </a:rPr>
              <a:t>③</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4" name="テキスト ボックス 3">
            <a:extLst>
              <a:ext uri="{FF2B5EF4-FFF2-40B4-BE49-F238E27FC236}">
                <a16:creationId xmlns:a16="http://schemas.microsoft.com/office/drawing/2014/main" id="{30293940-9440-34C7-E462-AFCBE831027C}"/>
              </a:ext>
            </a:extLst>
          </p:cNvPr>
          <p:cNvSpPr txBox="1"/>
          <p:nvPr/>
        </p:nvSpPr>
        <p:spPr>
          <a:xfrm>
            <a:off x="4862279" y="1056293"/>
            <a:ext cx="654328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チーム名</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任意</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Wingdings" pitchFamily="2" charset="2"/>
              </a:rPr>
              <a:t>：</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p>
        </p:txBody>
      </p:sp>
      <p:sp>
        <p:nvSpPr>
          <p:cNvPr id="5" name="テキスト ボックス 4">
            <a:extLst>
              <a:ext uri="{FF2B5EF4-FFF2-40B4-BE49-F238E27FC236}">
                <a16:creationId xmlns:a16="http://schemas.microsoft.com/office/drawing/2014/main" id="{B8ECC214-ED5D-2DC1-E60F-11D694B27115}"/>
              </a:ext>
            </a:extLst>
          </p:cNvPr>
          <p:cNvSpPr txBox="1"/>
          <p:nvPr/>
        </p:nvSpPr>
        <p:spPr>
          <a:xfrm>
            <a:off x="839788" y="1056293"/>
            <a:ext cx="39771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プレゼンテーションを</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聞いて、発表チームへ</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レビュー（アドバイス、感想など）</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を伝える。</a:t>
            </a:r>
            <a:endPar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8" name="正方形/長方形 7">
            <a:extLst>
              <a:ext uri="{FF2B5EF4-FFF2-40B4-BE49-F238E27FC236}">
                <a16:creationId xmlns:a16="http://schemas.microsoft.com/office/drawing/2014/main" id="{F490E501-3FC2-8644-206D-A52EA2C3F5FB}"/>
              </a:ext>
            </a:extLst>
          </p:cNvPr>
          <p:cNvSpPr/>
          <p:nvPr/>
        </p:nvSpPr>
        <p:spPr>
          <a:xfrm>
            <a:off x="839979" y="1668323"/>
            <a:ext cx="5287549"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チーム名（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p:txBody>
      </p:sp>
      <p:sp>
        <p:nvSpPr>
          <p:cNvPr id="10" name="正方形/長方形 9">
            <a:extLst>
              <a:ext uri="{FF2B5EF4-FFF2-40B4-BE49-F238E27FC236}">
                <a16:creationId xmlns:a16="http://schemas.microsoft.com/office/drawing/2014/main" id="{3129C6A5-484F-B941-A6E7-4A8120D57940}"/>
              </a:ext>
            </a:extLst>
          </p:cNvPr>
          <p:cNvSpPr/>
          <p:nvPr/>
        </p:nvSpPr>
        <p:spPr>
          <a:xfrm>
            <a:off x="839979" y="3889220"/>
            <a:ext cx="5287549"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チーム名</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p:txBody>
      </p:sp>
      <p:sp>
        <p:nvSpPr>
          <p:cNvPr id="11" name="正方形/長方形 10">
            <a:extLst>
              <a:ext uri="{FF2B5EF4-FFF2-40B4-BE49-F238E27FC236}">
                <a16:creationId xmlns:a16="http://schemas.microsoft.com/office/drawing/2014/main" id="{B7BE4F09-3611-F89D-4E7D-B9E4F3ADB85E}"/>
              </a:ext>
            </a:extLst>
          </p:cNvPr>
          <p:cNvSpPr/>
          <p:nvPr/>
        </p:nvSpPr>
        <p:spPr>
          <a:xfrm>
            <a:off x="6200737" y="1668323"/>
            <a:ext cx="5161790"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チーム名（　　　　　　　　　　　　　　　　　　　　　　　　　　　　　　　　　　　）</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　　　　　　　　　　　　　　　　　　　　　　　　　）</a:t>
            </a:r>
            <a:endPar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2" name="正方形/長方形 11">
            <a:extLst>
              <a:ext uri="{FF2B5EF4-FFF2-40B4-BE49-F238E27FC236}">
                <a16:creationId xmlns:a16="http://schemas.microsoft.com/office/drawing/2014/main" id="{346CFD63-A321-F4C3-AF08-D49BE9D2B61B}"/>
              </a:ext>
            </a:extLst>
          </p:cNvPr>
          <p:cNvSpPr/>
          <p:nvPr/>
        </p:nvSpPr>
        <p:spPr>
          <a:xfrm>
            <a:off x="6200737" y="3889220"/>
            <a:ext cx="5161790"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チーム名</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p:txBody>
      </p:sp>
    </p:spTree>
    <p:extLst>
      <p:ext uri="{BB962C8B-B14F-4D97-AF65-F5344CB8AC3E}">
        <p14:creationId xmlns:p14="http://schemas.microsoft.com/office/powerpoint/2010/main" val="33908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0043-7F2B-718C-1775-99F37DB318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172605-00FB-F4BC-69FB-76F62E4F3D18}"/>
              </a:ext>
            </a:extLst>
          </p:cNvPr>
          <p:cNvSpPr>
            <a:spLocks noGrp="1"/>
          </p:cNvSpPr>
          <p:nvPr>
            <p:ph type="title"/>
          </p:nvPr>
        </p:nvSpPr>
        <p:spPr>
          <a:xfrm>
            <a:off x="838200" y="353962"/>
            <a:ext cx="10515600"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[1] </a:t>
            </a:r>
            <a:r>
              <a:rPr lang="ja-JP" altLang="en-US">
                <a:latin typeface="MS PGothic" panose="020B0600070205080204" pitchFamily="34" charset="-128"/>
                <a:ea typeface="MS PGothic" panose="020B0600070205080204" pitchFamily="34" charset="-128"/>
              </a:rPr>
              <a:t>個人で課題を発見する</a:t>
            </a:r>
            <a:r>
              <a:rPr lang="en-US" altLang="ja-JP" dirty="0">
                <a:latin typeface="MS PGothic" panose="020B0600070205080204" pitchFamily="34" charset="-128"/>
                <a:ea typeface="MS PGothic" panose="020B0600070205080204" pitchFamily="34" charset="-128"/>
              </a:rPr>
              <a:t> (8</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3" name="テキスト ボックス 2">
            <a:extLst>
              <a:ext uri="{FF2B5EF4-FFF2-40B4-BE49-F238E27FC236}">
                <a16:creationId xmlns:a16="http://schemas.microsoft.com/office/drawing/2014/main" id="{E913D49E-A106-62C9-6C21-C8DB1A5B8E17}"/>
              </a:ext>
            </a:extLst>
          </p:cNvPr>
          <p:cNvSpPr txBox="1"/>
          <p:nvPr/>
        </p:nvSpPr>
        <p:spPr>
          <a:xfrm>
            <a:off x="327082" y="1099060"/>
            <a:ext cx="11542644" cy="95410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自分や身近な人、社会に目を向けて感じる</a:t>
            </a:r>
            <a:endPar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「不便」</a:t>
            </a:r>
            <a:r>
              <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a:t>
            </a: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「不満」</a:t>
            </a:r>
            <a:r>
              <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a:t>
            </a: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「不足」</a:t>
            </a:r>
            <a:r>
              <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a:t>
            </a: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「不快」について、課題を書き出す。</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55ECE842-C86F-A875-ED19-72FBF717AC24}"/>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BC01-①-1</a:t>
            </a:r>
          </a:p>
        </p:txBody>
      </p:sp>
      <p:grpSp>
        <p:nvGrpSpPr>
          <p:cNvPr id="10" name="グループ化 9">
            <a:extLst>
              <a:ext uri="{FF2B5EF4-FFF2-40B4-BE49-F238E27FC236}">
                <a16:creationId xmlns:a16="http://schemas.microsoft.com/office/drawing/2014/main" id="{58BEB4C7-C105-A6E6-C35B-D419870FDE33}"/>
              </a:ext>
            </a:extLst>
          </p:cNvPr>
          <p:cNvGrpSpPr/>
          <p:nvPr/>
        </p:nvGrpSpPr>
        <p:grpSpPr>
          <a:xfrm>
            <a:off x="791308" y="2184699"/>
            <a:ext cx="10597110" cy="1200328"/>
            <a:chOff x="838200" y="2313652"/>
            <a:chExt cx="10597110" cy="1200328"/>
          </a:xfrm>
        </p:grpSpPr>
        <p:sp>
          <p:nvSpPr>
            <p:cNvPr id="8" name="正方形/長方形 7">
              <a:extLst>
                <a:ext uri="{FF2B5EF4-FFF2-40B4-BE49-F238E27FC236}">
                  <a16:creationId xmlns:a16="http://schemas.microsoft.com/office/drawing/2014/main" id="{BE116C8C-526B-7A19-19F6-C994E27855A8}"/>
                </a:ext>
              </a:extLst>
            </p:cNvPr>
            <p:cNvSpPr/>
            <p:nvPr/>
          </p:nvSpPr>
          <p:spPr>
            <a:xfrm>
              <a:off x="2228023" y="2313652"/>
              <a:ext cx="9207287" cy="1200328"/>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C9A7361A-DF43-FB03-3737-624D8747DD08}"/>
                </a:ext>
              </a:extLst>
            </p:cNvPr>
            <p:cNvSpPr/>
            <p:nvPr/>
          </p:nvSpPr>
          <p:spPr>
            <a:xfrm>
              <a:off x="838200" y="2313652"/>
              <a:ext cx="1296000" cy="1200328"/>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S PGothic" panose="020B0600070205080204" pitchFamily="34" charset="-128"/>
                  <a:ea typeface="MS PGothic" panose="020B0600070205080204" pitchFamily="34" charset="-128"/>
                </a:rPr>
                <a:t>自分</a:t>
              </a:r>
            </a:p>
          </p:txBody>
        </p:sp>
      </p:grpSp>
      <p:grpSp>
        <p:nvGrpSpPr>
          <p:cNvPr id="7" name="グループ化 6">
            <a:extLst>
              <a:ext uri="{FF2B5EF4-FFF2-40B4-BE49-F238E27FC236}">
                <a16:creationId xmlns:a16="http://schemas.microsoft.com/office/drawing/2014/main" id="{14B3937D-8228-A70B-69DE-102FF9AF70E7}"/>
              </a:ext>
            </a:extLst>
          </p:cNvPr>
          <p:cNvGrpSpPr/>
          <p:nvPr/>
        </p:nvGrpSpPr>
        <p:grpSpPr>
          <a:xfrm>
            <a:off x="791308" y="3498633"/>
            <a:ext cx="10597110" cy="1200328"/>
            <a:chOff x="791308" y="3498633"/>
            <a:chExt cx="10597110" cy="1200328"/>
          </a:xfrm>
        </p:grpSpPr>
        <p:sp>
          <p:nvSpPr>
            <p:cNvPr id="15" name="正方形/長方形 14">
              <a:extLst>
                <a:ext uri="{FF2B5EF4-FFF2-40B4-BE49-F238E27FC236}">
                  <a16:creationId xmlns:a16="http://schemas.microsoft.com/office/drawing/2014/main" id="{6A022D6B-3799-6040-BEE7-1A90165F4D0C}"/>
                </a:ext>
              </a:extLst>
            </p:cNvPr>
            <p:cNvSpPr/>
            <p:nvPr/>
          </p:nvSpPr>
          <p:spPr>
            <a:xfrm>
              <a:off x="2181131" y="3498633"/>
              <a:ext cx="9207287" cy="1200328"/>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DA6B4A3C-5657-2FC2-D4CB-389C459A5FEF}"/>
                </a:ext>
              </a:extLst>
            </p:cNvPr>
            <p:cNvSpPr/>
            <p:nvPr/>
          </p:nvSpPr>
          <p:spPr>
            <a:xfrm>
              <a:off x="791308" y="3498633"/>
              <a:ext cx="1296000" cy="1200328"/>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2400" b="1" dirty="0">
                  <a:latin typeface="MS PGothic" panose="020B0600070205080204" pitchFamily="34" charset="-128"/>
                  <a:ea typeface="MS PGothic" panose="020B0600070205080204" pitchFamily="34" charset="-128"/>
                </a:rPr>
                <a:t>身近な人</a:t>
              </a:r>
            </a:p>
          </p:txBody>
        </p:sp>
      </p:grpSp>
      <p:grpSp>
        <p:nvGrpSpPr>
          <p:cNvPr id="13" name="グループ化 12">
            <a:extLst>
              <a:ext uri="{FF2B5EF4-FFF2-40B4-BE49-F238E27FC236}">
                <a16:creationId xmlns:a16="http://schemas.microsoft.com/office/drawing/2014/main" id="{D4493E2A-8630-3813-C518-7BF6ACD47B49}"/>
              </a:ext>
            </a:extLst>
          </p:cNvPr>
          <p:cNvGrpSpPr/>
          <p:nvPr/>
        </p:nvGrpSpPr>
        <p:grpSpPr>
          <a:xfrm>
            <a:off x="791308" y="4812567"/>
            <a:ext cx="10597110" cy="1200328"/>
            <a:chOff x="791308" y="4812567"/>
            <a:chExt cx="10597110" cy="1200328"/>
          </a:xfrm>
        </p:grpSpPr>
        <p:sp>
          <p:nvSpPr>
            <p:cNvPr id="18" name="正方形/長方形 17">
              <a:extLst>
                <a:ext uri="{FF2B5EF4-FFF2-40B4-BE49-F238E27FC236}">
                  <a16:creationId xmlns:a16="http://schemas.microsoft.com/office/drawing/2014/main" id="{7D90B51E-8E69-A295-D1FE-AFEAC13DB390}"/>
                </a:ext>
              </a:extLst>
            </p:cNvPr>
            <p:cNvSpPr/>
            <p:nvPr/>
          </p:nvSpPr>
          <p:spPr>
            <a:xfrm>
              <a:off x="2181131" y="4812567"/>
              <a:ext cx="9207287" cy="1200328"/>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id="{05F71E5E-26BA-65ED-1480-F4A8384D153E}"/>
                </a:ext>
              </a:extLst>
            </p:cNvPr>
            <p:cNvSpPr/>
            <p:nvPr/>
          </p:nvSpPr>
          <p:spPr>
            <a:xfrm>
              <a:off x="791308" y="4812567"/>
              <a:ext cx="1296000" cy="1200328"/>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S PGothic" panose="020B0600070205080204" pitchFamily="34" charset="-128"/>
                  <a:ea typeface="MS PGothic" panose="020B0600070205080204" pitchFamily="34" charset="-128"/>
                </a:rPr>
                <a:t>社会</a:t>
              </a:r>
            </a:p>
          </p:txBody>
        </p:sp>
      </p:grpSp>
    </p:spTree>
    <p:extLst>
      <p:ext uri="{BB962C8B-B14F-4D97-AF65-F5344CB8AC3E}">
        <p14:creationId xmlns:p14="http://schemas.microsoft.com/office/powerpoint/2010/main" val="3811392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08E21-343A-3C2C-91B1-EA851BAE45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9FFDB2-8499-74DB-1881-948607B9CC3C}"/>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実施</a:t>
            </a:r>
            <a:r>
              <a:rPr lang="ja-JP" altLang="en-US" dirty="0">
                <a:latin typeface="MS PGothic" panose="020B0600070205080204" pitchFamily="34" charset="-128"/>
                <a:ea typeface="MS PGothic" panose="020B0600070205080204" pitchFamily="34" charset="-128"/>
              </a:rPr>
              <a:t>した気づきを確認する （</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5C04D3B1-40FA-E53A-896A-FCBDB427393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a:t>
            </a:r>
            <a:r>
              <a:rPr lang="ja-JP" altLang="en-US" sz="1400" b="1" dirty="0">
                <a:solidFill>
                  <a:schemeClr val="bg1"/>
                </a:solidFill>
                <a:latin typeface="MS PGothic" panose="020B0600070205080204" pitchFamily="34" charset="-128"/>
                <a:ea typeface="MS PGothic" panose="020B0600070205080204" pitchFamily="34" charset="-128"/>
              </a:rPr>
              <a:t>③</a:t>
            </a:r>
            <a:r>
              <a:rPr lang="en-US" altLang="ja-JP" sz="1400" b="1" dirty="0">
                <a:solidFill>
                  <a:schemeClr val="bg1"/>
                </a:solidFill>
                <a:latin typeface="MS PGothic" panose="020B0600070205080204" pitchFamily="34" charset="-128"/>
                <a:ea typeface="MS PGothic" panose="020B0600070205080204" pitchFamily="34" charset="-128"/>
              </a:rPr>
              <a:t>-2</a:t>
            </a:r>
          </a:p>
        </p:txBody>
      </p:sp>
      <p:sp>
        <p:nvSpPr>
          <p:cNvPr id="4" name="テキスト ボックス 3">
            <a:extLst>
              <a:ext uri="{FF2B5EF4-FFF2-40B4-BE49-F238E27FC236}">
                <a16:creationId xmlns:a16="http://schemas.microsoft.com/office/drawing/2014/main" id="{16E684B7-2748-F683-26CC-A8B35932A69E}"/>
              </a:ext>
            </a:extLst>
          </p:cNvPr>
          <p:cNvSpPr txBox="1"/>
          <p:nvPr/>
        </p:nvSpPr>
        <p:spPr>
          <a:xfrm>
            <a:off x="4862279" y="1056293"/>
            <a:ext cx="654328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チーム名</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任意</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Wingdings" pitchFamily="2" charset="2"/>
              </a:rPr>
              <a:t>：</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p>
        </p:txBody>
      </p:sp>
      <p:sp>
        <p:nvSpPr>
          <p:cNvPr id="5" name="テキスト ボックス 4">
            <a:extLst>
              <a:ext uri="{FF2B5EF4-FFF2-40B4-BE49-F238E27FC236}">
                <a16:creationId xmlns:a16="http://schemas.microsoft.com/office/drawing/2014/main" id="{E44B7F65-0311-0C2C-2187-CAD8B1F8322C}"/>
              </a:ext>
            </a:extLst>
          </p:cNvPr>
          <p:cNvSpPr txBox="1"/>
          <p:nvPr/>
        </p:nvSpPr>
        <p:spPr>
          <a:xfrm>
            <a:off x="839787" y="1056293"/>
            <a:ext cx="43123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プレゼンテーションを実施して気づいたこと、</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自分たちのビジネスプランの改善点を記載する。</a:t>
            </a:r>
          </a:p>
        </p:txBody>
      </p:sp>
      <p:grpSp>
        <p:nvGrpSpPr>
          <p:cNvPr id="3" name="グループ化 2">
            <a:extLst>
              <a:ext uri="{FF2B5EF4-FFF2-40B4-BE49-F238E27FC236}">
                <a16:creationId xmlns:a16="http://schemas.microsoft.com/office/drawing/2014/main" id="{79843E18-1BA5-1ADA-0BF8-4A97B8A4F770}"/>
              </a:ext>
            </a:extLst>
          </p:cNvPr>
          <p:cNvGrpSpPr/>
          <p:nvPr/>
        </p:nvGrpSpPr>
        <p:grpSpPr>
          <a:xfrm>
            <a:off x="845362" y="1627659"/>
            <a:ext cx="10506850" cy="2102400"/>
            <a:chOff x="1688066" y="1491022"/>
            <a:chExt cx="10537359"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B208D0D5-B120-19CE-5726-DD90E04EFA86}"/>
                </a:ext>
              </a:extLst>
            </p:cNvPr>
            <p:cNvSpPr/>
            <p:nvPr/>
          </p:nvSpPr>
          <p:spPr>
            <a:xfrm>
              <a:off x="3331779" y="1491022"/>
              <a:ext cx="889364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E1E735E4-8FFB-4D72-3C32-D0CFF2FD83E9}"/>
                </a:ext>
              </a:extLst>
            </p:cNvPr>
            <p:cNvSpPr/>
            <p:nvPr/>
          </p:nvSpPr>
          <p:spPr>
            <a:xfrm>
              <a:off x="1688066" y="149102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latin typeface="MS PGothic" panose="020B0600070205080204" pitchFamily="34" charset="-128"/>
                  <a:ea typeface="MS PGothic" panose="020B0600070205080204" pitchFamily="34" charset="-128"/>
                </a:rPr>
                <a:t>ビジネスプランのレビューを</a:t>
              </a:r>
            </a:p>
            <a:p>
              <a:pPr algn="ctr"/>
              <a:r>
                <a:rPr kumimoji="1" lang="ja-JP" altLang="en-US" b="1" dirty="0">
                  <a:latin typeface="MS PGothic" panose="020B0600070205080204" pitchFamily="34" charset="-128"/>
                  <a:ea typeface="MS PGothic" panose="020B0600070205080204" pitchFamily="34" charset="-128"/>
                </a:rPr>
                <a:t>通した気づき</a:t>
              </a:r>
            </a:p>
          </p:txBody>
        </p:sp>
      </p:grpSp>
      <p:grpSp>
        <p:nvGrpSpPr>
          <p:cNvPr id="17" name="グループ化 16">
            <a:extLst>
              <a:ext uri="{FF2B5EF4-FFF2-40B4-BE49-F238E27FC236}">
                <a16:creationId xmlns:a16="http://schemas.microsoft.com/office/drawing/2014/main" id="{CBDA4648-139A-0119-1EEE-F387B716FCA4}"/>
              </a:ext>
            </a:extLst>
          </p:cNvPr>
          <p:cNvGrpSpPr/>
          <p:nvPr/>
        </p:nvGrpSpPr>
        <p:grpSpPr>
          <a:xfrm>
            <a:off x="845362" y="3846369"/>
            <a:ext cx="10505754" cy="2102485"/>
            <a:chOff x="1688065" y="2690232"/>
            <a:chExt cx="10536260" cy="1080000"/>
          </a:xfrm>
          <a:effectLst>
            <a:outerShdw dist="88900" dir="2700000" algn="ctr" rotWithShape="0">
              <a:schemeClr val="bg2">
                <a:lumMod val="90000"/>
              </a:schemeClr>
            </a:outerShdw>
          </a:effectLst>
        </p:grpSpPr>
        <p:sp>
          <p:nvSpPr>
            <p:cNvPr id="19" name="正方形/長方形 18">
              <a:extLst>
                <a:ext uri="{FF2B5EF4-FFF2-40B4-BE49-F238E27FC236}">
                  <a16:creationId xmlns:a16="http://schemas.microsoft.com/office/drawing/2014/main" id="{B688DC02-DB5D-0F67-8808-B7C1DE318F9B}"/>
                </a:ext>
              </a:extLst>
            </p:cNvPr>
            <p:cNvSpPr/>
            <p:nvPr/>
          </p:nvSpPr>
          <p:spPr>
            <a:xfrm>
              <a:off x="3331778" y="2690232"/>
              <a:ext cx="8892547"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id="{7A34D7AF-6891-F9C7-721F-68E638274B37}"/>
                </a:ext>
              </a:extLst>
            </p:cNvPr>
            <p:cNvSpPr/>
            <p:nvPr/>
          </p:nvSpPr>
          <p:spPr>
            <a:xfrm>
              <a:off x="1688065" y="269023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S PGothic" panose="020B0600070205080204" pitchFamily="34" charset="-128"/>
                  <a:ea typeface="MS PGothic" panose="020B0600070205080204" pitchFamily="34" charset="-128"/>
                </a:rPr>
                <a:t>どのように</a:t>
              </a:r>
            </a:p>
            <a:p>
              <a:pPr algn="ctr"/>
              <a:r>
                <a:rPr kumimoji="1" lang="ja-JP" altLang="en-US" b="1" dirty="0">
                  <a:latin typeface="MS PGothic" panose="020B0600070205080204" pitchFamily="34" charset="-128"/>
                  <a:ea typeface="MS PGothic" panose="020B0600070205080204" pitchFamily="34" charset="-128"/>
                </a:rPr>
                <a:t>ビジネスプラン</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を改善するか</a:t>
              </a:r>
            </a:p>
          </p:txBody>
        </p:sp>
      </p:grpSp>
    </p:spTree>
    <p:extLst>
      <p:ext uri="{BB962C8B-B14F-4D97-AF65-F5344CB8AC3E}">
        <p14:creationId xmlns:p14="http://schemas.microsoft.com/office/powerpoint/2010/main" val="3348896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9D8B8-6C3C-3815-5B45-4D2D607FE2D2}"/>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1C52C1F1-582A-3D29-36BE-E1894C99D9DB}"/>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OP09-</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12" name="タイトル 1">
            <a:extLst>
              <a:ext uri="{FF2B5EF4-FFF2-40B4-BE49-F238E27FC236}">
                <a16:creationId xmlns:a16="http://schemas.microsoft.com/office/drawing/2014/main" id="{D005E79A-30CD-EE95-4049-DA9AF8AE46DA}"/>
              </a:ext>
            </a:extLst>
          </p:cNvPr>
          <p:cNvSpPr>
            <a:spLocks noGrp="1"/>
          </p:cNvSpPr>
          <p:nvPr>
            <p:ph type="title"/>
          </p:nvPr>
        </p:nvSpPr>
        <p:spPr>
          <a:xfrm>
            <a:off x="838199" y="353962"/>
            <a:ext cx="10704871" cy="588227"/>
          </a:xfrm>
        </p:spPr>
        <p:txBody>
          <a:bodyPr/>
          <a:lstStyle/>
          <a:p>
            <a:r>
              <a:rPr lang="ja-JP" altLang="en-US" sz="2500" dirty="0">
                <a:latin typeface="MS PGothic" panose="020B0600070205080204" pitchFamily="34" charset="-128"/>
                <a:ea typeface="MS PGothic" panose="020B0600070205080204" pitchFamily="34" charset="-128"/>
              </a:rPr>
              <a:t>　　　　ワーク </a:t>
            </a:r>
            <a:r>
              <a:rPr lang="en-US" altLang="ja-JP" sz="2500" dirty="0">
                <a:latin typeface="MS PGothic" panose="020B0600070205080204" pitchFamily="34" charset="-128"/>
                <a:ea typeface="MS PGothic" panose="020B0600070205080204" pitchFamily="34" charset="-128"/>
              </a:rPr>
              <a:t>[1] </a:t>
            </a:r>
            <a:r>
              <a:rPr lang="ja-JP" altLang="en-US" sz="2500">
                <a:latin typeface="MS PGothic" panose="020B0600070205080204" pitchFamily="34" charset="-128"/>
                <a:ea typeface="MS PGothic" panose="020B0600070205080204" pitchFamily="34" charset="-128"/>
              </a:rPr>
              <a:t>プレゼンテーション</a:t>
            </a:r>
            <a:r>
              <a:rPr lang="ja-JP" altLang="en-US" sz="2500" dirty="0">
                <a:latin typeface="MS PGothic" panose="020B0600070205080204" pitchFamily="34" charset="-128"/>
                <a:ea typeface="MS PGothic" panose="020B0600070205080204" pitchFamily="34" charset="-128"/>
              </a:rPr>
              <a:t>資料および原稿を</a:t>
            </a:r>
            <a:r>
              <a:rPr lang="ja-JP" altLang="en-US" sz="2500">
                <a:latin typeface="MS PGothic" panose="020B0600070205080204" pitchFamily="34" charset="-128"/>
                <a:ea typeface="MS PGothic" panose="020B0600070205080204" pitchFamily="34" charset="-128"/>
              </a:rPr>
              <a:t>作成する</a:t>
            </a:r>
            <a:r>
              <a:rPr lang="en-US" altLang="ja-JP" sz="2500" dirty="0">
                <a:latin typeface="MS PGothic" panose="020B0600070205080204" pitchFamily="34" charset="-128"/>
                <a:ea typeface="MS PGothic" panose="020B0600070205080204" pitchFamily="34" charset="-128"/>
              </a:rPr>
              <a:t> (1/3) </a:t>
            </a:r>
            <a:r>
              <a:rPr lang="ja-JP" altLang="en-US" sz="2500">
                <a:latin typeface="MS PGothic" panose="020B0600070205080204" pitchFamily="34" charset="-128"/>
                <a:ea typeface="MS PGothic" panose="020B0600070205080204" pitchFamily="34" charset="-128"/>
              </a:rPr>
              <a:t>（</a:t>
            </a:r>
            <a:r>
              <a:rPr lang="en-US" altLang="ja-JP" sz="2500" dirty="0">
                <a:latin typeface="MS PGothic" panose="020B0600070205080204" pitchFamily="34" charset="-128"/>
                <a:ea typeface="MS PGothic" panose="020B0600070205080204" pitchFamily="34" charset="-128"/>
              </a:rPr>
              <a:t>30</a:t>
            </a:r>
            <a:r>
              <a:rPr lang="ja-JP" altLang="en-US" sz="2500" dirty="0">
                <a:latin typeface="MS PGothic" panose="020B0600070205080204" pitchFamily="34" charset="-128"/>
                <a:ea typeface="MS PGothic" panose="020B0600070205080204" pitchFamily="34" charset="-128"/>
              </a:rPr>
              <a:t>分）</a:t>
            </a:r>
            <a:endParaRPr kumimoji="1" lang="ja-JP" altLang="en-US" sz="2500" dirty="0"/>
          </a:p>
        </p:txBody>
      </p:sp>
      <p:sp>
        <p:nvSpPr>
          <p:cNvPr id="13" name="テキスト ボックス 12">
            <a:extLst>
              <a:ext uri="{FF2B5EF4-FFF2-40B4-BE49-F238E27FC236}">
                <a16:creationId xmlns:a16="http://schemas.microsoft.com/office/drawing/2014/main" id="{969703E1-B8F0-DF4B-DFCB-2CE9EA498389}"/>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プレゼンテーションの</a:t>
            </a:r>
            <a:r>
              <a:rPr lang="ja-JP" altLang="en-US" sz="2800" b="1" dirty="0">
                <a:latin typeface="MS PGothic" panose="020B0600070205080204" pitchFamily="34" charset="-128"/>
                <a:ea typeface="MS PGothic" panose="020B0600070205080204" pitchFamily="34" charset="-128"/>
              </a:rPr>
              <a:t>構成</a:t>
            </a:r>
            <a:r>
              <a:rPr lang="ja-JP" altLang="en-US" sz="2800" b="1">
                <a:latin typeface="MS PGothic" panose="020B0600070205080204" pitchFamily="34" charset="-128"/>
                <a:ea typeface="MS PGothic" panose="020B0600070205080204" pitchFamily="34" charset="-128"/>
              </a:rPr>
              <a:t>に沿った中間発表の原稿を作成する。</a:t>
            </a:r>
            <a:endParaRPr lang="ja-JP" altLang="en-US" sz="2800" b="1" dirty="0">
              <a:latin typeface="MS PGothic" panose="020B0600070205080204" pitchFamily="34" charset="-128"/>
              <a:ea typeface="MS PGothic" panose="020B0600070205080204" pitchFamily="34" charset="-128"/>
            </a:endParaRPr>
          </a:p>
        </p:txBody>
      </p:sp>
      <p:sp>
        <p:nvSpPr>
          <p:cNvPr id="14" name="テキスト ボックス 13">
            <a:extLst>
              <a:ext uri="{FF2B5EF4-FFF2-40B4-BE49-F238E27FC236}">
                <a16:creationId xmlns:a16="http://schemas.microsoft.com/office/drawing/2014/main" id="{143F989C-8073-1C7B-A316-7A6A25653830}"/>
              </a:ext>
            </a:extLst>
          </p:cNvPr>
          <p:cNvSpPr txBox="1"/>
          <p:nvPr/>
        </p:nvSpPr>
        <p:spPr>
          <a:xfrm>
            <a:off x="838200" y="5761434"/>
            <a:ext cx="10049508" cy="461665"/>
          </a:xfrm>
          <a:prstGeom prst="rect">
            <a:avLst/>
          </a:prstGeom>
          <a:noFill/>
        </p:spPr>
        <p:txBody>
          <a:bodyPr wrap="square" rtlCol="0">
            <a:spAutoFit/>
          </a:bodyPr>
          <a:lstStyle/>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p>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実際のプレゼンテーション資料は別途、資料作成ソフトなどで作成します。</a:t>
            </a:r>
            <a:endParaRPr kumimoji="1" lang="en-US" altLang="ja-JP" sz="1200" dirty="0">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9DA8E20C-7011-DCC1-2F1E-551ECF8522CE}"/>
              </a:ext>
            </a:extLst>
          </p:cNvPr>
          <p:cNvSpPr/>
          <p:nvPr/>
        </p:nvSpPr>
        <p:spPr>
          <a:xfrm>
            <a:off x="856188" y="168774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MS PGothic" panose="020B0600070205080204" pitchFamily="34" charset="-128"/>
                <a:ea typeface="MS PGothic" panose="020B0600070205080204" pitchFamily="34" charset="-128"/>
              </a:rPr>
              <a:t>①</a:t>
            </a:r>
            <a:endParaRPr kumimoji="1" lang="en-US" altLang="ja-JP" sz="1200" b="1" dirty="0">
              <a:solidFill>
                <a:schemeClr val="bg1"/>
              </a:solidFill>
              <a:latin typeface="MS PGothic" panose="020B0600070205080204" pitchFamily="34" charset="-128"/>
              <a:ea typeface="MS PGothic" panose="020B0600070205080204" pitchFamily="34" charset="-128"/>
            </a:endParaRPr>
          </a:p>
          <a:p>
            <a:pPr algn="ctr"/>
            <a:r>
              <a:rPr kumimoji="1" lang="ja-JP" altLang="en-US" sz="1200" b="1" dirty="0">
                <a:solidFill>
                  <a:schemeClr val="bg1"/>
                </a:solidFill>
                <a:latin typeface="MS PGothic" panose="020B0600070205080204" pitchFamily="34" charset="-128"/>
                <a:ea typeface="MS PGothic" panose="020B0600070205080204" pitchFamily="34" charset="-128"/>
              </a:rPr>
              <a:t>表紙</a:t>
            </a:r>
          </a:p>
        </p:txBody>
      </p:sp>
      <p:sp>
        <p:nvSpPr>
          <p:cNvPr id="16" name="正方形/長方形 15">
            <a:extLst>
              <a:ext uri="{FF2B5EF4-FFF2-40B4-BE49-F238E27FC236}">
                <a16:creationId xmlns:a16="http://schemas.microsoft.com/office/drawing/2014/main" id="{C930D954-8278-FD21-E0FA-EF474B56CE32}"/>
              </a:ext>
            </a:extLst>
          </p:cNvPr>
          <p:cNvSpPr/>
          <p:nvPr/>
        </p:nvSpPr>
        <p:spPr>
          <a:xfrm>
            <a:off x="856188" y="274112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②</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dirty="0">
                <a:solidFill>
                  <a:schemeClr val="bg1"/>
                </a:solidFill>
                <a:effectLst/>
                <a:latin typeface="MS PGothic" panose="020B0600070205080204" pitchFamily="34" charset="-128"/>
                <a:ea typeface="MS PGothic" panose="020B0600070205080204" pitchFamily="34" charset="-128"/>
              </a:rPr>
              <a:t>目的・概要</a:t>
            </a:r>
            <a:endParaRPr lang="en-US" altLang="ja-JP" sz="1200" b="1" dirty="0">
              <a:solidFill>
                <a:schemeClr val="bg1"/>
              </a:solidFill>
              <a:effectLst/>
              <a:latin typeface="MS PGothic" panose="020B0600070205080204" pitchFamily="34" charset="-128"/>
              <a:ea typeface="MS PGothic" panose="020B0600070205080204" pitchFamily="34" charset="-128"/>
            </a:endParaRPr>
          </a:p>
          <a:p>
            <a:pPr algn="ctr"/>
            <a:r>
              <a:rPr lang="ja-JP" altLang="en-US" sz="1200" b="1" dirty="0">
                <a:solidFill>
                  <a:schemeClr val="bg1"/>
                </a:solidFill>
                <a:effectLst/>
                <a:latin typeface="MS PGothic" panose="020B0600070205080204" pitchFamily="34" charset="-128"/>
                <a:ea typeface="MS PGothic" panose="020B0600070205080204" pitchFamily="34" charset="-128"/>
              </a:rPr>
              <a:t>（一言で説明）</a:t>
            </a:r>
            <a:endParaRPr kumimoji="1"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77E26FE4-927D-FF88-3AA5-2BDF024AFF31}"/>
              </a:ext>
            </a:extLst>
          </p:cNvPr>
          <p:cNvSpPr/>
          <p:nvPr/>
        </p:nvSpPr>
        <p:spPr>
          <a:xfrm>
            <a:off x="856188" y="3793332"/>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③</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a:solidFill>
                  <a:schemeClr val="bg1"/>
                </a:solidFill>
                <a:latin typeface="MS PGothic" panose="020B0600070205080204" pitchFamily="34" charset="-128"/>
                <a:ea typeface="MS PGothic" panose="020B0600070205080204" pitchFamily="34" charset="-128"/>
              </a:rPr>
              <a:t>きっかけ・背景・課題</a:t>
            </a:r>
            <a:endParaRPr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CA2D303B-D5E3-6329-BC88-1DC15A8EF737}"/>
              </a:ext>
            </a:extLst>
          </p:cNvPr>
          <p:cNvSpPr/>
          <p:nvPr/>
        </p:nvSpPr>
        <p:spPr>
          <a:xfrm>
            <a:off x="856188" y="4845540"/>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④</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dirty="0">
                <a:solidFill>
                  <a:schemeClr val="bg1"/>
                </a:solidFill>
                <a:latin typeface="MS PGothic" panose="020B0600070205080204" pitchFamily="34" charset="-128"/>
                <a:ea typeface="MS PGothic" panose="020B0600070205080204" pitchFamily="34" charset="-128"/>
              </a:rPr>
              <a:t>商品</a:t>
            </a:r>
            <a:r>
              <a:rPr lang="ja-JP" altLang="en-US" sz="1200" b="1">
                <a:solidFill>
                  <a:schemeClr val="bg1"/>
                </a:solidFill>
                <a:latin typeface="MS PGothic" panose="020B0600070205080204" pitchFamily="34" charset="-128"/>
                <a:ea typeface="MS PGothic" panose="020B0600070205080204" pitchFamily="34" charset="-128"/>
              </a:rPr>
              <a:t>・サービスの</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a:solidFill>
                  <a:schemeClr val="bg1"/>
                </a:solidFill>
                <a:latin typeface="MS PGothic" panose="020B0600070205080204" pitchFamily="34" charset="-128"/>
                <a:ea typeface="MS PGothic" panose="020B0600070205080204" pitchFamily="34" charset="-128"/>
              </a:rPr>
              <a:t>内容</a:t>
            </a:r>
            <a:endParaRPr lang="en-US" altLang="ja-JP" sz="1200" b="1" dirty="0">
              <a:solidFill>
                <a:schemeClr val="bg1"/>
              </a:solidFill>
              <a:latin typeface="MS PGothic" panose="020B0600070205080204" pitchFamily="34" charset="-128"/>
              <a:ea typeface="MS PGothic" panose="020B0600070205080204" pitchFamily="34" charset="-128"/>
            </a:endParaRPr>
          </a:p>
        </p:txBody>
      </p:sp>
      <p:graphicFrame>
        <p:nvGraphicFramePr>
          <p:cNvPr id="21" name="表 20">
            <a:extLst>
              <a:ext uri="{FF2B5EF4-FFF2-40B4-BE49-F238E27FC236}">
                <a16:creationId xmlns:a16="http://schemas.microsoft.com/office/drawing/2014/main" id="{9367D9F1-54E3-8E9E-93C0-FEFAB7D3714B}"/>
              </a:ext>
            </a:extLst>
          </p:cNvPr>
          <p:cNvGraphicFramePr>
            <a:graphicFrameLocks noGrp="1"/>
          </p:cNvGraphicFramePr>
          <p:nvPr>
            <p:extLst>
              <p:ext uri="{D42A27DB-BD31-4B8C-83A1-F6EECF244321}">
                <p14:modId xmlns:p14="http://schemas.microsoft.com/office/powerpoint/2010/main" val="3465954385"/>
              </p:ext>
            </p:extLst>
          </p:nvPr>
        </p:nvGraphicFramePr>
        <p:xfrm>
          <a:off x="2570140" y="168774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2" name="表 21">
            <a:extLst>
              <a:ext uri="{FF2B5EF4-FFF2-40B4-BE49-F238E27FC236}">
                <a16:creationId xmlns:a16="http://schemas.microsoft.com/office/drawing/2014/main" id="{497692DD-7E36-A9FD-C4CE-75F4F4DCE1D8}"/>
              </a:ext>
            </a:extLst>
          </p:cNvPr>
          <p:cNvGraphicFramePr>
            <a:graphicFrameLocks noGrp="1"/>
          </p:cNvGraphicFramePr>
          <p:nvPr>
            <p:extLst>
              <p:ext uri="{D42A27DB-BD31-4B8C-83A1-F6EECF244321}">
                <p14:modId xmlns:p14="http://schemas.microsoft.com/office/powerpoint/2010/main" val="4439918"/>
              </p:ext>
            </p:extLst>
          </p:nvPr>
        </p:nvGraphicFramePr>
        <p:xfrm>
          <a:off x="2570140" y="274112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5" name="表 24">
            <a:extLst>
              <a:ext uri="{FF2B5EF4-FFF2-40B4-BE49-F238E27FC236}">
                <a16:creationId xmlns:a16="http://schemas.microsoft.com/office/drawing/2014/main" id="{A74C75E1-F75F-6A32-5835-02EFFAC8D896}"/>
              </a:ext>
            </a:extLst>
          </p:cNvPr>
          <p:cNvGraphicFramePr>
            <a:graphicFrameLocks noGrp="1"/>
          </p:cNvGraphicFramePr>
          <p:nvPr>
            <p:extLst>
              <p:ext uri="{D42A27DB-BD31-4B8C-83A1-F6EECF244321}">
                <p14:modId xmlns:p14="http://schemas.microsoft.com/office/powerpoint/2010/main" val="2290244085"/>
              </p:ext>
            </p:extLst>
          </p:nvPr>
        </p:nvGraphicFramePr>
        <p:xfrm>
          <a:off x="2570140" y="3793332"/>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a:latin typeface="MS PGothic" panose="020B0600070205080204" pitchFamily="34" charset="-128"/>
                          <a:ea typeface="MS PGothic" panose="020B0600070205080204" pitchFamily="34" charset="-128"/>
                        </a:rPr>
                        <a:t>話す内容</a:t>
                      </a:r>
                      <a:endParaRPr kumimoji="1" lang="ja-JP" altLang="en-US" sz="1050" dirty="0">
                        <a:latin typeface="MS PGothic" panose="020B0600070205080204" pitchFamily="34" charset="-128"/>
                        <a:ea typeface="MS PGothic" panose="020B0600070205080204" pitchFamily="34" charset="-128"/>
                      </a:endParaRP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6" name="表 25">
            <a:extLst>
              <a:ext uri="{FF2B5EF4-FFF2-40B4-BE49-F238E27FC236}">
                <a16:creationId xmlns:a16="http://schemas.microsoft.com/office/drawing/2014/main" id="{108E7550-41B3-B29E-AEB3-D7A7FA0C1475}"/>
              </a:ext>
            </a:extLst>
          </p:cNvPr>
          <p:cNvGraphicFramePr>
            <a:graphicFrameLocks noGrp="1"/>
          </p:cNvGraphicFramePr>
          <p:nvPr>
            <p:extLst>
              <p:ext uri="{D42A27DB-BD31-4B8C-83A1-F6EECF244321}">
                <p14:modId xmlns:p14="http://schemas.microsoft.com/office/powerpoint/2010/main" val="2265064252"/>
              </p:ext>
            </p:extLst>
          </p:nvPr>
        </p:nvGraphicFramePr>
        <p:xfrm>
          <a:off x="2570140" y="4845540"/>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spTree>
    <p:extLst>
      <p:ext uri="{BB962C8B-B14F-4D97-AF65-F5344CB8AC3E}">
        <p14:creationId xmlns:p14="http://schemas.microsoft.com/office/powerpoint/2010/main" val="351976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99EBF-9C30-E988-257B-7BCDCAA3336E}"/>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A947CA60-84EA-30E4-33C3-6A00980181B3}"/>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OP09-</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11" name="テキスト ボックス 10">
            <a:extLst>
              <a:ext uri="{FF2B5EF4-FFF2-40B4-BE49-F238E27FC236}">
                <a16:creationId xmlns:a16="http://schemas.microsoft.com/office/drawing/2014/main" id="{309A620C-FB2E-4051-007F-78F1C0DB1AE6}"/>
              </a:ext>
            </a:extLst>
          </p:cNvPr>
          <p:cNvSpPr txBox="1"/>
          <p:nvPr/>
        </p:nvSpPr>
        <p:spPr>
          <a:xfrm>
            <a:off x="838200" y="5761434"/>
            <a:ext cx="10049508" cy="461665"/>
          </a:xfrm>
          <a:prstGeom prst="rect">
            <a:avLst/>
          </a:prstGeom>
          <a:noFill/>
        </p:spPr>
        <p:txBody>
          <a:bodyPr wrap="square" rtlCol="0">
            <a:spAutoFit/>
          </a:bodyPr>
          <a:lstStyle/>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p>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実際のプレゼンテーション資料は別途、資料作成ソフトなどで作成します。</a:t>
            </a:r>
            <a:endParaRPr kumimoji="1" lang="en-US" altLang="ja-JP" sz="1200" dirty="0">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F24E3993-F0BC-ECFA-1128-70FDA874200D}"/>
              </a:ext>
            </a:extLst>
          </p:cNvPr>
          <p:cNvSpPr/>
          <p:nvPr/>
        </p:nvSpPr>
        <p:spPr>
          <a:xfrm>
            <a:off x="856188" y="168774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MS PGothic" panose="020B0600070205080204" pitchFamily="34" charset="-128"/>
                <a:ea typeface="MS PGothic" panose="020B0600070205080204" pitchFamily="34" charset="-128"/>
              </a:rPr>
              <a:t>⑤</a:t>
            </a:r>
          </a:p>
          <a:p>
            <a:pPr algn="ctr"/>
            <a:r>
              <a:rPr kumimoji="1" lang="ja-JP" altLang="en-US" sz="1200" b="1">
                <a:solidFill>
                  <a:schemeClr val="bg1"/>
                </a:solidFill>
                <a:latin typeface="MS PGothic" panose="020B0600070205080204" pitchFamily="34" charset="-128"/>
                <a:ea typeface="MS PGothic" panose="020B0600070205080204" pitchFamily="34" charset="-128"/>
              </a:rPr>
              <a:t>顧客（ターゲット）</a:t>
            </a:r>
            <a:endParaRPr kumimoji="1"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E51CE837-F7F6-01DA-FF45-D406D72821A8}"/>
              </a:ext>
            </a:extLst>
          </p:cNvPr>
          <p:cNvSpPr/>
          <p:nvPr/>
        </p:nvSpPr>
        <p:spPr>
          <a:xfrm>
            <a:off x="856188" y="274112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⑥</a:t>
            </a:r>
          </a:p>
          <a:p>
            <a:pPr algn="ctr"/>
            <a:r>
              <a:rPr lang="ja-JP" altLang="en-US" sz="1200" b="1">
                <a:solidFill>
                  <a:schemeClr val="bg1"/>
                </a:solidFill>
                <a:latin typeface="MS PGothic" panose="020B0600070205080204" pitchFamily="34" charset="-128"/>
                <a:ea typeface="MS PGothic" panose="020B0600070205080204" pitchFamily="34" charset="-128"/>
              </a:rPr>
              <a:t>違いや差別化要素</a:t>
            </a:r>
            <a:endParaRPr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14" name="正方形/長方形 13">
            <a:extLst>
              <a:ext uri="{FF2B5EF4-FFF2-40B4-BE49-F238E27FC236}">
                <a16:creationId xmlns:a16="http://schemas.microsoft.com/office/drawing/2014/main" id="{3AF0F5B2-F2A1-5DC9-8CA5-AE92A7561D64}"/>
              </a:ext>
            </a:extLst>
          </p:cNvPr>
          <p:cNvSpPr/>
          <p:nvPr/>
        </p:nvSpPr>
        <p:spPr>
          <a:xfrm>
            <a:off x="856188" y="3793332"/>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⑦</a:t>
            </a:r>
          </a:p>
          <a:p>
            <a:pPr algn="ctr"/>
            <a:r>
              <a:rPr lang="ja-JP" altLang="en-US" sz="1200" b="1" dirty="0">
                <a:solidFill>
                  <a:schemeClr val="bg1"/>
                </a:solidFill>
                <a:latin typeface="MS PGothic" panose="020B0600070205080204" pitchFamily="34" charset="-128"/>
                <a:ea typeface="MS PGothic" panose="020B0600070205080204" pitchFamily="34" charset="-128"/>
              </a:rPr>
              <a:t>販売や販促について</a:t>
            </a:r>
          </a:p>
        </p:txBody>
      </p:sp>
      <p:sp>
        <p:nvSpPr>
          <p:cNvPr id="15" name="正方形/長方形 14">
            <a:extLst>
              <a:ext uri="{FF2B5EF4-FFF2-40B4-BE49-F238E27FC236}">
                <a16:creationId xmlns:a16="http://schemas.microsoft.com/office/drawing/2014/main" id="{F34F7D26-FC85-D8B3-F014-1951D2C902D9}"/>
              </a:ext>
            </a:extLst>
          </p:cNvPr>
          <p:cNvSpPr/>
          <p:nvPr/>
        </p:nvSpPr>
        <p:spPr>
          <a:xfrm>
            <a:off x="856188" y="4845540"/>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⑧</a:t>
            </a:r>
          </a:p>
          <a:p>
            <a:pPr algn="ctr"/>
            <a:r>
              <a:rPr lang="ja-JP" altLang="en-US" sz="1200" b="1" dirty="0">
                <a:solidFill>
                  <a:schemeClr val="bg1"/>
                </a:solidFill>
                <a:latin typeface="MS PGothic" panose="020B0600070205080204" pitchFamily="34" charset="-128"/>
                <a:ea typeface="MS PGothic" panose="020B0600070205080204" pitchFamily="34" charset="-128"/>
              </a:rPr>
              <a:t>収支計画</a:t>
            </a:r>
            <a:endParaRPr lang="en-US" altLang="ja-JP" sz="1200" b="1" dirty="0">
              <a:solidFill>
                <a:schemeClr val="bg1"/>
              </a:solidFill>
              <a:latin typeface="MS PGothic" panose="020B0600070205080204" pitchFamily="34" charset="-128"/>
              <a:ea typeface="MS PGothic" panose="020B0600070205080204" pitchFamily="34" charset="-128"/>
            </a:endParaRPr>
          </a:p>
        </p:txBody>
      </p:sp>
      <p:graphicFrame>
        <p:nvGraphicFramePr>
          <p:cNvPr id="17" name="表 16">
            <a:extLst>
              <a:ext uri="{FF2B5EF4-FFF2-40B4-BE49-F238E27FC236}">
                <a16:creationId xmlns:a16="http://schemas.microsoft.com/office/drawing/2014/main" id="{1CB29383-9292-CFCD-C533-A2A533FDC961}"/>
              </a:ext>
            </a:extLst>
          </p:cNvPr>
          <p:cNvGraphicFramePr>
            <a:graphicFrameLocks noGrp="1"/>
          </p:cNvGraphicFramePr>
          <p:nvPr>
            <p:extLst>
              <p:ext uri="{D42A27DB-BD31-4B8C-83A1-F6EECF244321}">
                <p14:modId xmlns:p14="http://schemas.microsoft.com/office/powerpoint/2010/main" val="1483023088"/>
              </p:ext>
            </p:extLst>
          </p:nvPr>
        </p:nvGraphicFramePr>
        <p:xfrm>
          <a:off x="2570140" y="168774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18" name="表 17">
            <a:extLst>
              <a:ext uri="{FF2B5EF4-FFF2-40B4-BE49-F238E27FC236}">
                <a16:creationId xmlns:a16="http://schemas.microsoft.com/office/drawing/2014/main" id="{58F80246-F51D-356D-AEFE-ABF4147F26E0}"/>
              </a:ext>
            </a:extLst>
          </p:cNvPr>
          <p:cNvGraphicFramePr>
            <a:graphicFrameLocks noGrp="1"/>
          </p:cNvGraphicFramePr>
          <p:nvPr>
            <p:extLst>
              <p:ext uri="{D42A27DB-BD31-4B8C-83A1-F6EECF244321}">
                <p14:modId xmlns:p14="http://schemas.microsoft.com/office/powerpoint/2010/main" val="6043995"/>
              </p:ext>
            </p:extLst>
          </p:nvPr>
        </p:nvGraphicFramePr>
        <p:xfrm>
          <a:off x="2570140" y="274112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1" name="表 20">
            <a:extLst>
              <a:ext uri="{FF2B5EF4-FFF2-40B4-BE49-F238E27FC236}">
                <a16:creationId xmlns:a16="http://schemas.microsoft.com/office/drawing/2014/main" id="{23630C13-F414-C62A-EF54-D5BE99448E87}"/>
              </a:ext>
            </a:extLst>
          </p:cNvPr>
          <p:cNvGraphicFramePr>
            <a:graphicFrameLocks noGrp="1"/>
          </p:cNvGraphicFramePr>
          <p:nvPr>
            <p:extLst>
              <p:ext uri="{D42A27DB-BD31-4B8C-83A1-F6EECF244321}">
                <p14:modId xmlns:p14="http://schemas.microsoft.com/office/powerpoint/2010/main" val="4097526947"/>
              </p:ext>
            </p:extLst>
          </p:nvPr>
        </p:nvGraphicFramePr>
        <p:xfrm>
          <a:off x="2570140" y="3793332"/>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a:latin typeface="MS PGothic" panose="020B0600070205080204" pitchFamily="34" charset="-128"/>
                          <a:ea typeface="MS PGothic" panose="020B0600070205080204" pitchFamily="34" charset="-128"/>
                        </a:rPr>
                        <a:t>話す内容</a:t>
                      </a:r>
                      <a:endParaRPr kumimoji="1" lang="ja-JP" altLang="en-US" sz="1050" dirty="0">
                        <a:latin typeface="MS PGothic" panose="020B0600070205080204" pitchFamily="34" charset="-128"/>
                        <a:ea typeface="MS PGothic" panose="020B0600070205080204" pitchFamily="34" charset="-128"/>
                      </a:endParaRP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2" name="表 21">
            <a:extLst>
              <a:ext uri="{FF2B5EF4-FFF2-40B4-BE49-F238E27FC236}">
                <a16:creationId xmlns:a16="http://schemas.microsoft.com/office/drawing/2014/main" id="{BBF6050F-D333-DCAA-C455-E8F4F3C20E71}"/>
              </a:ext>
            </a:extLst>
          </p:cNvPr>
          <p:cNvGraphicFramePr>
            <a:graphicFrameLocks noGrp="1"/>
          </p:cNvGraphicFramePr>
          <p:nvPr>
            <p:extLst>
              <p:ext uri="{D42A27DB-BD31-4B8C-83A1-F6EECF244321}">
                <p14:modId xmlns:p14="http://schemas.microsoft.com/office/powerpoint/2010/main" val="178393796"/>
              </p:ext>
            </p:extLst>
          </p:nvPr>
        </p:nvGraphicFramePr>
        <p:xfrm>
          <a:off x="2570140" y="4845540"/>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sp>
        <p:nvSpPr>
          <p:cNvPr id="5" name="タイトル 1">
            <a:extLst>
              <a:ext uri="{FF2B5EF4-FFF2-40B4-BE49-F238E27FC236}">
                <a16:creationId xmlns:a16="http://schemas.microsoft.com/office/drawing/2014/main" id="{77EF1162-BBE5-865E-2084-F257C444F9DB}"/>
              </a:ext>
            </a:extLst>
          </p:cNvPr>
          <p:cNvSpPr>
            <a:spLocks noGrp="1"/>
          </p:cNvSpPr>
          <p:nvPr>
            <p:ph type="title"/>
          </p:nvPr>
        </p:nvSpPr>
        <p:spPr>
          <a:xfrm>
            <a:off x="838199" y="353962"/>
            <a:ext cx="10704871" cy="588227"/>
          </a:xfrm>
        </p:spPr>
        <p:txBody>
          <a:bodyPr/>
          <a:lstStyle/>
          <a:p>
            <a:r>
              <a:rPr lang="ja-JP" altLang="en-US" sz="2500" dirty="0">
                <a:latin typeface="MS PGothic" panose="020B0600070205080204" pitchFamily="34" charset="-128"/>
                <a:ea typeface="MS PGothic" panose="020B0600070205080204" pitchFamily="34" charset="-128"/>
              </a:rPr>
              <a:t>　　　　ワーク </a:t>
            </a:r>
            <a:r>
              <a:rPr lang="en-US" altLang="ja-JP" sz="2500" dirty="0">
                <a:latin typeface="MS PGothic" panose="020B0600070205080204" pitchFamily="34" charset="-128"/>
                <a:ea typeface="MS PGothic" panose="020B0600070205080204" pitchFamily="34" charset="-128"/>
              </a:rPr>
              <a:t>[1] </a:t>
            </a:r>
            <a:r>
              <a:rPr lang="ja-JP" altLang="en-US" sz="2500">
                <a:latin typeface="MS PGothic" panose="020B0600070205080204" pitchFamily="34" charset="-128"/>
                <a:ea typeface="MS PGothic" panose="020B0600070205080204" pitchFamily="34" charset="-128"/>
              </a:rPr>
              <a:t>プレゼンテーション</a:t>
            </a:r>
            <a:r>
              <a:rPr lang="ja-JP" altLang="en-US" sz="2500" dirty="0">
                <a:latin typeface="MS PGothic" panose="020B0600070205080204" pitchFamily="34" charset="-128"/>
                <a:ea typeface="MS PGothic" panose="020B0600070205080204" pitchFamily="34" charset="-128"/>
              </a:rPr>
              <a:t>資料および原稿を</a:t>
            </a:r>
            <a:r>
              <a:rPr lang="ja-JP" altLang="en-US" sz="2500">
                <a:latin typeface="MS PGothic" panose="020B0600070205080204" pitchFamily="34" charset="-128"/>
                <a:ea typeface="MS PGothic" panose="020B0600070205080204" pitchFamily="34" charset="-128"/>
              </a:rPr>
              <a:t>作成する</a:t>
            </a:r>
            <a:r>
              <a:rPr lang="en-US" altLang="ja-JP" sz="2500" dirty="0">
                <a:latin typeface="MS PGothic" panose="020B0600070205080204" pitchFamily="34" charset="-128"/>
                <a:ea typeface="MS PGothic" panose="020B0600070205080204" pitchFamily="34" charset="-128"/>
              </a:rPr>
              <a:t> (2/3) </a:t>
            </a:r>
            <a:r>
              <a:rPr lang="ja-JP" altLang="en-US" sz="2500">
                <a:latin typeface="MS PGothic" panose="020B0600070205080204" pitchFamily="34" charset="-128"/>
                <a:ea typeface="MS PGothic" panose="020B0600070205080204" pitchFamily="34" charset="-128"/>
              </a:rPr>
              <a:t>（</a:t>
            </a:r>
            <a:r>
              <a:rPr lang="en-US" altLang="ja-JP" sz="2500" dirty="0">
                <a:latin typeface="MS PGothic" panose="020B0600070205080204" pitchFamily="34" charset="-128"/>
                <a:ea typeface="MS PGothic" panose="020B0600070205080204" pitchFamily="34" charset="-128"/>
              </a:rPr>
              <a:t>30</a:t>
            </a:r>
            <a:r>
              <a:rPr lang="ja-JP" altLang="en-US" sz="2500" dirty="0">
                <a:latin typeface="MS PGothic" panose="020B0600070205080204" pitchFamily="34" charset="-128"/>
                <a:ea typeface="MS PGothic" panose="020B0600070205080204" pitchFamily="34" charset="-128"/>
              </a:rPr>
              <a:t>分）</a:t>
            </a:r>
            <a:endParaRPr kumimoji="1" lang="ja-JP" altLang="en-US" sz="2500" dirty="0"/>
          </a:p>
        </p:txBody>
      </p:sp>
      <p:sp>
        <p:nvSpPr>
          <p:cNvPr id="7" name="テキスト ボックス 6">
            <a:extLst>
              <a:ext uri="{FF2B5EF4-FFF2-40B4-BE49-F238E27FC236}">
                <a16:creationId xmlns:a16="http://schemas.microsoft.com/office/drawing/2014/main" id="{701A0D53-387C-5B6D-BDBC-B08FEA38E18A}"/>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プレゼンテーションの</a:t>
            </a:r>
            <a:r>
              <a:rPr lang="ja-JP" altLang="en-US" sz="2800" b="1" dirty="0">
                <a:latin typeface="MS PGothic" panose="020B0600070205080204" pitchFamily="34" charset="-128"/>
                <a:ea typeface="MS PGothic" panose="020B0600070205080204" pitchFamily="34" charset="-128"/>
              </a:rPr>
              <a:t>構成</a:t>
            </a:r>
            <a:r>
              <a:rPr lang="ja-JP" altLang="en-US" sz="2800" b="1">
                <a:latin typeface="MS PGothic" panose="020B0600070205080204" pitchFamily="34" charset="-128"/>
                <a:ea typeface="MS PGothic" panose="020B0600070205080204" pitchFamily="34" charset="-128"/>
              </a:rPr>
              <a:t>に沿った中間発表の原稿を作成する。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293428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8C6A1-D8F3-8486-EB60-D332E9F9A52F}"/>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3EA0FDE9-C369-109E-6CD7-8489DA6CD118}"/>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OP09-</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18" name="テキスト ボックス 17">
            <a:extLst>
              <a:ext uri="{FF2B5EF4-FFF2-40B4-BE49-F238E27FC236}">
                <a16:creationId xmlns:a16="http://schemas.microsoft.com/office/drawing/2014/main" id="{6EC8A648-4F91-9CAD-B464-03B2AE36683E}"/>
              </a:ext>
            </a:extLst>
          </p:cNvPr>
          <p:cNvSpPr txBox="1"/>
          <p:nvPr/>
        </p:nvSpPr>
        <p:spPr>
          <a:xfrm>
            <a:off x="838200" y="5761434"/>
            <a:ext cx="10049508" cy="461665"/>
          </a:xfrm>
          <a:prstGeom prst="rect">
            <a:avLst/>
          </a:prstGeom>
          <a:noFill/>
        </p:spPr>
        <p:txBody>
          <a:bodyPr wrap="square" rtlCol="0">
            <a:spAutoFit/>
          </a:bodyPr>
          <a:lstStyle/>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p>
          <a:p>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実際のプレゼンテーション資料は別途、資料作成ソフトなどで作成します。</a:t>
            </a:r>
            <a:endParaRPr kumimoji="1" lang="en-US" altLang="ja-JP" sz="1200" dirty="0">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A1A38ABC-2A1E-6DD9-7D4E-962C9641A779}"/>
              </a:ext>
            </a:extLst>
          </p:cNvPr>
          <p:cNvSpPr/>
          <p:nvPr/>
        </p:nvSpPr>
        <p:spPr>
          <a:xfrm>
            <a:off x="856188" y="168774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MS PGothic" panose="020B0600070205080204" pitchFamily="34" charset="-128"/>
                <a:ea typeface="MS PGothic" panose="020B0600070205080204" pitchFamily="34" charset="-128"/>
              </a:rPr>
              <a:t>⑨</a:t>
            </a:r>
          </a:p>
          <a:p>
            <a:pPr algn="ctr"/>
            <a:r>
              <a:rPr lang="ja-JP" altLang="en-US" sz="1200" b="1">
                <a:solidFill>
                  <a:schemeClr val="bg1"/>
                </a:solidFill>
                <a:latin typeface="MS PGothic" panose="020B0600070205080204" pitchFamily="34" charset="-128"/>
                <a:ea typeface="MS PGothic" panose="020B0600070205080204" pitchFamily="34" charset="-128"/>
              </a:rPr>
              <a:t>実現に向けた</a:t>
            </a:r>
            <a:endParaRPr lang="en-US" altLang="ja-JP" sz="1200" b="1" dirty="0">
              <a:solidFill>
                <a:schemeClr val="bg1"/>
              </a:solidFill>
              <a:latin typeface="MS PGothic" panose="020B0600070205080204" pitchFamily="34" charset="-128"/>
              <a:ea typeface="MS PGothic" panose="020B0600070205080204" pitchFamily="34" charset="-128"/>
            </a:endParaRPr>
          </a:p>
          <a:p>
            <a:pPr algn="ctr"/>
            <a:r>
              <a:rPr lang="ja-JP" altLang="en-US" sz="1200" b="1">
                <a:solidFill>
                  <a:schemeClr val="bg1"/>
                </a:solidFill>
                <a:latin typeface="MS PGothic" panose="020B0600070205080204" pitchFamily="34" charset="-128"/>
                <a:ea typeface="MS PGothic" panose="020B0600070205080204" pitchFamily="34" charset="-128"/>
              </a:rPr>
              <a:t>アクション</a:t>
            </a:r>
            <a:endParaRPr kumimoji="1" lang="ja-JP" altLang="en-US" sz="1200" b="1" dirty="0">
              <a:solidFill>
                <a:schemeClr val="bg1"/>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C549C13C-5506-2352-3DCA-D3736C904396}"/>
              </a:ext>
            </a:extLst>
          </p:cNvPr>
          <p:cNvSpPr/>
          <p:nvPr/>
        </p:nvSpPr>
        <p:spPr>
          <a:xfrm>
            <a:off x="856188" y="2741123"/>
            <a:ext cx="1571347" cy="914400"/>
          </a:xfrm>
          <a:prstGeom prst="rect">
            <a:avLst/>
          </a:prstGeom>
          <a:solidFill>
            <a:schemeClr val="tx1"/>
          </a:solidFill>
          <a:ln>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S PGothic" panose="020B0600070205080204" pitchFamily="34" charset="-128"/>
                <a:ea typeface="MS PGothic" panose="020B0600070205080204" pitchFamily="34" charset="-128"/>
              </a:rPr>
              <a:t>⑩</a:t>
            </a:r>
          </a:p>
          <a:p>
            <a:pPr algn="ctr"/>
            <a:r>
              <a:rPr lang="ja-JP" altLang="en-US" sz="1200" b="1">
                <a:solidFill>
                  <a:schemeClr val="bg1"/>
                </a:solidFill>
                <a:latin typeface="MS PGothic" panose="020B0600070205080204" pitchFamily="34" charset="-128"/>
                <a:ea typeface="MS PGothic" panose="020B0600070205080204" pitchFamily="34" charset="-128"/>
              </a:rPr>
              <a:t>クロージングとお礼</a:t>
            </a:r>
            <a:endParaRPr lang="ja-JP" altLang="en-US" sz="1200" b="1" dirty="0">
              <a:solidFill>
                <a:schemeClr val="bg1"/>
              </a:solidFill>
              <a:latin typeface="MS PGothic" panose="020B0600070205080204" pitchFamily="34" charset="-128"/>
              <a:ea typeface="MS PGothic" panose="020B0600070205080204" pitchFamily="34" charset="-128"/>
            </a:endParaRPr>
          </a:p>
        </p:txBody>
      </p:sp>
      <p:graphicFrame>
        <p:nvGraphicFramePr>
          <p:cNvPr id="25" name="表 24">
            <a:extLst>
              <a:ext uri="{FF2B5EF4-FFF2-40B4-BE49-F238E27FC236}">
                <a16:creationId xmlns:a16="http://schemas.microsoft.com/office/drawing/2014/main" id="{50890245-81EA-EC5E-15C8-464513FE3847}"/>
              </a:ext>
            </a:extLst>
          </p:cNvPr>
          <p:cNvGraphicFramePr>
            <a:graphicFrameLocks noGrp="1"/>
          </p:cNvGraphicFramePr>
          <p:nvPr>
            <p:extLst>
              <p:ext uri="{D42A27DB-BD31-4B8C-83A1-F6EECF244321}">
                <p14:modId xmlns:p14="http://schemas.microsoft.com/office/powerpoint/2010/main" val="3314110267"/>
              </p:ext>
            </p:extLst>
          </p:nvPr>
        </p:nvGraphicFramePr>
        <p:xfrm>
          <a:off x="2570140" y="168774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graphicFrame>
        <p:nvGraphicFramePr>
          <p:cNvPr id="26" name="表 25">
            <a:extLst>
              <a:ext uri="{FF2B5EF4-FFF2-40B4-BE49-F238E27FC236}">
                <a16:creationId xmlns:a16="http://schemas.microsoft.com/office/drawing/2014/main" id="{C01B23DE-BF5F-0275-306A-B31F4685FA61}"/>
              </a:ext>
            </a:extLst>
          </p:cNvPr>
          <p:cNvGraphicFramePr>
            <a:graphicFrameLocks noGrp="1"/>
          </p:cNvGraphicFramePr>
          <p:nvPr>
            <p:extLst>
              <p:ext uri="{D42A27DB-BD31-4B8C-83A1-F6EECF244321}">
                <p14:modId xmlns:p14="http://schemas.microsoft.com/office/powerpoint/2010/main" val="928324193"/>
              </p:ext>
            </p:extLst>
          </p:nvPr>
        </p:nvGraphicFramePr>
        <p:xfrm>
          <a:off x="2570140" y="2741123"/>
          <a:ext cx="8790349" cy="9144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114462">
                  <a:extLst>
                    <a:ext uri="{9D8B030D-6E8A-4147-A177-3AD203B41FA5}">
                      <a16:colId xmlns:a16="http://schemas.microsoft.com/office/drawing/2014/main" val="3355713837"/>
                    </a:ext>
                  </a:extLst>
                </a:gridCol>
                <a:gridCol w="7675887">
                  <a:extLst>
                    <a:ext uri="{9D8B030D-6E8A-4147-A177-3AD203B41FA5}">
                      <a16:colId xmlns:a16="http://schemas.microsoft.com/office/drawing/2014/main" val="37804028"/>
                    </a:ext>
                  </a:extLst>
                </a:gridCol>
              </a:tblGrid>
              <a:tr h="457200">
                <a:tc>
                  <a:txBody>
                    <a:bodyPr/>
                    <a:lstStyle/>
                    <a:p>
                      <a:r>
                        <a:rPr kumimoji="1" lang="ja-JP" altLang="en-US" sz="1050" dirty="0">
                          <a:latin typeface="MS PGothic" panose="020B0600070205080204" pitchFamily="34" charset="-128"/>
                          <a:ea typeface="MS PGothic" panose="020B0600070205080204" pitchFamily="34" charset="-128"/>
                        </a:rPr>
                        <a:t>担当</a:t>
                      </a:r>
                    </a:p>
                  </a:txBody>
                  <a:tcPr>
                    <a:solidFill>
                      <a:schemeClr val="bg1"/>
                    </a:solidFill>
                  </a:tcPr>
                </a:tc>
                <a:tc rowSpan="2">
                  <a:txBody>
                    <a:bodyPr/>
                    <a:lstStyle/>
                    <a:p>
                      <a:r>
                        <a:rPr kumimoji="1" lang="ja-JP" altLang="en-US" sz="1050" dirty="0">
                          <a:latin typeface="MS PGothic" panose="020B0600070205080204" pitchFamily="34" charset="-128"/>
                          <a:ea typeface="MS PGothic" panose="020B0600070205080204" pitchFamily="34" charset="-128"/>
                        </a:rPr>
                        <a:t>話す内容</a:t>
                      </a:r>
                    </a:p>
                  </a:txBody>
                  <a:tcPr>
                    <a:solidFill>
                      <a:schemeClr val="bg1"/>
                    </a:solidFill>
                  </a:tcPr>
                </a:tc>
                <a:extLst>
                  <a:ext uri="{0D108BD9-81ED-4DB2-BD59-A6C34878D82A}">
                    <a16:rowId xmlns:a16="http://schemas.microsoft.com/office/drawing/2014/main" val="3161630215"/>
                  </a:ext>
                </a:extLst>
              </a:tr>
              <a:tr h="457200">
                <a:tc>
                  <a:txBody>
                    <a:bodyPr/>
                    <a:lstStyle/>
                    <a:p>
                      <a:r>
                        <a:rPr kumimoji="1" lang="ja-JP" altLang="en-US" sz="1050" dirty="0">
                          <a:latin typeface="MS PGothic" panose="020B0600070205080204" pitchFamily="34" charset="-128"/>
                          <a:ea typeface="MS PGothic" panose="020B0600070205080204" pitchFamily="34" charset="-128"/>
                        </a:rPr>
                        <a:t>秒数</a:t>
                      </a:r>
                    </a:p>
                  </a:txBody>
                  <a:tcPr>
                    <a:solidFill>
                      <a:schemeClr val="bg1"/>
                    </a:solidFill>
                  </a:tcPr>
                </a:tc>
                <a:tc vMerge="1">
                  <a:txBody>
                    <a:bodyPr/>
                    <a:lstStyle/>
                    <a:p>
                      <a:endParaRPr kumimoji="1" lang="ja-JP" altLang="en-US" dirty="0"/>
                    </a:p>
                  </a:txBody>
                  <a:tcPr/>
                </a:tc>
                <a:extLst>
                  <a:ext uri="{0D108BD9-81ED-4DB2-BD59-A6C34878D82A}">
                    <a16:rowId xmlns:a16="http://schemas.microsoft.com/office/drawing/2014/main" val="627497002"/>
                  </a:ext>
                </a:extLst>
              </a:tr>
            </a:tbl>
          </a:graphicData>
        </a:graphic>
      </p:graphicFrame>
      <p:sp>
        <p:nvSpPr>
          <p:cNvPr id="5" name="タイトル 1">
            <a:extLst>
              <a:ext uri="{FF2B5EF4-FFF2-40B4-BE49-F238E27FC236}">
                <a16:creationId xmlns:a16="http://schemas.microsoft.com/office/drawing/2014/main" id="{DF3857FA-9A0A-9675-28C8-AA1B4FC003C2}"/>
              </a:ext>
            </a:extLst>
          </p:cNvPr>
          <p:cNvSpPr>
            <a:spLocks noGrp="1"/>
          </p:cNvSpPr>
          <p:nvPr>
            <p:ph type="title"/>
          </p:nvPr>
        </p:nvSpPr>
        <p:spPr>
          <a:xfrm>
            <a:off x="838199" y="353962"/>
            <a:ext cx="10704871" cy="588227"/>
          </a:xfrm>
        </p:spPr>
        <p:txBody>
          <a:bodyPr/>
          <a:lstStyle/>
          <a:p>
            <a:r>
              <a:rPr lang="ja-JP" altLang="en-US" sz="2500" dirty="0">
                <a:latin typeface="MS PGothic" panose="020B0600070205080204" pitchFamily="34" charset="-128"/>
                <a:ea typeface="MS PGothic" panose="020B0600070205080204" pitchFamily="34" charset="-128"/>
              </a:rPr>
              <a:t>　　　　ワーク </a:t>
            </a:r>
            <a:r>
              <a:rPr lang="en-US" altLang="ja-JP" sz="2500" dirty="0">
                <a:latin typeface="MS PGothic" panose="020B0600070205080204" pitchFamily="34" charset="-128"/>
                <a:ea typeface="MS PGothic" panose="020B0600070205080204" pitchFamily="34" charset="-128"/>
              </a:rPr>
              <a:t>[1] </a:t>
            </a:r>
            <a:r>
              <a:rPr lang="ja-JP" altLang="en-US" sz="2500">
                <a:latin typeface="MS PGothic" panose="020B0600070205080204" pitchFamily="34" charset="-128"/>
                <a:ea typeface="MS PGothic" panose="020B0600070205080204" pitchFamily="34" charset="-128"/>
              </a:rPr>
              <a:t>プレゼンテーション</a:t>
            </a:r>
            <a:r>
              <a:rPr lang="ja-JP" altLang="en-US" sz="2500" dirty="0">
                <a:latin typeface="MS PGothic" panose="020B0600070205080204" pitchFamily="34" charset="-128"/>
                <a:ea typeface="MS PGothic" panose="020B0600070205080204" pitchFamily="34" charset="-128"/>
              </a:rPr>
              <a:t>資料および原稿を</a:t>
            </a:r>
            <a:r>
              <a:rPr lang="ja-JP" altLang="en-US" sz="2500">
                <a:latin typeface="MS PGothic" panose="020B0600070205080204" pitchFamily="34" charset="-128"/>
                <a:ea typeface="MS PGothic" panose="020B0600070205080204" pitchFamily="34" charset="-128"/>
              </a:rPr>
              <a:t>作成する</a:t>
            </a:r>
            <a:r>
              <a:rPr lang="en-US" altLang="ja-JP" sz="2500" dirty="0">
                <a:latin typeface="MS PGothic" panose="020B0600070205080204" pitchFamily="34" charset="-128"/>
                <a:ea typeface="MS PGothic" panose="020B0600070205080204" pitchFamily="34" charset="-128"/>
              </a:rPr>
              <a:t> (3/3) </a:t>
            </a:r>
            <a:r>
              <a:rPr lang="ja-JP" altLang="en-US" sz="2500">
                <a:latin typeface="MS PGothic" panose="020B0600070205080204" pitchFamily="34" charset="-128"/>
                <a:ea typeface="MS PGothic" panose="020B0600070205080204" pitchFamily="34" charset="-128"/>
              </a:rPr>
              <a:t>（</a:t>
            </a:r>
            <a:r>
              <a:rPr lang="en-US" altLang="ja-JP" sz="2500" dirty="0">
                <a:latin typeface="MS PGothic" panose="020B0600070205080204" pitchFamily="34" charset="-128"/>
                <a:ea typeface="MS PGothic" panose="020B0600070205080204" pitchFamily="34" charset="-128"/>
              </a:rPr>
              <a:t>30</a:t>
            </a:r>
            <a:r>
              <a:rPr lang="ja-JP" altLang="en-US" sz="2500" dirty="0">
                <a:latin typeface="MS PGothic" panose="020B0600070205080204" pitchFamily="34" charset="-128"/>
                <a:ea typeface="MS PGothic" panose="020B0600070205080204" pitchFamily="34" charset="-128"/>
              </a:rPr>
              <a:t>分）</a:t>
            </a:r>
            <a:endParaRPr kumimoji="1" lang="ja-JP" altLang="en-US" sz="2500" dirty="0"/>
          </a:p>
        </p:txBody>
      </p:sp>
      <p:sp>
        <p:nvSpPr>
          <p:cNvPr id="7" name="テキスト ボックス 6">
            <a:extLst>
              <a:ext uri="{FF2B5EF4-FFF2-40B4-BE49-F238E27FC236}">
                <a16:creationId xmlns:a16="http://schemas.microsoft.com/office/drawing/2014/main" id="{38DA7017-0AEC-5BDA-6021-035EC790A3B2}"/>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プレゼンテーションの</a:t>
            </a:r>
            <a:r>
              <a:rPr lang="ja-JP" altLang="en-US" sz="2800" b="1" dirty="0">
                <a:latin typeface="MS PGothic" panose="020B0600070205080204" pitchFamily="34" charset="-128"/>
                <a:ea typeface="MS PGothic" panose="020B0600070205080204" pitchFamily="34" charset="-128"/>
              </a:rPr>
              <a:t>構成</a:t>
            </a:r>
            <a:r>
              <a:rPr lang="ja-JP" altLang="en-US" sz="2800" b="1">
                <a:latin typeface="MS PGothic" panose="020B0600070205080204" pitchFamily="34" charset="-128"/>
                <a:ea typeface="MS PGothic" panose="020B0600070205080204" pitchFamily="34" charset="-128"/>
              </a:rPr>
              <a:t>に沿った中間発表の原稿を作成する。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66359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BEB9A-3E13-41B2-B858-89B22FD334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839823-4A30-FA86-85F8-7D1B2309E32D}"/>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中間</a:t>
            </a:r>
            <a:r>
              <a:rPr lang="ja-JP" altLang="en-US" dirty="0">
                <a:latin typeface="MS PGothic" panose="020B0600070205080204" pitchFamily="34" charset="-128"/>
                <a:ea typeface="MS PGothic" panose="020B0600070205080204" pitchFamily="34" charset="-128"/>
              </a:rPr>
              <a:t>発表のリハーサルを実施する （</a:t>
            </a:r>
            <a:r>
              <a:rPr lang="en-US" altLang="ja-JP" dirty="0">
                <a:latin typeface="MS PGothic" panose="020B0600070205080204" pitchFamily="34" charset="-128"/>
                <a:ea typeface="MS PGothic" panose="020B0600070205080204" pitchFamily="34" charset="-128"/>
              </a:rPr>
              <a:t>10</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F0145723-1E76-3801-A18C-C90A5D17078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OP09-</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p>
        </p:txBody>
      </p:sp>
      <p:sp>
        <p:nvSpPr>
          <p:cNvPr id="7" name="テキスト ボックス 6">
            <a:extLst>
              <a:ext uri="{FF2B5EF4-FFF2-40B4-BE49-F238E27FC236}">
                <a16:creationId xmlns:a16="http://schemas.microsoft.com/office/drawing/2014/main" id="{6AFA8AB5-F8F2-6B02-8526-57AC594398A6}"/>
              </a:ext>
            </a:extLst>
          </p:cNvPr>
          <p:cNvSpPr txBox="1"/>
          <p:nvPr/>
        </p:nvSpPr>
        <p:spPr>
          <a:xfrm>
            <a:off x="4836905" y="1043888"/>
            <a:ext cx="654328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チーム名</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任意</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sym typeface="Wingdings" pitchFamily="2" charset="2"/>
              </a:rPr>
              <a:t>：</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p:txBody>
      </p:sp>
      <p:sp>
        <p:nvSpPr>
          <p:cNvPr id="4" name="テキスト ボックス 3">
            <a:extLst>
              <a:ext uri="{FF2B5EF4-FFF2-40B4-BE49-F238E27FC236}">
                <a16:creationId xmlns:a16="http://schemas.microsoft.com/office/drawing/2014/main" id="{31AED804-3534-6C9D-3A24-2EF8C89767BF}"/>
              </a:ext>
            </a:extLst>
          </p:cNvPr>
          <p:cNvSpPr txBox="1"/>
          <p:nvPr/>
        </p:nvSpPr>
        <p:spPr>
          <a:xfrm>
            <a:off x="839788" y="1056293"/>
            <a:ext cx="39771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プレゼンテーションを</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聞いて、発表チームへ</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レビュー（アドバイス、感想など）</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を伝える。</a:t>
            </a:r>
            <a:endPar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grpSp>
        <p:nvGrpSpPr>
          <p:cNvPr id="3" name="グループ化 2">
            <a:extLst>
              <a:ext uri="{FF2B5EF4-FFF2-40B4-BE49-F238E27FC236}">
                <a16:creationId xmlns:a16="http://schemas.microsoft.com/office/drawing/2014/main" id="{9FE7CAC6-E669-501C-1790-059710FF2FC8}"/>
              </a:ext>
            </a:extLst>
          </p:cNvPr>
          <p:cNvGrpSpPr/>
          <p:nvPr/>
        </p:nvGrpSpPr>
        <p:grpSpPr>
          <a:xfrm>
            <a:off x="845362" y="1627659"/>
            <a:ext cx="10506850" cy="2102400"/>
            <a:chOff x="1688066" y="1491022"/>
            <a:chExt cx="10537359" cy="1080000"/>
          </a:xfrm>
          <a:effectLst>
            <a:outerShdw dist="88900" dir="2700000" algn="ctr" rotWithShape="0">
              <a:schemeClr val="bg2">
                <a:lumMod val="90000"/>
              </a:schemeClr>
            </a:outerShdw>
          </a:effectLst>
        </p:grpSpPr>
        <p:sp>
          <p:nvSpPr>
            <p:cNvPr id="5" name="正方形/長方形 4">
              <a:extLst>
                <a:ext uri="{FF2B5EF4-FFF2-40B4-BE49-F238E27FC236}">
                  <a16:creationId xmlns:a16="http://schemas.microsoft.com/office/drawing/2014/main" id="{3D80D18F-186D-7D18-3EBF-2605A27A7CA4}"/>
                </a:ext>
              </a:extLst>
            </p:cNvPr>
            <p:cNvSpPr/>
            <p:nvPr/>
          </p:nvSpPr>
          <p:spPr>
            <a:xfrm>
              <a:off x="3331779" y="1491022"/>
              <a:ext cx="889364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567FFB68-5C80-F8C1-3BC0-D717F6BFBA4D}"/>
                </a:ext>
              </a:extLst>
            </p:cNvPr>
            <p:cNvSpPr/>
            <p:nvPr/>
          </p:nvSpPr>
          <p:spPr>
            <a:xfrm>
              <a:off x="1688066" y="149102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latin typeface="MS PGothic" panose="020B0600070205080204" pitchFamily="34" charset="-128"/>
                  <a:ea typeface="MS PGothic" panose="020B0600070205080204" pitchFamily="34" charset="-128"/>
                </a:rPr>
                <a:t>リハーサルを</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実施して</a:t>
              </a:r>
            </a:p>
            <a:p>
              <a:pPr algn="ctr"/>
              <a:r>
                <a:rPr kumimoji="1" lang="ja-JP" altLang="en-US" b="1" dirty="0">
                  <a:latin typeface="MS PGothic" panose="020B0600070205080204" pitchFamily="34" charset="-128"/>
                  <a:ea typeface="MS PGothic" panose="020B0600070205080204" pitchFamily="34" charset="-128"/>
                </a:rPr>
                <a:t>気づいたこと</a:t>
              </a:r>
            </a:p>
          </p:txBody>
        </p:sp>
      </p:grpSp>
      <p:grpSp>
        <p:nvGrpSpPr>
          <p:cNvPr id="18" name="グループ化 17">
            <a:extLst>
              <a:ext uri="{FF2B5EF4-FFF2-40B4-BE49-F238E27FC236}">
                <a16:creationId xmlns:a16="http://schemas.microsoft.com/office/drawing/2014/main" id="{2EB23C36-4AB6-5B4A-97A0-D94795A7582F}"/>
              </a:ext>
            </a:extLst>
          </p:cNvPr>
          <p:cNvGrpSpPr/>
          <p:nvPr/>
        </p:nvGrpSpPr>
        <p:grpSpPr>
          <a:xfrm>
            <a:off x="845362" y="3846369"/>
            <a:ext cx="10505754" cy="2102485"/>
            <a:chOff x="1688065" y="2690232"/>
            <a:chExt cx="10536260" cy="1080000"/>
          </a:xfrm>
          <a:effectLst>
            <a:outerShdw dist="88900" dir="2700000" algn="ctr" rotWithShape="0">
              <a:schemeClr val="bg2">
                <a:lumMod val="90000"/>
              </a:schemeClr>
            </a:outerShdw>
          </a:effectLst>
        </p:grpSpPr>
        <p:sp>
          <p:nvSpPr>
            <p:cNvPr id="19" name="正方形/長方形 18">
              <a:extLst>
                <a:ext uri="{FF2B5EF4-FFF2-40B4-BE49-F238E27FC236}">
                  <a16:creationId xmlns:a16="http://schemas.microsoft.com/office/drawing/2014/main" id="{2C094FB7-3ED4-995E-828B-82D6FA9B5228}"/>
                </a:ext>
              </a:extLst>
            </p:cNvPr>
            <p:cNvSpPr/>
            <p:nvPr/>
          </p:nvSpPr>
          <p:spPr>
            <a:xfrm>
              <a:off x="3331778" y="2690232"/>
              <a:ext cx="8892547"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id="{A13AAC6A-7CE7-CB87-2212-D40087778218}"/>
                </a:ext>
              </a:extLst>
            </p:cNvPr>
            <p:cNvSpPr/>
            <p:nvPr/>
          </p:nvSpPr>
          <p:spPr>
            <a:xfrm>
              <a:off x="1688065" y="269023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S PGothic" panose="020B0600070205080204" pitchFamily="34" charset="-128"/>
                  <a:ea typeface="MS PGothic" panose="020B0600070205080204" pitchFamily="34" charset="-128"/>
                </a:rPr>
                <a:t>どのように</a:t>
              </a:r>
            </a:p>
            <a:p>
              <a:pPr algn="ctr"/>
              <a:r>
                <a:rPr kumimoji="1" lang="ja-JP" altLang="en-US" b="1" dirty="0">
                  <a:latin typeface="MS PGothic" panose="020B0600070205080204" pitchFamily="34" charset="-128"/>
                  <a:ea typeface="MS PGothic" panose="020B0600070205080204" pitchFamily="34" charset="-128"/>
                </a:rPr>
                <a:t>ビジネスプラン</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を改善するか</a:t>
              </a:r>
            </a:p>
          </p:txBody>
        </p:sp>
      </p:grpSp>
    </p:spTree>
    <p:extLst>
      <p:ext uri="{BB962C8B-B14F-4D97-AF65-F5344CB8AC3E}">
        <p14:creationId xmlns:p14="http://schemas.microsoft.com/office/powerpoint/2010/main" val="3107108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359B5-A484-BA06-8FC2-B169E2B408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E70ECCB-C918-4BFF-1C32-A5ED2643A5B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中間</a:t>
            </a:r>
            <a:r>
              <a:rPr lang="ja-JP" altLang="en-US" dirty="0">
                <a:latin typeface="MS PGothic" panose="020B0600070205080204" pitchFamily="34" charset="-128"/>
                <a:ea typeface="MS PGothic" panose="020B0600070205080204" pitchFamily="34" charset="-128"/>
              </a:rPr>
              <a:t>発表実施のレビュー （</a:t>
            </a:r>
            <a:r>
              <a:rPr lang="en-US" altLang="ja-JP" dirty="0">
                <a:latin typeface="MS PGothic" panose="020B0600070205080204" pitchFamily="34" charset="-128"/>
                <a:ea typeface="MS PGothic" panose="020B0600070205080204" pitchFamily="34" charset="-128"/>
              </a:rPr>
              <a:t>35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84AEB8E1-CB97-A5D7-381C-71F43DDB3A9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OP09-</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4" name="テキスト ボックス 3">
            <a:extLst>
              <a:ext uri="{FF2B5EF4-FFF2-40B4-BE49-F238E27FC236}">
                <a16:creationId xmlns:a16="http://schemas.microsoft.com/office/drawing/2014/main" id="{31859258-7703-6238-7426-E4F28B235064}"/>
              </a:ext>
            </a:extLst>
          </p:cNvPr>
          <p:cNvSpPr txBox="1"/>
          <p:nvPr/>
        </p:nvSpPr>
        <p:spPr>
          <a:xfrm>
            <a:off x="4862279" y="1056293"/>
            <a:ext cx="654328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チーム名</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任意</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Wingdings" pitchFamily="2" charset="2"/>
              </a:rPr>
              <a:t>：</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p>
        </p:txBody>
      </p:sp>
      <p:sp>
        <p:nvSpPr>
          <p:cNvPr id="5" name="テキスト ボックス 4">
            <a:extLst>
              <a:ext uri="{FF2B5EF4-FFF2-40B4-BE49-F238E27FC236}">
                <a16:creationId xmlns:a16="http://schemas.microsoft.com/office/drawing/2014/main" id="{A56CE4EE-6E1D-B42C-0ADF-407579F74783}"/>
              </a:ext>
            </a:extLst>
          </p:cNvPr>
          <p:cNvSpPr txBox="1"/>
          <p:nvPr/>
        </p:nvSpPr>
        <p:spPr>
          <a:xfrm>
            <a:off x="838200" y="1056293"/>
            <a:ext cx="39787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中間発表</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を聞いて、発表チーム</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レビュー（アドバイス、感想など）を伝えましょう。</a:t>
            </a:r>
          </a:p>
        </p:txBody>
      </p:sp>
      <p:sp>
        <p:nvSpPr>
          <p:cNvPr id="9" name="正方形/長方形 8">
            <a:extLst>
              <a:ext uri="{FF2B5EF4-FFF2-40B4-BE49-F238E27FC236}">
                <a16:creationId xmlns:a16="http://schemas.microsoft.com/office/drawing/2014/main" id="{B72A65A0-376C-4EDB-02C4-A119BEBA7B04}"/>
              </a:ext>
            </a:extLst>
          </p:cNvPr>
          <p:cNvSpPr/>
          <p:nvPr/>
        </p:nvSpPr>
        <p:spPr>
          <a:xfrm>
            <a:off x="839979" y="1668323"/>
            <a:ext cx="5287549"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チーム名（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p:txBody>
      </p:sp>
      <p:sp>
        <p:nvSpPr>
          <p:cNvPr id="16" name="正方形/長方形 15">
            <a:extLst>
              <a:ext uri="{FF2B5EF4-FFF2-40B4-BE49-F238E27FC236}">
                <a16:creationId xmlns:a16="http://schemas.microsoft.com/office/drawing/2014/main" id="{CB13E51B-5396-C4D8-6C3D-A9057FE02882}"/>
              </a:ext>
            </a:extLst>
          </p:cNvPr>
          <p:cNvSpPr/>
          <p:nvPr/>
        </p:nvSpPr>
        <p:spPr>
          <a:xfrm>
            <a:off x="839979" y="3889220"/>
            <a:ext cx="5287549"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チーム名</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p:txBody>
      </p:sp>
      <p:sp>
        <p:nvSpPr>
          <p:cNvPr id="17" name="正方形/長方形 16">
            <a:extLst>
              <a:ext uri="{FF2B5EF4-FFF2-40B4-BE49-F238E27FC236}">
                <a16:creationId xmlns:a16="http://schemas.microsoft.com/office/drawing/2014/main" id="{D764996A-3B7F-696D-BC4B-5FE1B6AA730B}"/>
              </a:ext>
            </a:extLst>
          </p:cNvPr>
          <p:cNvSpPr/>
          <p:nvPr/>
        </p:nvSpPr>
        <p:spPr>
          <a:xfrm>
            <a:off x="6200737" y="1668323"/>
            <a:ext cx="5161790"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チーム名（　　　　　　　　　　　　　　　　　　　　　　　　　　　　　　　　　　　）</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　　　　　　　　　　　　　　　　　　　　　　　　　）</a:t>
            </a:r>
            <a:endPar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8" name="正方形/長方形 17">
            <a:extLst>
              <a:ext uri="{FF2B5EF4-FFF2-40B4-BE49-F238E27FC236}">
                <a16:creationId xmlns:a16="http://schemas.microsoft.com/office/drawing/2014/main" id="{CC5F3315-BC6E-172B-0894-2954C7252935}"/>
              </a:ext>
            </a:extLst>
          </p:cNvPr>
          <p:cNvSpPr/>
          <p:nvPr/>
        </p:nvSpPr>
        <p:spPr>
          <a:xfrm>
            <a:off x="6200737" y="3889220"/>
            <a:ext cx="5161790" cy="2152524"/>
          </a:xfrm>
          <a:prstGeom prst="rect">
            <a:avLst/>
          </a:prstGeom>
          <a:solidFill>
            <a:schemeClr val="bg1"/>
          </a:solidFill>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チーム名</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ビジネスプランのタイトル</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p:txBody>
      </p:sp>
    </p:spTree>
    <p:extLst>
      <p:ext uri="{BB962C8B-B14F-4D97-AF65-F5344CB8AC3E}">
        <p14:creationId xmlns:p14="http://schemas.microsoft.com/office/powerpoint/2010/main" val="1056981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C669-BF8A-0119-1F23-9A46C317BD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A4F1FA-162C-245B-AFC0-D3416B5BF1C8}"/>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中間</a:t>
            </a:r>
            <a:r>
              <a:rPr lang="ja-JP" altLang="en-US" dirty="0">
                <a:latin typeface="MS PGothic" panose="020B0600070205080204" pitchFamily="34" charset="-128"/>
                <a:ea typeface="MS PGothic" panose="020B0600070205080204" pitchFamily="34" charset="-128"/>
              </a:rPr>
              <a:t>発表を実施した気づきを記入する </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821A69CA-825A-AB00-D894-557558975E65}"/>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OP09-</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-2</a:t>
            </a:r>
          </a:p>
        </p:txBody>
      </p:sp>
      <p:sp>
        <p:nvSpPr>
          <p:cNvPr id="7" name="テキスト ボックス 6">
            <a:extLst>
              <a:ext uri="{FF2B5EF4-FFF2-40B4-BE49-F238E27FC236}">
                <a16:creationId xmlns:a16="http://schemas.microsoft.com/office/drawing/2014/main" id="{98F69F75-D471-14F2-EA7D-6E27B853023B}"/>
              </a:ext>
            </a:extLst>
          </p:cNvPr>
          <p:cNvSpPr txBox="1"/>
          <p:nvPr/>
        </p:nvSpPr>
        <p:spPr>
          <a:xfrm>
            <a:off x="4836905" y="1043888"/>
            <a:ext cx="654328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チーム名</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任意</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sym typeface="Wingdings" pitchFamily="2" charset="2"/>
              </a:rPr>
              <a:t>：</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p:txBody>
      </p:sp>
      <p:sp>
        <p:nvSpPr>
          <p:cNvPr id="16" name="テキスト ボックス 15">
            <a:extLst>
              <a:ext uri="{FF2B5EF4-FFF2-40B4-BE49-F238E27FC236}">
                <a16:creationId xmlns:a16="http://schemas.microsoft.com/office/drawing/2014/main" id="{2A5034F0-D8CC-6357-19EE-7C7C2EB747D5}"/>
              </a:ext>
            </a:extLst>
          </p:cNvPr>
          <p:cNvSpPr txBox="1"/>
          <p:nvPr/>
        </p:nvSpPr>
        <p:spPr>
          <a:xfrm>
            <a:off x="839787" y="1056293"/>
            <a:ext cx="43123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中間発表</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を実施して気づいたこと、</a:t>
            </a:r>
            <a:endPar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自分たちのビジネスプランの改善点を記載する。</a:t>
            </a:r>
          </a:p>
        </p:txBody>
      </p:sp>
      <p:grpSp>
        <p:nvGrpSpPr>
          <p:cNvPr id="3" name="グループ化 2">
            <a:extLst>
              <a:ext uri="{FF2B5EF4-FFF2-40B4-BE49-F238E27FC236}">
                <a16:creationId xmlns:a16="http://schemas.microsoft.com/office/drawing/2014/main" id="{C8B8F555-E561-DF6F-1327-407C134556B7}"/>
              </a:ext>
            </a:extLst>
          </p:cNvPr>
          <p:cNvGrpSpPr/>
          <p:nvPr/>
        </p:nvGrpSpPr>
        <p:grpSpPr>
          <a:xfrm>
            <a:off x="845362" y="1627659"/>
            <a:ext cx="10506850" cy="2102400"/>
            <a:chOff x="1688066" y="1491022"/>
            <a:chExt cx="10537359" cy="1080000"/>
          </a:xfrm>
          <a:effectLst>
            <a:outerShdw dist="88900" dir="2700000" algn="ctr" rotWithShape="0">
              <a:schemeClr val="bg2">
                <a:lumMod val="90000"/>
              </a:schemeClr>
            </a:outerShdw>
          </a:effectLst>
        </p:grpSpPr>
        <p:sp>
          <p:nvSpPr>
            <p:cNvPr id="4" name="正方形/長方形 3">
              <a:extLst>
                <a:ext uri="{FF2B5EF4-FFF2-40B4-BE49-F238E27FC236}">
                  <a16:creationId xmlns:a16="http://schemas.microsoft.com/office/drawing/2014/main" id="{1FBB4B5E-F1B1-D33F-2589-2A85F91CD470}"/>
                </a:ext>
              </a:extLst>
            </p:cNvPr>
            <p:cNvSpPr/>
            <p:nvPr/>
          </p:nvSpPr>
          <p:spPr>
            <a:xfrm>
              <a:off x="3331779" y="1491022"/>
              <a:ext cx="889364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5" name="正方形/長方形 4">
              <a:extLst>
                <a:ext uri="{FF2B5EF4-FFF2-40B4-BE49-F238E27FC236}">
                  <a16:creationId xmlns:a16="http://schemas.microsoft.com/office/drawing/2014/main" id="{F1CFE7DC-8A99-3631-D6F4-DD72386FF907}"/>
                </a:ext>
              </a:extLst>
            </p:cNvPr>
            <p:cNvSpPr/>
            <p:nvPr/>
          </p:nvSpPr>
          <p:spPr>
            <a:xfrm>
              <a:off x="1688066" y="149102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latin typeface="MS PGothic" panose="020B0600070205080204" pitchFamily="34" charset="-128"/>
                  <a:ea typeface="MS PGothic" panose="020B0600070205080204" pitchFamily="34" charset="-128"/>
                </a:rPr>
                <a:t>ビジネスプランのレビューを</a:t>
              </a:r>
            </a:p>
            <a:p>
              <a:pPr algn="ctr"/>
              <a:r>
                <a:rPr kumimoji="1" lang="ja-JP" altLang="en-US" b="1" dirty="0">
                  <a:latin typeface="MS PGothic" panose="020B0600070205080204" pitchFamily="34" charset="-128"/>
                  <a:ea typeface="MS PGothic" panose="020B0600070205080204" pitchFamily="34" charset="-128"/>
                </a:rPr>
                <a:t>通した気づき</a:t>
              </a:r>
            </a:p>
          </p:txBody>
        </p:sp>
      </p:grpSp>
      <p:grpSp>
        <p:nvGrpSpPr>
          <p:cNvPr id="9" name="グループ化 8">
            <a:extLst>
              <a:ext uri="{FF2B5EF4-FFF2-40B4-BE49-F238E27FC236}">
                <a16:creationId xmlns:a16="http://schemas.microsoft.com/office/drawing/2014/main" id="{C74326EF-14AE-E6A3-C3EC-AD5EC0749F4A}"/>
              </a:ext>
            </a:extLst>
          </p:cNvPr>
          <p:cNvGrpSpPr/>
          <p:nvPr/>
        </p:nvGrpSpPr>
        <p:grpSpPr>
          <a:xfrm>
            <a:off x="845362" y="3846369"/>
            <a:ext cx="10505754" cy="2102485"/>
            <a:chOff x="1688065" y="2690232"/>
            <a:chExt cx="10536260" cy="1080000"/>
          </a:xfrm>
          <a:effectLst>
            <a:outerShdw dist="88900" dir="2700000" algn="ctr" rotWithShape="0">
              <a:schemeClr val="bg2">
                <a:lumMod val="90000"/>
              </a:schemeClr>
            </a:outerShdw>
          </a:effectLst>
        </p:grpSpPr>
        <p:sp>
          <p:nvSpPr>
            <p:cNvPr id="19" name="正方形/長方形 18">
              <a:extLst>
                <a:ext uri="{FF2B5EF4-FFF2-40B4-BE49-F238E27FC236}">
                  <a16:creationId xmlns:a16="http://schemas.microsoft.com/office/drawing/2014/main" id="{4624EEA5-3E33-EF92-C2C9-DDBC16906D28}"/>
                </a:ext>
              </a:extLst>
            </p:cNvPr>
            <p:cNvSpPr/>
            <p:nvPr/>
          </p:nvSpPr>
          <p:spPr>
            <a:xfrm>
              <a:off x="3331778" y="2690232"/>
              <a:ext cx="8892547"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id="{A6E33ABE-823E-D83B-878C-ABCE9A2D31B0}"/>
                </a:ext>
              </a:extLst>
            </p:cNvPr>
            <p:cNvSpPr/>
            <p:nvPr/>
          </p:nvSpPr>
          <p:spPr>
            <a:xfrm>
              <a:off x="1688065" y="269023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S PGothic" panose="020B0600070205080204" pitchFamily="34" charset="-128"/>
                  <a:ea typeface="MS PGothic" panose="020B0600070205080204" pitchFamily="34" charset="-128"/>
                </a:rPr>
                <a:t>どのように</a:t>
              </a:r>
            </a:p>
            <a:p>
              <a:pPr algn="ctr"/>
              <a:r>
                <a:rPr kumimoji="1" lang="ja-JP" altLang="en-US" b="1" dirty="0">
                  <a:latin typeface="MS PGothic" panose="020B0600070205080204" pitchFamily="34" charset="-128"/>
                  <a:ea typeface="MS PGothic" panose="020B0600070205080204" pitchFamily="34" charset="-128"/>
                </a:rPr>
                <a:t>ビジネスプラン</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を改善するか</a:t>
              </a:r>
            </a:p>
          </p:txBody>
        </p:sp>
      </p:grpSp>
    </p:spTree>
    <p:extLst>
      <p:ext uri="{BB962C8B-B14F-4D97-AF65-F5344CB8AC3E}">
        <p14:creationId xmlns:p14="http://schemas.microsoft.com/office/powerpoint/2010/main" val="3950773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0E8-04B3-3CE8-541C-691EE274B52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E5B2145-E90A-849F-AA4C-9F5ACACC56C1}"/>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a:t>
            </a:r>
            <a:r>
              <a:rPr lang="en-US" altLang="ja-JP" sz="2800" dirty="0"/>
              <a:t>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起業家講演での</a:t>
            </a:r>
            <a:r>
              <a:rPr lang="ja-JP" altLang="en-US" dirty="0">
                <a:latin typeface="MS PGothic" panose="020B0600070205080204" pitchFamily="34" charset="-128"/>
                <a:ea typeface="MS PGothic" panose="020B0600070205080204" pitchFamily="34" charset="-128"/>
              </a:rPr>
              <a:t>気づきを記入する </a:t>
            </a:r>
            <a:r>
              <a:rPr lang="en-US" altLang="ja-JP" dirty="0">
                <a:latin typeface="MS PGothic" panose="020B0600070205080204" pitchFamily="34" charset="-128"/>
                <a:ea typeface="MS PGothic" panose="020B0600070205080204" pitchFamily="34" charset="-128"/>
              </a:rPr>
              <a:t>(35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E3779B74-6854-5AC7-F798-93BD877F10D9}"/>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OP11-</a:t>
            </a:r>
            <a:r>
              <a:rPr lang="ja-JP" altLang="en-US" sz="1400" b="1">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-1</a:t>
            </a:r>
          </a:p>
        </p:txBody>
      </p:sp>
      <p:grpSp>
        <p:nvGrpSpPr>
          <p:cNvPr id="3" name="グループ化 2">
            <a:extLst>
              <a:ext uri="{FF2B5EF4-FFF2-40B4-BE49-F238E27FC236}">
                <a16:creationId xmlns:a16="http://schemas.microsoft.com/office/drawing/2014/main" id="{2710F281-E41F-0743-C14E-7E37074831AB}"/>
              </a:ext>
            </a:extLst>
          </p:cNvPr>
          <p:cNvGrpSpPr/>
          <p:nvPr/>
        </p:nvGrpSpPr>
        <p:grpSpPr>
          <a:xfrm>
            <a:off x="840827" y="1186226"/>
            <a:ext cx="10531366" cy="792000"/>
            <a:chOff x="830319" y="1491022"/>
            <a:chExt cx="10531366"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C5B11A44-64DA-28AE-AC39-87F5BBEE84DC}"/>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71590B97-751C-3A75-E730-41AA908EFFD3}"/>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起業家について</a:t>
              </a:r>
            </a:p>
            <a:p>
              <a:pPr algn="ctr"/>
              <a:r>
                <a:rPr kumimoji="1" lang="en-US" altLang="ja-JP" sz="1200" b="1" dirty="0">
                  <a:latin typeface="MS PGothic" panose="020B0600070205080204" pitchFamily="34" charset="-128"/>
                  <a:ea typeface="MS PGothic" panose="020B0600070205080204" pitchFamily="34" charset="-128"/>
                </a:rPr>
                <a:t>(</a:t>
              </a:r>
              <a:r>
                <a:rPr kumimoji="1" lang="ja-JP" altLang="en-US" sz="1200" b="1" dirty="0">
                  <a:latin typeface="MS PGothic" panose="020B0600070205080204" pitchFamily="34" charset="-128"/>
                  <a:ea typeface="MS PGothic" panose="020B0600070205080204" pitchFamily="34" charset="-128"/>
                </a:rPr>
                <a:t>会社名、お名前、事業内容など</a:t>
              </a:r>
              <a:r>
                <a:rPr kumimoji="1" lang="en-US" altLang="ja-JP" sz="1200" b="1" dirty="0">
                  <a:latin typeface="MS PGothic" panose="020B0600070205080204" pitchFamily="34" charset="-128"/>
                  <a:ea typeface="MS PGothic" panose="020B0600070205080204" pitchFamily="34" charset="-128"/>
                </a:rPr>
                <a:t>)</a:t>
              </a:r>
            </a:p>
          </p:txBody>
        </p:sp>
      </p:grpSp>
      <p:grpSp>
        <p:nvGrpSpPr>
          <p:cNvPr id="20" name="グループ化 19">
            <a:extLst>
              <a:ext uri="{FF2B5EF4-FFF2-40B4-BE49-F238E27FC236}">
                <a16:creationId xmlns:a16="http://schemas.microsoft.com/office/drawing/2014/main" id="{E1FCBA29-15ED-DBC7-C400-5F33F98E814D}"/>
              </a:ext>
            </a:extLst>
          </p:cNvPr>
          <p:cNvGrpSpPr/>
          <p:nvPr/>
        </p:nvGrpSpPr>
        <p:grpSpPr>
          <a:xfrm>
            <a:off x="840827" y="2061870"/>
            <a:ext cx="10531366" cy="792000"/>
            <a:chOff x="830319" y="1491022"/>
            <a:chExt cx="10531366" cy="1080000"/>
          </a:xfrm>
          <a:effectLst>
            <a:outerShdw dist="88900" dir="2700000" algn="ctr" rotWithShape="0">
              <a:schemeClr val="bg2">
                <a:lumMod val="90000"/>
              </a:schemeClr>
            </a:outerShdw>
          </a:effectLst>
        </p:grpSpPr>
        <p:sp>
          <p:nvSpPr>
            <p:cNvPr id="21" name="正方形/長方形 20">
              <a:extLst>
                <a:ext uri="{FF2B5EF4-FFF2-40B4-BE49-F238E27FC236}">
                  <a16:creationId xmlns:a16="http://schemas.microsoft.com/office/drawing/2014/main" id="{44EE08CD-C6B0-9844-2FA3-633449C8B68F}"/>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72FD3F86-FF20-BD3A-3CAA-99ED91F67B29}"/>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創業に関し、〇〇さんに</a:t>
              </a:r>
            </a:p>
            <a:p>
              <a:pPr algn="ctr"/>
              <a:r>
                <a:rPr kumimoji="1" lang="ja-JP" altLang="en-US" sz="1400" b="1" dirty="0">
                  <a:latin typeface="MS PGothic" panose="020B0600070205080204" pitchFamily="34" charset="-128"/>
                  <a:ea typeface="MS PGothic" panose="020B0600070205080204" pitchFamily="34" charset="-128"/>
                </a:rPr>
                <a:t>聞いてみたいこと</a:t>
              </a:r>
            </a:p>
          </p:txBody>
        </p:sp>
      </p:grpSp>
      <p:grpSp>
        <p:nvGrpSpPr>
          <p:cNvPr id="23" name="グループ化 22">
            <a:extLst>
              <a:ext uri="{FF2B5EF4-FFF2-40B4-BE49-F238E27FC236}">
                <a16:creationId xmlns:a16="http://schemas.microsoft.com/office/drawing/2014/main" id="{B67A402C-68AC-E298-CA9E-B3423D463099}"/>
              </a:ext>
            </a:extLst>
          </p:cNvPr>
          <p:cNvGrpSpPr/>
          <p:nvPr/>
        </p:nvGrpSpPr>
        <p:grpSpPr>
          <a:xfrm>
            <a:off x="840827" y="2937514"/>
            <a:ext cx="10531366" cy="792000"/>
            <a:chOff x="830319" y="1491022"/>
            <a:chExt cx="10531366" cy="1080000"/>
          </a:xfrm>
          <a:effectLst>
            <a:outerShdw dist="88900" dir="2700000" algn="ctr" rotWithShape="0">
              <a:schemeClr val="bg2">
                <a:lumMod val="90000"/>
              </a:schemeClr>
            </a:outerShdw>
          </a:effectLst>
        </p:grpSpPr>
        <p:sp>
          <p:nvSpPr>
            <p:cNvPr id="24" name="正方形/長方形 23">
              <a:extLst>
                <a:ext uri="{FF2B5EF4-FFF2-40B4-BE49-F238E27FC236}">
                  <a16:creationId xmlns:a16="http://schemas.microsoft.com/office/drawing/2014/main" id="{1E45FA29-D6C1-420B-C6D8-DC384FF580B8}"/>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4994C225-E194-5AC4-849D-8101FEA37005}"/>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〇〇さんの</a:t>
              </a:r>
              <a:r>
                <a:rPr kumimoji="1" lang="ja-JP" altLang="en-US" sz="1400" b="1">
                  <a:latin typeface="MS PGothic" panose="020B0600070205080204" pitchFamily="34" charset="-128"/>
                  <a:ea typeface="MS PGothic" panose="020B0600070205080204" pitchFamily="34" charset="-128"/>
                </a:rPr>
                <a:t>講演を聴いて</a:t>
              </a:r>
              <a:endParaRPr kumimoji="1" lang="ja-JP" altLang="en-US" sz="1400" b="1" dirty="0">
                <a:latin typeface="MS PGothic" panose="020B0600070205080204" pitchFamily="34" charset="-128"/>
                <a:ea typeface="MS PGothic" panose="020B0600070205080204" pitchFamily="34" charset="-128"/>
              </a:endParaRPr>
            </a:p>
            <a:p>
              <a:pPr algn="ctr"/>
              <a:r>
                <a:rPr kumimoji="1" lang="ja-JP" altLang="en-US" sz="1400" b="1" dirty="0">
                  <a:latin typeface="MS PGothic" panose="020B0600070205080204" pitchFamily="34" charset="-128"/>
                  <a:ea typeface="MS PGothic" panose="020B0600070205080204" pitchFamily="34" charset="-128"/>
                </a:rPr>
                <a:t>共感したこと</a:t>
              </a:r>
            </a:p>
          </p:txBody>
        </p:sp>
      </p:grpSp>
      <p:grpSp>
        <p:nvGrpSpPr>
          <p:cNvPr id="26" name="グループ化 25">
            <a:extLst>
              <a:ext uri="{FF2B5EF4-FFF2-40B4-BE49-F238E27FC236}">
                <a16:creationId xmlns:a16="http://schemas.microsoft.com/office/drawing/2014/main" id="{0316C469-6199-E0F0-39A2-C6FEFB09C990}"/>
              </a:ext>
            </a:extLst>
          </p:cNvPr>
          <p:cNvGrpSpPr/>
          <p:nvPr/>
        </p:nvGrpSpPr>
        <p:grpSpPr>
          <a:xfrm>
            <a:off x="840827" y="3813158"/>
            <a:ext cx="10531366" cy="1080000"/>
            <a:chOff x="830319" y="1491022"/>
            <a:chExt cx="10531366" cy="1080000"/>
          </a:xfrm>
          <a:effectLst>
            <a:outerShdw dist="88900" dir="2700000" algn="ctr" rotWithShape="0">
              <a:schemeClr val="bg2">
                <a:lumMod val="90000"/>
              </a:schemeClr>
            </a:outerShdw>
          </a:effectLst>
        </p:grpSpPr>
        <p:sp>
          <p:nvSpPr>
            <p:cNvPr id="27" name="正方形/長方形 26">
              <a:extLst>
                <a:ext uri="{FF2B5EF4-FFF2-40B4-BE49-F238E27FC236}">
                  <a16:creationId xmlns:a16="http://schemas.microsoft.com/office/drawing/2014/main" id="{5B2FB261-E2B0-5FE1-8D7D-6401D8D5B928}"/>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1177D15E-5EC3-24A3-8244-76233B1EF1EB}"/>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〇〇さんの講演を聴いて</a:t>
              </a:r>
            </a:p>
            <a:p>
              <a:pPr algn="ctr"/>
              <a:r>
                <a:rPr kumimoji="1" lang="ja-JP" altLang="en-US" sz="1400" b="1" dirty="0">
                  <a:latin typeface="MS PGothic" panose="020B0600070205080204" pitchFamily="34" charset="-128"/>
                  <a:ea typeface="MS PGothic" panose="020B0600070205080204" pitchFamily="34" charset="-128"/>
                </a:rPr>
                <a:t>自分の夢や目標、チャレンジしたいこと</a:t>
              </a:r>
            </a:p>
          </p:txBody>
        </p:sp>
      </p:grpSp>
      <p:grpSp>
        <p:nvGrpSpPr>
          <p:cNvPr id="29" name="グループ化 28">
            <a:extLst>
              <a:ext uri="{FF2B5EF4-FFF2-40B4-BE49-F238E27FC236}">
                <a16:creationId xmlns:a16="http://schemas.microsoft.com/office/drawing/2014/main" id="{06B55EAE-8DE7-835C-7A07-5E2EDEF36E07}"/>
              </a:ext>
            </a:extLst>
          </p:cNvPr>
          <p:cNvGrpSpPr/>
          <p:nvPr/>
        </p:nvGrpSpPr>
        <p:grpSpPr>
          <a:xfrm>
            <a:off x="840827" y="4976800"/>
            <a:ext cx="10531366" cy="1044000"/>
            <a:chOff x="830319" y="1491022"/>
            <a:chExt cx="10531366" cy="1080000"/>
          </a:xfrm>
          <a:effectLst>
            <a:outerShdw dist="88900" dir="2700000" algn="ctr" rotWithShape="0">
              <a:schemeClr val="bg2">
                <a:lumMod val="90000"/>
              </a:schemeClr>
            </a:outerShdw>
          </a:effectLst>
        </p:grpSpPr>
        <p:sp>
          <p:nvSpPr>
            <p:cNvPr id="30" name="正方形/長方形 29">
              <a:extLst>
                <a:ext uri="{FF2B5EF4-FFF2-40B4-BE49-F238E27FC236}">
                  <a16:creationId xmlns:a16="http://schemas.microsoft.com/office/drawing/2014/main" id="{BEFB855D-DC67-EB27-EF34-329A7F5C4B88}"/>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31" name="正方形/長方形 30">
              <a:extLst>
                <a:ext uri="{FF2B5EF4-FFF2-40B4-BE49-F238E27FC236}">
                  <a16:creationId xmlns:a16="http://schemas.microsoft.com/office/drawing/2014/main" id="{B170AFAE-464A-CC0B-0F60-83417C5E708D}"/>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そのほかに、</a:t>
              </a:r>
              <a:r>
                <a:rPr kumimoji="1" lang="ja-JP" altLang="en-US" sz="1400" b="1">
                  <a:latin typeface="MS PGothic" panose="020B0600070205080204" pitchFamily="34" charset="-128"/>
                  <a:ea typeface="MS PGothic" panose="020B0600070205080204" pitchFamily="34" charset="-128"/>
                </a:rPr>
                <a:t>講演を聴いて</a:t>
              </a:r>
              <a:endParaRPr kumimoji="1" lang="en-US" altLang="ja-JP" sz="1400" b="1" dirty="0">
                <a:latin typeface="MS PGothic" panose="020B0600070205080204" pitchFamily="34" charset="-128"/>
                <a:ea typeface="MS PGothic" panose="020B0600070205080204" pitchFamily="34" charset="-128"/>
              </a:endParaRPr>
            </a:p>
            <a:p>
              <a:pPr algn="ctr"/>
              <a:r>
                <a:rPr kumimoji="1" lang="ja-JP" altLang="en-US" sz="1400" b="1">
                  <a:latin typeface="MS PGothic" panose="020B0600070205080204" pitchFamily="34" charset="-128"/>
                  <a:ea typeface="MS PGothic" panose="020B0600070205080204" pitchFamily="34" charset="-128"/>
                </a:rPr>
                <a:t>気づいた</a:t>
              </a:r>
              <a:r>
                <a:rPr kumimoji="1" lang="ja-JP" altLang="en-US" sz="1400" b="1" dirty="0">
                  <a:latin typeface="MS PGothic" panose="020B0600070205080204" pitchFamily="34" charset="-128"/>
                  <a:ea typeface="MS PGothic" panose="020B0600070205080204" pitchFamily="34" charset="-128"/>
                </a:rPr>
                <a:t>こと、感じたこと</a:t>
              </a:r>
            </a:p>
          </p:txBody>
        </p:sp>
      </p:grpSp>
    </p:spTree>
    <p:extLst>
      <p:ext uri="{BB962C8B-B14F-4D97-AF65-F5344CB8AC3E}">
        <p14:creationId xmlns:p14="http://schemas.microsoft.com/office/powerpoint/2010/main" val="2429400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82BF4-106B-1320-E183-97C03430065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6628E6-833F-4D4E-5F2F-52FB2861B5B2}"/>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a:t>
            </a:r>
            <a:r>
              <a:rPr lang="en-US" altLang="ja-JP" sz="2800" dirty="0"/>
              <a:t>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起業家講演での気づき</a:t>
            </a:r>
            <a:r>
              <a:rPr lang="ja-JP" altLang="en-US" dirty="0">
                <a:latin typeface="MS PGothic" panose="020B0600070205080204" pitchFamily="34" charset="-128"/>
                <a:ea typeface="MS PGothic" panose="020B0600070205080204" pitchFamily="34" charset="-128"/>
              </a:rPr>
              <a:t>を記入する </a:t>
            </a:r>
            <a:r>
              <a:rPr lang="en-US" altLang="ja-JP" dirty="0">
                <a:latin typeface="MS PGothic" panose="020B0600070205080204" pitchFamily="34" charset="-128"/>
                <a:ea typeface="MS PGothic" panose="020B0600070205080204" pitchFamily="34" charset="-128"/>
              </a:rPr>
              <a:t>(35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D9F18155-7D6A-5C4D-2B7D-07AAD05EC7BA}"/>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OP11-</a:t>
            </a:r>
            <a:r>
              <a:rPr lang="ja-JP" altLang="en-US" sz="1400" b="1">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grpSp>
        <p:nvGrpSpPr>
          <p:cNvPr id="3" name="グループ化 2">
            <a:extLst>
              <a:ext uri="{FF2B5EF4-FFF2-40B4-BE49-F238E27FC236}">
                <a16:creationId xmlns:a16="http://schemas.microsoft.com/office/drawing/2014/main" id="{BA295EEC-C021-7504-10D9-DA405E0F8D93}"/>
              </a:ext>
            </a:extLst>
          </p:cNvPr>
          <p:cNvGrpSpPr/>
          <p:nvPr/>
        </p:nvGrpSpPr>
        <p:grpSpPr>
          <a:xfrm>
            <a:off x="840827" y="1186226"/>
            <a:ext cx="10531366" cy="792000"/>
            <a:chOff x="830319" y="1491022"/>
            <a:chExt cx="10531366"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61991CA5-EE69-0F09-2F38-F7CFA58BEA48}"/>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4EE617A6-A748-E363-2522-080055C22E5E}"/>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起業家について</a:t>
              </a:r>
            </a:p>
            <a:p>
              <a:pPr algn="ctr"/>
              <a:r>
                <a:rPr kumimoji="1" lang="en-US" altLang="ja-JP" sz="1200" b="1" dirty="0">
                  <a:latin typeface="MS PGothic" panose="020B0600070205080204" pitchFamily="34" charset="-128"/>
                  <a:ea typeface="MS PGothic" panose="020B0600070205080204" pitchFamily="34" charset="-128"/>
                </a:rPr>
                <a:t>(</a:t>
              </a:r>
              <a:r>
                <a:rPr kumimoji="1" lang="ja-JP" altLang="en-US" sz="1200" b="1" dirty="0">
                  <a:latin typeface="MS PGothic" panose="020B0600070205080204" pitchFamily="34" charset="-128"/>
                  <a:ea typeface="MS PGothic" panose="020B0600070205080204" pitchFamily="34" charset="-128"/>
                </a:rPr>
                <a:t>会社名、お名前、事業内容など</a:t>
              </a:r>
              <a:r>
                <a:rPr kumimoji="1" lang="en-US" altLang="ja-JP" sz="1200" b="1" dirty="0">
                  <a:latin typeface="MS PGothic" panose="020B0600070205080204" pitchFamily="34" charset="-128"/>
                  <a:ea typeface="MS PGothic" panose="020B0600070205080204" pitchFamily="34" charset="-128"/>
                </a:rPr>
                <a:t>)</a:t>
              </a:r>
            </a:p>
          </p:txBody>
        </p:sp>
      </p:grpSp>
      <p:grpSp>
        <p:nvGrpSpPr>
          <p:cNvPr id="20" name="グループ化 19">
            <a:extLst>
              <a:ext uri="{FF2B5EF4-FFF2-40B4-BE49-F238E27FC236}">
                <a16:creationId xmlns:a16="http://schemas.microsoft.com/office/drawing/2014/main" id="{3BD370D9-9845-2A18-F53D-C387530F9538}"/>
              </a:ext>
            </a:extLst>
          </p:cNvPr>
          <p:cNvGrpSpPr/>
          <p:nvPr/>
        </p:nvGrpSpPr>
        <p:grpSpPr>
          <a:xfrm>
            <a:off x="840827" y="2061870"/>
            <a:ext cx="10531366" cy="792000"/>
            <a:chOff x="830319" y="1491022"/>
            <a:chExt cx="10531366" cy="1080000"/>
          </a:xfrm>
          <a:effectLst>
            <a:outerShdw dist="88900" dir="2700000" algn="ctr" rotWithShape="0">
              <a:schemeClr val="bg2">
                <a:lumMod val="90000"/>
              </a:schemeClr>
            </a:outerShdw>
          </a:effectLst>
        </p:grpSpPr>
        <p:sp>
          <p:nvSpPr>
            <p:cNvPr id="21" name="正方形/長方形 20">
              <a:extLst>
                <a:ext uri="{FF2B5EF4-FFF2-40B4-BE49-F238E27FC236}">
                  <a16:creationId xmlns:a16="http://schemas.microsoft.com/office/drawing/2014/main" id="{ECE8F0E3-3028-D186-FA70-0A6F4E4D98B5}"/>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F4E7B6CA-23DF-8F8A-CB89-8BF71780A8E3}"/>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創業に関し、〇〇さんに</a:t>
              </a:r>
            </a:p>
            <a:p>
              <a:pPr algn="ctr"/>
              <a:r>
                <a:rPr kumimoji="1" lang="ja-JP" altLang="en-US" sz="1400" b="1" dirty="0">
                  <a:latin typeface="MS PGothic" panose="020B0600070205080204" pitchFamily="34" charset="-128"/>
                  <a:ea typeface="MS PGothic" panose="020B0600070205080204" pitchFamily="34" charset="-128"/>
                </a:rPr>
                <a:t>聞いてみたいこと</a:t>
              </a:r>
            </a:p>
          </p:txBody>
        </p:sp>
      </p:grpSp>
      <p:grpSp>
        <p:nvGrpSpPr>
          <p:cNvPr id="23" name="グループ化 22">
            <a:extLst>
              <a:ext uri="{FF2B5EF4-FFF2-40B4-BE49-F238E27FC236}">
                <a16:creationId xmlns:a16="http://schemas.microsoft.com/office/drawing/2014/main" id="{C9D22CE0-C003-062A-FA8D-C28711E0674D}"/>
              </a:ext>
            </a:extLst>
          </p:cNvPr>
          <p:cNvGrpSpPr/>
          <p:nvPr/>
        </p:nvGrpSpPr>
        <p:grpSpPr>
          <a:xfrm>
            <a:off x="840827" y="2937514"/>
            <a:ext cx="10531366" cy="792000"/>
            <a:chOff x="830319" y="1491022"/>
            <a:chExt cx="10531366" cy="1080000"/>
          </a:xfrm>
          <a:effectLst>
            <a:outerShdw dist="88900" dir="2700000" algn="ctr" rotWithShape="0">
              <a:schemeClr val="bg2">
                <a:lumMod val="90000"/>
              </a:schemeClr>
            </a:outerShdw>
          </a:effectLst>
        </p:grpSpPr>
        <p:sp>
          <p:nvSpPr>
            <p:cNvPr id="24" name="正方形/長方形 23">
              <a:extLst>
                <a:ext uri="{FF2B5EF4-FFF2-40B4-BE49-F238E27FC236}">
                  <a16:creationId xmlns:a16="http://schemas.microsoft.com/office/drawing/2014/main" id="{4E4802BF-C97B-E7CE-8757-37BD34241F4F}"/>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68482841-F31D-986C-963E-9459812305A7}"/>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〇〇さんの講演を聴いて</a:t>
              </a:r>
            </a:p>
            <a:p>
              <a:pPr algn="ctr"/>
              <a:r>
                <a:rPr kumimoji="1" lang="ja-JP" altLang="en-US" sz="1400" b="1" dirty="0">
                  <a:latin typeface="MS PGothic" panose="020B0600070205080204" pitchFamily="34" charset="-128"/>
                  <a:ea typeface="MS PGothic" panose="020B0600070205080204" pitchFamily="34" charset="-128"/>
                </a:rPr>
                <a:t>共感したこと</a:t>
              </a:r>
            </a:p>
          </p:txBody>
        </p:sp>
      </p:grpSp>
      <p:grpSp>
        <p:nvGrpSpPr>
          <p:cNvPr id="26" name="グループ化 25">
            <a:extLst>
              <a:ext uri="{FF2B5EF4-FFF2-40B4-BE49-F238E27FC236}">
                <a16:creationId xmlns:a16="http://schemas.microsoft.com/office/drawing/2014/main" id="{64E16372-34C0-49E3-B466-4A7506AC825C}"/>
              </a:ext>
            </a:extLst>
          </p:cNvPr>
          <p:cNvGrpSpPr/>
          <p:nvPr/>
        </p:nvGrpSpPr>
        <p:grpSpPr>
          <a:xfrm>
            <a:off x="840827" y="3813158"/>
            <a:ext cx="10531366" cy="1080000"/>
            <a:chOff x="830319" y="1491022"/>
            <a:chExt cx="10531366" cy="1117241"/>
          </a:xfrm>
          <a:effectLst>
            <a:outerShdw dist="88900" dir="2700000" algn="ctr" rotWithShape="0">
              <a:schemeClr val="bg2">
                <a:lumMod val="90000"/>
              </a:schemeClr>
            </a:outerShdw>
          </a:effectLst>
        </p:grpSpPr>
        <p:sp>
          <p:nvSpPr>
            <p:cNvPr id="27" name="正方形/長方形 26">
              <a:extLst>
                <a:ext uri="{FF2B5EF4-FFF2-40B4-BE49-F238E27FC236}">
                  <a16:creationId xmlns:a16="http://schemas.microsoft.com/office/drawing/2014/main" id="{09E04A1A-FE73-1D21-D1A0-CC354D46578A}"/>
                </a:ext>
              </a:extLst>
            </p:cNvPr>
            <p:cNvSpPr/>
            <p:nvPr/>
          </p:nvSpPr>
          <p:spPr>
            <a:xfrm>
              <a:off x="3331779" y="1491022"/>
              <a:ext cx="8029906" cy="1117241"/>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C01510F0-30DF-8798-ED28-0FA89BE02EEA}"/>
                </a:ext>
              </a:extLst>
            </p:cNvPr>
            <p:cNvSpPr/>
            <p:nvPr/>
          </p:nvSpPr>
          <p:spPr>
            <a:xfrm>
              <a:off x="830319" y="1491022"/>
              <a:ext cx="2427888" cy="111724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〇〇さんの講演を聴いて</a:t>
              </a:r>
            </a:p>
            <a:p>
              <a:pPr algn="ctr"/>
              <a:r>
                <a:rPr kumimoji="1" lang="ja-JP" altLang="en-US" sz="1400" b="1" dirty="0">
                  <a:latin typeface="MS PGothic" panose="020B0600070205080204" pitchFamily="34" charset="-128"/>
                  <a:ea typeface="MS PGothic" panose="020B0600070205080204" pitchFamily="34" charset="-128"/>
                </a:rPr>
                <a:t>自分の夢や目標、チャレンジしたいこと</a:t>
              </a:r>
            </a:p>
          </p:txBody>
        </p:sp>
      </p:grpSp>
      <p:grpSp>
        <p:nvGrpSpPr>
          <p:cNvPr id="29" name="グループ化 28">
            <a:extLst>
              <a:ext uri="{FF2B5EF4-FFF2-40B4-BE49-F238E27FC236}">
                <a16:creationId xmlns:a16="http://schemas.microsoft.com/office/drawing/2014/main" id="{473DEA3E-360C-94CD-E584-0EE8A8B14A57}"/>
              </a:ext>
            </a:extLst>
          </p:cNvPr>
          <p:cNvGrpSpPr/>
          <p:nvPr/>
        </p:nvGrpSpPr>
        <p:grpSpPr>
          <a:xfrm>
            <a:off x="840827" y="4976800"/>
            <a:ext cx="10531366" cy="1044000"/>
            <a:chOff x="830319" y="1491022"/>
            <a:chExt cx="10531366" cy="1080000"/>
          </a:xfrm>
          <a:effectLst>
            <a:outerShdw dist="88900" dir="2700000" algn="ctr" rotWithShape="0">
              <a:schemeClr val="bg2">
                <a:lumMod val="90000"/>
              </a:schemeClr>
            </a:outerShdw>
          </a:effectLst>
        </p:grpSpPr>
        <p:sp>
          <p:nvSpPr>
            <p:cNvPr id="30" name="正方形/長方形 29">
              <a:extLst>
                <a:ext uri="{FF2B5EF4-FFF2-40B4-BE49-F238E27FC236}">
                  <a16:creationId xmlns:a16="http://schemas.microsoft.com/office/drawing/2014/main" id="{6ECB95BD-8FCE-FA62-870E-1149DBBC64E4}"/>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31" name="正方形/長方形 30">
              <a:extLst>
                <a:ext uri="{FF2B5EF4-FFF2-40B4-BE49-F238E27FC236}">
                  <a16:creationId xmlns:a16="http://schemas.microsoft.com/office/drawing/2014/main" id="{D305D8DD-E35B-A0BD-6381-CC56B190E9FE}"/>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そのほかに、</a:t>
              </a:r>
              <a:r>
                <a:rPr kumimoji="1" lang="ja-JP" altLang="en-US" sz="1400" b="1">
                  <a:latin typeface="MS PGothic" panose="020B0600070205080204" pitchFamily="34" charset="-128"/>
                  <a:ea typeface="MS PGothic" panose="020B0600070205080204" pitchFamily="34" charset="-128"/>
                </a:rPr>
                <a:t>講演を聴いて</a:t>
              </a:r>
              <a:endParaRPr kumimoji="1" lang="en-US" altLang="ja-JP" sz="1400" b="1" dirty="0">
                <a:latin typeface="MS PGothic" panose="020B0600070205080204" pitchFamily="34" charset="-128"/>
                <a:ea typeface="MS PGothic" panose="020B0600070205080204" pitchFamily="34" charset="-128"/>
              </a:endParaRPr>
            </a:p>
            <a:p>
              <a:pPr algn="ctr"/>
              <a:r>
                <a:rPr kumimoji="1" lang="ja-JP" altLang="en-US" sz="1400" b="1">
                  <a:latin typeface="MS PGothic" panose="020B0600070205080204" pitchFamily="34" charset="-128"/>
                  <a:ea typeface="MS PGothic" panose="020B0600070205080204" pitchFamily="34" charset="-128"/>
                </a:rPr>
                <a:t>気づいた</a:t>
              </a:r>
              <a:r>
                <a:rPr kumimoji="1" lang="ja-JP" altLang="en-US" sz="1400" b="1" dirty="0">
                  <a:latin typeface="MS PGothic" panose="020B0600070205080204" pitchFamily="34" charset="-128"/>
                  <a:ea typeface="MS PGothic" panose="020B0600070205080204" pitchFamily="34" charset="-128"/>
                </a:rPr>
                <a:t>こと、感じたこと</a:t>
              </a:r>
            </a:p>
          </p:txBody>
        </p:sp>
      </p:grpSp>
    </p:spTree>
    <p:extLst>
      <p:ext uri="{BB962C8B-B14F-4D97-AF65-F5344CB8AC3E}">
        <p14:creationId xmlns:p14="http://schemas.microsoft.com/office/powerpoint/2010/main" val="992490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42098-FC27-8015-0714-0EBB88F4D58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8C657B-E413-360B-7E9D-EFF0DC9555AA}"/>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a:t>
            </a:r>
            <a:r>
              <a:rPr lang="en-US" altLang="ja-JP" sz="2800" dirty="0"/>
              <a:t>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アドバイス</a:t>
            </a:r>
            <a:r>
              <a:rPr lang="ja-JP" altLang="en-US" dirty="0">
                <a:latin typeface="MS PGothic" panose="020B0600070205080204" pitchFamily="34" charset="-128"/>
                <a:ea typeface="MS PGothic" panose="020B0600070205080204" pitchFamily="34" charset="-128"/>
              </a:rPr>
              <a:t>からの気づきをメモ</a:t>
            </a:r>
            <a:r>
              <a:rPr lang="ja-JP" altLang="en-US">
                <a:latin typeface="MS PGothic" panose="020B0600070205080204" pitchFamily="34" charset="-128"/>
                <a:ea typeface="MS PGothic" panose="020B0600070205080204" pitchFamily="34" charset="-128"/>
              </a:rPr>
              <a:t>する </a:t>
            </a:r>
            <a:r>
              <a:rPr lang="en-US" altLang="ja-JP" dirty="0">
                <a:latin typeface="MS PGothic" panose="020B0600070205080204" pitchFamily="34" charset="-128"/>
                <a:ea typeface="MS PGothic" panose="020B0600070205080204" pitchFamily="34" charset="-128"/>
              </a:rPr>
              <a:t>(40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39E35CF0-D652-70CB-A823-8CA5278AF537}"/>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OP11-</a:t>
            </a:r>
            <a:r>
              <a:rPr lang="ja-JP" altLang="en-US" sz="1400" b="1">
                <a:solidFill>
                  <a:schemeClr val="bg1"/>
                </a:solidFill>
                <a:latin typeface="MS PGothic" panose="020B0600070205080204" pitchFamily="34" charset="-128"/>
                <a:ea typeface="MS PGothic" panose="020B0600070205080204" pitchFamily="34" charset="-128"/>
              </a:rPr>
              <a:t>③</a:t>
            </a:r>
            <a:r>
              <a:rPr lang="en-US" altLang="ja-JP" sz="1400" b="1" dirty="0">
                <a:solidFill>
                  <a:schemeClr val="bg1"/>
                </a:solidFill>
                <a:latin typeface="MS PGothic" panose="020B0600070205080204" pitchFamily="34" charset="-128"/>
                <a:ea typeface="MS PGothic" panose="020B0600070205080204" pitchFamily="34" charset="-128"/>
              </a:rPr>
              <a:t>-1</a:t>
            </a:r>
          </a:p>
        </p:txBody>
      </p:sp>
      <p:grpSp>
        <p:nvGrpSpPr>
          <p:cNvPr id="3" name="グループ化 2">
            <a:extLst>
              <a:ext uri="{FF2B5EF4-FFF2-40B4-BE49-F238E27FC236}">
                <a16:creationId xmlns:a16="http://schemas.microsoft.com/office/drawing/2014/main" id="{1C24EE80-394D-C8DA-07E1-43FC0F69D465}"/>
              </a:ext>
            </a:extLst>
          </p:cNvPr>
          <p:cNvGrpSpPr/>
          <p:nvPr/>
        </p:nvGrpSpPr>
        <p:grpSpPr>
          <a:xfrm>
            <a:off x="840827" y="1186226"/>
            <a:ext cx="10531366" cy="756000"/>
            <a:chOff x="830319" y="1491022"/>
            <a:chExt cx="10531366"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87280A46-D176-03ED-AD63-05A9E815293B}"/>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1B4F989B-D07C-0A4F-BE91-9C4420BB7790}"/>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起業家について</a:t>
              </a:r>
            </a:p>
            <a:p>
              <a:pPr algn="ctr"/>
              <a:r>
                <a:rPr kumimoji="1" lang="en-US" altLang="ja-JP" sz="1200" b="1" dirty="0">
                  <a:latin typeface="MS PGothic" panose="020B0600070205080204" pitchFamily="34" charset="-128"/>
                  <a:ea typeface="MS PGothic" panose="020B0600070205080204" pitchFamily="34" charset="-128"/>
                </a:rPr>
                <a:t>(</a:t>
              </a:r>
              <a:r>
                <a:rPr kumimoji="1" lang="ja-JP" altLang="en-US" sz="1200" b="1" dirty="0">
                  <a:latin typeface="MS PGothic" panose="020B0600070205080204" pitchFamily="34" charset="-128"/>
                  <a:ea typeface="MS PGothic" panose="020B0600070205080204" pitchFamily="34" charset="-128"/>
                </a:rPr>
                <a:t>会社名、お名前、事業内容など</a:t>
              </a:r>
              <a:r>
                <a:rPr kumimoji="1" lang="en-US" altLang="ja-JP" sz="1200" b="1" dirty="0">
                  <a:latin typeface="MS PGothic" panose="020B0600070205080204" pitchFamily="34" charset="-128"/>
                  <a:ea typeface="MS PGothic" panose="020B0600070205080204" pitchFamily="34" charset="-128"/>
                </a:rPr>
                <a:t>)</a:t>
              </a:r>
            </a:p>
          </p:txBody>
        </p:sp>
      </p:grpSp>
      <p:grpSp>
        <p:nvGrpSpPr>
          <p:cNvPr id="20" name="グループ化 19">
            <a:extLst>
              <a:ext uri="{FF2B5EF4-FFF2-40B4-BE49-F238E27FC236}">
                <a16:creationId xmlns:a16="http://schemas.microsoft.com/office/drawing/2014/main" id="{B27463C5-CB70-333B-732F-3648E1F79ED1}"/>
              </a:ext>
            </a:extLst>
          </p:cNvPr>
          <p:cNvGrpSpPr/>
          <p:nvPr/>
        </p:nvGrpSpPr>
        <p:grpSpPr>
          <a:xfrm>
            <a:off x="840827" y="2012675"/>
            <a:ext cx="10531366" cy="1296000"/>
            <a:chOff x="830319" y="1491022"/>
            <a:chExt cx="10531366" cy="1080000"/>
          </a:xfrm>
          <a:effectLst>
            <a:outerShdw dist="88900" dir="2700000" algn="ctr" rotWithShape="0">
              <a:schemeClr val="bg2">
                <a:lumMod val="90000"/>
              </a:schemeClr>
            </a:outerShdw>
          </a:effectLst>
        </p:grpSpPr>
        <p:sp>
          <p:nvSpPr>
            <p:cNvPr id="21" name="正方形/長方形 20">
              <a:extLst>
                <a:ext uri="{FF2B5EF4-FFF2-40B4-BE49-F238E27FC236}">
                  <a16:creationId xmlns:a16="http://schemas.microsoft.com/office/drawing/2014/main" id="{00298773-735C-75F5-A1D8-570B618764C0}"/>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484877B9-A209-B1D5-65A8-A5B3E7655DB1}"/>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latin typeface="MS PGothic" panose="020B0600070205080204" pitchFamily="34" charset="-128"/>
                  <a:ea typeface="MS PGothic" panose="020B0600070205080204" pitchFamily="34" charset="-128"/>
                </a:rPr>
                <a:t>ビジネスプランの改善で</a:t>
              </a:r>
              <a:endParaRPr kumimoji="1" lang="en-US" altLang="ja-JP" sz="1400" b="1" dirty="0">
                <a:latin typeface="MS PGothic" panose="020B0600070205080204" pitchFamily="34" charset="-128"/>
                <a:ea typeface="MS PGothic" panose="020B0600070205080204" pitchFamily="34" charset="-128"/>
              </a:endParaRPr>
            </a:p>
            <a:p>
              <a:pPr algn="ctr"/>
              <a:r>
                <a:rPr kumimoji="1" lang="ja-JP" altLang="en-US" sz="1400" b="1" dirty="0">
                  <a:latin typeface="MS PGothic" panose="020B0600070205080204" pitchFamily="34" charset="-128"/>
                  <a:ea typeface="MS PGothic" panose="020B0600070205080204" pitchFamily="34" charset="-128"/>
                </a:rPr>
                <a:t>聞きたいこと</a:t>
              </a:r>
            </a:p>
            <a:p>
              <a:pPr algn="ctr"/>
              <a:r>
                <a:rPr kumimoji="1" lang="ja-JP" altLang="en-US" sz="1200" b="1" dirty="0">
                  <a:latin typeface="MS PGothic" panose="020B0600070205080204" pitchFamily="34" charset="-128"/>
                  <a:ea typeface="MS PGothic" panose="020B0600070205080204" pitchFamily="34" charset="-128"/>
                </a:rPr>
                <a:t>（改善点の見つけ方・方法、その他）</a:t>
              </a:r>
            </a:p>
          </p:txBody>
        </p:sp>
      </p:grpSp>
      <p:grpSp>
        <p:nvGrpSpPr>
          <p:cNvPr id="23" name="グループ化 22">
            <a:extLst>
              <a:ext uri="{FF2B5EF4-FFF2-40B4-BE49-F238E27FC236}">
                <a16:creationId xmlns:a16="http://schemas.microsoft.com/office/drawing/2014/main" id="{BB457E2C-E5FE-B518-87AA-E1EC690A67B3}"/>
              </a:ext>
            </a:extLst>
          </p:cNvPr>
          <p:cNvGrpSpPr/>
          <p:nvPr/>
        </p:nvGrpSpPr>
        <p:grpSpPr>
          <a:xfrm>
            <a:off x="840827" y="3379124"/>
            <a:ext cx="10531366" cy="1296000"/>
            <a:chOff x="830319" y="1491022"/>
            <a:chExt cx="10531366" cy="1080000"/>
          </a:xfrm>
          <a:effectLst>
            <a:outerShdw dist="88900" dir="2700000" algn="ctr" rotWithShape="0">
              <a:schemeClr val="bg2">
                <a:lumMod val="90000"/>
              </a:schemeClr>
            </a:outerShdw>
          </a:effectLst>
        </p:grpSpPr>
        <p:sp>
          <p:nvSpPr>
            <p:cNvPr id="24" name="正方形/長方形 23">
              <a:extLst>
                <a:ext uri="{FF2B5EF4-FFF2-40B4-BE49-F238E27FC236}">
                  <a16:creationId xmlns:a16="http://schemas.microsoft.com/office/drawing/2014/main" id="{E3B39B75-930D-ECE4-ED60-7ED1F9C2BEED}"/>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7320F9F3-3434-E1DA-6D51-4BB96C9B6866}"/>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起業家の</a:t>
              </a:r>
              <a:r>
                <a:rPr kumimoji="1" lang="ja-JP" altLang="en-US" sz="1400" b="1">
                  <a:latin typeface="MS PGothic" panose="020B0600070205080204" pitchFamily="34" charset="-128"/>
                  <a:ea typeface="MS PGothic" panose="020B0600070205080204" pitchFamily="34" charset="-128"/>
                </a:rPr>
                <a:t>講演を聴いて</a:t>
              </a:r>
              <a:endParaRPr kumimoji="1" lang="ja-JP" altLang="en-US" sz="1400" b="1" dirty="0">
                <a:latin typeface="MS PGothic" panose="020B0600070205080204" pitchFamily="34" charset="-128"/>
                <a:ea typeface="MS PGothic" panose="020B0600070205080204" pitchFamily="34" charset="-128"/>
              </a:endParaRPr>
            </a:p>
            <a:p>
              <a:pPr algn="ctr"/>
              <a:r>
                <a:rPr kumimoji="1" lang="ja-JP" altLang="en-US" sz="1400" b="1" dirty="0">
                  <a:latin typeface="MS PGothic" panose="020B0600070205080204" pitchFamily="34" charset="-128"/>
                  <a:ea typeface="MS PGothic" panose="020B0600070205080204" pitchFamily="34" charset="-128"/>
                </a:rPr>
                <a:t>ビジネスプランの改善に</a:t>
              </a:r>
              <a:endParaRPr kumimoji="1" lang="en-US" altLang="ja-JP" sz="1400" b="1" dirty="0">
                <a:latin typeface="MS PGothic" panose="020B0600070205080204" pitchFamily="34" charset="-128"/>
                <a:ea typeface="MS PGothic" panose="020B0600070205080204" pitchFamily="34" charset="-128"/>
              </a:endParaRPr>
            </a:p>
            <a:p>
              <a:pPr algn="ctr"/>
              <a:r>
                <a:rPr lang="ja-JP" altLang="en-US" sz="1400" b="1">
                  <a:latin typeface="MS PGothic" panose="020B0600070205080204" pitchFamily="34" charset="-128"/>
                  <a:ea typeface="MS PGothic" panose="020B0600070205080204" pitchFamily="34" charset="-128"/>
                </a:rPr>
                <a:t>活か</a:t>
              </a:r>
              <a:r>
                <a:rPr kumimoji="1" lang="ja-JP" altLang="en-US" sz="1400" b="1">
                  <a:latin typeface="MS PGothic" panose="020B0600070205080204" pitchFamily="34" charset="-128"/>
                  <a:ea typeface="MS PGothic" panose="020B0600070205080204" pitchFamily="34" charset="-128"/>
                </a:rPr>
                <a:t>したい</a:t>
              </a:r>
              <a:r>
                <a:rPr kumimoji="1" lang="ja-JP" altLang="en-US" sz="1400" b="1" dirty="0">
                  <a:latin typeface="MS PGothic" panose="020B0600070205080204" pitchFamily="34" charset="-128"/>
                  <a:ea typeface="MS PGothic" panose="020B0600070205080204" pitchFamily="34" charset="-128"/>
                </a:rPr>
                <a:t>こと</a:t>
              </a:r>
            </a:p>
          </p:txBody>
        </p:sp>
      </p:grpSp>
      <p:grpSp>
        <p:nvGrpSpPr>
          <p:cNvPr id="29" name="グループ化 28">
            <a:extLst>
              <a:ext uri="{FF2B5EF4-FFF2-40B4-BE49-F238E27FC236}">
                <a16:creationId xmlns:a16="http://schemas.microsoft.com/office/drawing/2014/main" id="{AAD0457A-C5F6-3F80-5261-359CB27333DB}"/>
              </a:ext>
            </a:extLst>
          </p:cNvPr>
          <p:cNvGrpSpPr/>
          <p:nvPr/>
        </p:nvGrpSpPr>
        <p:grpSpPr>
          <a:xfrm>
            <a:off x="840827" y="4745573"/>
            <a:ext cx="10531366" cy="1296000"/>
            <a:chOff x="830319" y="1491022"/>
            <a:chExt cx="10531366" cy="1080000"/>
          </a:xfrm>
          <a:effectLst>
            <a:outerShdw dist="88900" dir="2700000" algn="ctr" rotWithShape="0">
              <a:schemeClr val="bg2">
                <a:lumMod val="90000"/>
              </a:schemeClr>
            </a:outerShdw>
          </a:effectLst>
        </p:grpSpPr>
        <p:sp>
          <p:nvSpPr>
            <p:cNvPr id="30" name="正方形/長方形 29">
              <a:extLst>
                <a:ext uri="{FF2B5EF4-FFF2-40B4-BE49-F238E27FC236}">
                  <a16:creationId xmlns:a16="http://schemas.microsoft.com/office/drawing/2014/main" id="{E73F6686-0288-1A8A-186B-1B96E0639DF0}"/>
                </a:ext>
              </a:extLst>
            </p:cNvPr>
            <p:cNvSpPr/>
            <p:nvPr/>
          </p:nvSpPr>
          <p:spPr>
            <a:xfrm>
              <a:off x="3331779" y="1491022"/>
              <a:ext cx="802990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31" name="正方形/長方形 30">
              <a:extLst>
                <a:ext uri="{FF2B5EF4-FFF2-40B4-BE49-F238E27FC236}">
                  <a16:creationId xmlns:a16="http://schemas.microsoft.com/office/drawing/2014/main" id="{070C4252-F83E-E9D6-5C7D-99487D7E6928}"/>
                </a:ext>
              </a:extLst>
            </p:cNvPr>
            <p:cNvSpPr/>
            <p:nvPr/>
          </p:nvSpPr>
          <p:spPr>
            <a:xfrm>
              <a:off x="830319" y="1491022"/>
              <a:ext cx="24278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S PGothic" panose="020B0600070205080204" pitchFamily="34" charset="-128"/>
                  <a:ea typeface="MS PGothic" panose="020B0600070205080204" pitchFamily="34" charset="-128"/>
                </a:rPr>
                <a:t>そのほかに、</a:t>
              </a:r>
              <a:r>
                <a:rPr kumimoji="1" lang="ja-JP" altLang="en-US" sz="1400" b="1">
                  <a:latin typeface="MS PGothic" panose="020B0600070205080204" pitchFamily="34" charset="-128"/>
                  <a:ea typeface="MS PGothic" panose="020B0600070205080204" pitchFamily="34" charset="-128"/>
                </a:rPr>
                <a:t>講演を聴いて</a:t>
              </a:r>
              <a:endParaRPr kumimoji="1" lang="en-US" altLang="ja-JP" sz="1400" b="1" dirty="0">
                <a:latin typeface="MS PGothic" panose="020B0600070205080204" pitchFamily="34" charset="-128"/>
                <a:ea typeface="MS PGothic" panose="020B0600070205080204" pitchFamily="34" charset="-128"/>
              </a:endParaRPr>
            </a:p>
            <a:p>
              <a:pPr algn="ctr"/>
              <a:r>
                <a:rPr kumimoji="1" lang="ja-JP" altLang="en-US" sz="1400" b="1">
                  <a:latin typeface="MS PGothic" panose="020B0600070205080204" pitchFamily="34" charset="-128"/>
                  <a:ea typeface="MS PGothic" panose="020B0600070205080204" pitchFamily="34" charset="-128"/>
                </a:rPr>
                <a:t>気づいた</a:t>
              </a:r>
              <a:r>
                <a:rPr kumimoji="1" lang="ja-JP" altLang="en-US" sz="1400" b="1" dirty="0">
                  <a:latin typeface="MS PGothic" panose="020B0600070205080204" pitchFamily="34" charset="-128"/>
                  <a:ea typeface="MS PGothic" panose="020B0600070205080204" pitchFamily="34" charset="-128"/>
                </a:rPr>
                <a:t>こと、感じたこと</a:t>
              </a:r>
            </a:p>
          </p:txBody>
        </p:sp>
      </p:grpSp>
    </p:spTree>
    <p:extLst>
      <p:ext uri="{BB962C8B-B14F-4D97-AF65-F5344CB8AC3E}">
        <p14:creationId xmlns:p14="http://schemas.microsoft.com/office/powerpoint/2010/main" val="29027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A0092-D32C-B287-9504-5063253CACD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C8E8CE-934F-5606-3A9A-3424AEEEC433}"/>
              </a:ext>
            </a:extLst>
          </p:cNvPr>
          <p:cNvSpPr>
            <a:spLocks noGrp="1"/>
          </p:cNvSpPr>
          <p:nvPr>
            <p:ph type="title"/>
          </p:nvPr>
        </p:nvSpPr>
        <p:spPr>
          <a:xfrm>
            <a:off x="838200" y="353962"/>
            <a:ext cx="10515600"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[2] </a:t>
            </a:r>
            <a:r>
              <a:rPr lang="ja-JP" altLang="en-US">
                <a:latin typeface="MS PGothic" panose="020B0600070205080204" pitchFamily="34" charset="-128"/>
                <a:ea typeface="MS PGothic" panose="020B0600070205080204" pitchFamily="34" charset="-128"/>
              </a:rPr>
              <a:t>ニーズ</a:t>
            </a:r>
            <a:r>
              <a:rPr lang="ja-JP" altLang="en-US" dirty="0">
                <a:latin typeface="MS PGothic" panose="020B0600070205080204" pitchFamily="34" charset="-128"/>
                <a:ea typeface="MS PGothic" panose="020B0600070205080204" pitchFamily="34" charset="-128"/>
              </a:rPr>
              <a:t>を</a:t>
            </a:r>
            <a:r>
              <a:rPr lang="en-US" altLang="ja-JP" dirty="0">
                <a:latin typeface="MS PGothic" panose="020B0600070205080204" pitchFamily="34" charset="-128"/>
                <a:ea typeface="MS PGothic" panose="020B0600070205080204" pitchFamily="34" charset="-128"/>
              </a:rPr>
              <a:t>1</a:t>
            </a:r>
            <a:r>
              <a:rPr lang="ja-JP" altLang="en-US" dirty="0">
                <a:latin typeface="MS PGothic" panose="020B0600070205080204" pitchFamily="34" charset="-128"/>
                <a:ea typeface="MS PGothic" panose="020B0600070205080204" pitchFamily="34" charset="-128"/>
              </a:rPr>
              <a:t>つ</a:t>
            </a:r>
            <a:r>
              <a:rPr lang="ja-JP" altLang="en-US">
                <a:latin typeface="MS PGothic" panose="020B0600070205080204" pitchFamily="34" charset="-128"/>
                <a:ea typeface="MS PGothic" panose="020B0600070205080204" pitchFamily="34" charset="-128"/>
              </a:rPr>
              <a:t>選択する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ja-JP" altLang="en-US" dirty="0">
                <a:latin typeface="MS PGothic" panose="020B0600070205080204" pitchFamily="34" charset="-128"/>
                <a:ea typeface="MS PGothic" panose="020B0600070205080204" pitchFamily="34" charset="-128"/>
              </a:rPr>
              <a:t>）</a:t>
            </a:r>
            <a:endParaRPr kumimoji="1" lang="ja-JP" altLang="en-US" dirty="0"/>
          </a:p>
        </p:txBody>
      </p:sp>
      <p:sp>
        <p:nvSpPr>
          <p:cNvPr id="3" name="テキスト ボックス 2">
            <a:extLst>
              <a:ext uri="{FF2B5EF4-FFF2-40B4-BE49-F238E27FC236}">
                <a16:creationId xmlns:a16="http://schemas.microsoft.com/office/drawing/2014/main" id="{0D0E971E-765A-BD3D-8F32-B0507C5E08FB}"/>
              </a:ext>
            </a:extLst>
          </p:cNvPr>
          <p:cNvSpPr txBox="1"/>
          <p:nvPr/>
        </p:nvSpPr>
        <p:spPr>
          <a:xfrm>
            <a:off x="327082" y="1099060"/>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チームで検討した「不便」 「不満」 「</a:t>
            </a:r>
            <a:r>
              <a:rPr lang="ja-JP" altLang="en-US" sz="2800" b="1">
                <a:latin typeface="MS PGothic" panose="020B0600070205080204" pitchFamily="34" charset="-128"/>
                <a:ea typeface="MS PGothic" panose="020B0600070205080204" pitchFamily="34" charset="-128"/>
              </a:rPr>
              <a:t>不足」</a:t>
            </a:r>
            <a:r>
              <a:rPr lang="en-US" altLang="ja-JP" sz="2800" b="1" dirty="0">
                <a:latin typeface="MS PGothic" panose="020B0600070205080204" pitchFamily="34" charset="-128"/>
                <a:ea typeface="MS PGothic" panose="020B0600070205080204" pitchFamily="34" charset="-128"/>
              </a:rPr>
              <a:t> </a:t>
            </a:r>
            <a:r>
              <a:rPr lang="ja-JP" altLang="en-US" sz="2800" b="1">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不快」から、</a:t>
            </a:r>
          </a:p>
          <a:p>
            <a:pPr algn="ctr"/>
            <a:r>
              <a:rPr lang="ja-JP" altLang="en-US" sz="2800" b="1" dirty="0">
                <a:latin typeface="MS PGothic" panose="020B0600070205080204" pitchFamily="34" charset="-128"/>
                <a:ea typeface="MS PGothic" panose="020B0600070205080204" pitchFamily="34" charset="-128"/>
              </a:rPr>
              <a:t>ビジネスにおけるニーズを設定する。</a:t>
            </a:r>
          </a:p>
        </p:txBody>
      </p:sp>
      <p:sp>
        <p:nvSpPr>
          <p:cNvPr id="6" name="正方形/長方形 5">
            <a:extLst>
              <a:ext uri="{FF2B5EF4-FFF2-40B4-BE49-F238E27FC236}">
                <a16:creationId xmlns:a16="http://schemas.microsoft.com/office/drawing/2014/main" id="{A96C812B-9950-C549-53BC-F6C08C0E0E85}"/>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2</a:t>
            </a:r>
            <a:r>
              <a:rPr lang="pt-PT" altLang="ja-JP" sz="1400" b="1" dirty="0">
                <a:solidFill>
                  <a:schemeClr val="bg1"/>
                </a:solidFill>
                <a:latin typeface="MS PGothic" panose="020B0600070205080204" pitchFamily="34" charset="-128"/>
                <a:ea typeface="MS PGothic" panose="020B0600070205080204" pitchFamily="34" charset="-128"/>
              </a:rPr>
              <a:t>-①-1</a:t>
            </a:r>
          </a:p>
        </p:txBody>
      </p:sp>
      <p:grpSp>
        <p:nvGrpSpPr>
          <p:cNvPr id="7" name="グループ化 6">
            <a:extLst>
              <a:ext uri="{FF2B5EF4-FFF2-40B4-BE49-F238E27FC236}">
                <a16:creationId xmlns:a16="http://schemas.microsoft.com/office/drawing/2014/main" id="{ABD63B69-C79F-314F-25BB-D334DEC262B8}"/>
              </a:ext>
            </a:extLst>
          </p:cNvPr>
          <p:cNvGrpSpPr/>
          <p:nvPr/>
        </p:nvGrpSpPr>
        <p:grpSpPr>
          <a:xfrm>
            <a:off x="851380" y="2560772"/>
            <a:ext cx="10658678" cy="2250629"/>
            <a:chOff x="851380" y="2560772"/>
            <a:chExt cx="10658678" cy="2250629"/>
          </a:xfrm>
        </p:grpSpPr>
        <p:sp>
          <p:nvSpPr>
            <p:cNvPr id="12" name="正方形/長方形 11">
              <a:extLst>
                <a:ext uri="{FF2B5EF4-FFF2-40B4-BE49-F238E27FC236}">
                  <a16:creationId xmlns:a16="http://schemas.microsoft.com/office/drawing/2014/main" id="{80D3E578-DA47-D3D0-9BF0-9ABA80DADD74}"/>
                </a:ext>
              </a:extLst>
            </p:cNvPr>
            <p:cNvSpPr/>
            <p:nvPr/>
          </p:nvSpPr>
          <p:spPr>
            <a:xfrm>
              <a:off x="851381" y="3011401"/>
              <a:ext cx="2556107" cy="1800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D9C6887A-74F1-1E6C-91AF-BB43823C6533}"/>
                </a:ext>
              </a:extLst>
            </p:cNvPr>
            <p:cNvSpPr/>
            <p:nvPr/>
          </p:nvSpPr>
          <p:spPr>
            <a:xfrm>
              <a:off x="4096811" y="3011401"/>
              <a:ext cx="4789081" cy="1800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F7C31C14-1A50-C254-DA8E-D9732B02672B}"/>
                </a:ext>
              </a:extLst>
            </p:cNvPr>
            <p:cNvSpPr txBox="1"/>
            <p:nvPr/>
          </p:nvSpPr>
          <p:spPr>
            <a:xfrm>
              <a:off x="851380" y="2560772"/>
              <a:ext cx="2556108" cy="400110"/>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「誰」</a:t>
              </a:r>
              <a:endParaRPr lang="en-US" altLang="ja-JP" sz="2000" b="1" dirty="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a16="http://schemas.microsoft.com/office/drawing/2014/main" id="{38D1E8A3-6550-A0B9-DAC2-2CB70A5ECFD8}"/>
                </a:ext>
              </a:extLst>
            </p:cNvPr>
            <p:cNvSpPr txBox="1"/>
            <p:nvPr/>
          </p:nvSpPr>
          <p:spPr>
            <a:xfrm>
              <a:off x="8783770" y="3619014"/>
              <a:ext cx="2726288" cy="584775"/>
            </a:xfrm>
            <a:prstGeom prst="rect">
              <a:avLst/>
            </a:prstGeom>
            <a:noFill/>
          </p:spPr>
          <p:txBody>
            <a:bodyPr wrap="square" rtlCol="0" anchor="ctr">
              <a:spAutoFit/>
            </a:bodyPr>
            <a:lstStyle/>
            <a:p>
              <a:pPr algn="ctr"/>
              <a:r>
                <a:rPr kumimoji="1" lang="ja-JP" altLang="en-US" sz="3200" b="1" dirty="0">
                  <a:latin typeface="MS PGothic" panose="020B0600070205080204" pitchFamily="34" charset="-128"/>
                  <a:ea typeface="MS PGothic" panose="020B0600070205080204" pitchFamily="34" charset="-128"/>
                </a:rPr>
                <a:t>を解決したい</a:t>
              </a:r>
              <a:endParaRPr lang="en-US" altLang="ja-JP" sz="3200" b="1" dirty="0">
                <a:latin typeface="MS PGothic" panose="020B0600070205080204" pitchFamily="34" charset="-128"/>
                <a:ea typeface="MS PGothic" panose="020B0600070205080204" pitchFamily="34" charset="-128"/>
              </a:endParaRPr>
            </a:p>
          </p:txBody>
        </p:sp>
        <p:sp>
          <p:nvSpPr>
            <p:cNvPr id="21" name="テキスト ボックス 20">
              <a:extLst>
                <a:ext uri="{FF2B5EF4-FFF2-40B4-BE49-F238E27FC236}">
                  <a16:creationId xmlns:a16="http://schemas.microsoft.com/office/drawing/2014/main" id="{6B9D2498-A197-883C-34C7-3B02AA198E39}"/>
                </a:ext>
              </a:extLst>
            </p:cNvPr>
            <p:cNvSpPr txBox="1"/>
            <p:nvPr/>
          </p:nvSpPr>
          <p:spPr>
            <a:xfrm>
              <a:off x="2388493" y="3619014"/>
              <a:ext cx="2726288" cy="584775"/>
            </a:xfrm>
            <a:prstGeom prst="rect">
              <a:avLst/>
            </a:prstGeom>
            <a:noFill/>
          </p:spPr>
          <p:txBody>
            <a:bodyPr wrap="square" rtlCol="0" anchor="ctr">
              <a:spAutoFit/>
            </a:bodyPr>
            <a:lstStyle/>
            <a:p>
              <a:pPr algn="ctr"/>
              <a:r>
                <a:rPr lang="ja-JP" altLang="en-US" sz="3200" b="1">
                  <a:latin typeface="MS PGothic" panose="020B0600070205080204" pitchFamily="34" charset="-128"/>
                  <a:ea typeface="MS PGothic" panose="020B0600070205080204" pitchFamily="34" charset="-128"/>
                </a:rPr>
                <a:t>の</a:t>
              </a:r>
              <a:endParaRPr lang="en-US" altLang="ja-JP" sz="3200" b="1" dirty="0">
                <a:latin typeface="MS PGothic" panose="020B0600070205080204" pitchFamily="34" charset="-128"/>
                <a:ea typeface="MS PGothic" panose="020B0600070205080204" pitchFamily="34" charset="-128"/>
              </a:endParaRPr>
            </a:p>
          </p:txBody>
        </p:sp>
        <p:sp>
          <p:nvSpPr>
            <p:cNvPr id="22" name="テキスト ボックス 21">
              <a:extLst>
                <a:ext uri="{FF2B5EF4-FFF2-40B4-BE49-F238E27FC236}">
                  <a16:creationId xmlns:a16="http://schemas.microsoft.com/office/drawing/2014/main" id="{3554249E-8368-D7D3-8481-FEF87E8B7624}"/>
                </a:ext>
              </a:extLst>
            </p:cNvPr>
            <p:cNvSpPr txBox="1"/>
            <p:nvPr/>
          </p:nvSpPr>
          <p:spPr>
            <a:xfrm>
              <a:off x="4096811" y="2560772"/>
              <a:ext cx="4789081" cy="400110"/>
            </a:xfrm>
            <a:prstGeom prst="rect">
              <a:avLst/>
            </a:prstGeom>
            <a:noFill/>
          </p:spPr>
          <p:txBody>
            <a:bodyPr wrap="square" rtlCol="0">
              <a:spAutoFit/>
            </a:bodyPr>
            <a:lstStyle/>
            <a:p>
              <a:pPr algn="ctr"/>
              <a:r>
                <a:rPr kumimoji="1" lang="ja-JP" altLang="en-US" sz="2000" b="1" dirty="0">
                  <a:latin typeface="MS PGothic" panose="020B0600070205080204" pitchFamily="34" charset="-128"/>
                  <a:ea typeface="MS PGothic" panose="020B0600070205080204" pitchFamily="34" charset="-128"/>
                </a:rPr>
                <a:t>「不便」 「不満」 「</a:t>
              </a:r>
              <a:r>
                <a:rPr kumimoji="1" lang="ja-JP" altLang="en-US" sz="2000" b="1">
                  <a:latin typeface="MS PGothic" panose="020B0600070205080204" pitchFamily="34" charset="-128"/>
                  <a:ea typeface="MS PGothic" panose="020B0600070205080204" pitchFamily="34" charset="-128"/>
                </a:rPr>
                <a:t>不足」</a:t>
              </a:r>
              <a:r>
                <a:rPr kumimoji="1" lang="en-US" altLang="ja-JP" sz="2000" b="1">
                  <a:latin typeface="MS PGothic" panose="020B0600070205080204" pitchFamily="34" charset="-128"/>
                  <a:ea typeface="MS PGothic" panose="020B0600070205080204" pitchFamily="34" charset="-128"/>
                </a:rPr>
                <a:t> </a:t>
              </a:r>
              <a:r>
                <a:rPr kumimoji="1" lang="ja-JP" altLang="en-US" sz="2000" b="1">
                  <a:latin typeface="MS PGothic" panose="020B0600070205080204" pitchFamily="34" charset="-128"/>
                  <a:ea typeface="MS PGothic" panose="020B0600070205080204" pitchFamily="34" charset="-128"/>
                </a:rPr>
                <a:t>「</a:t>
              </a:r>
              <a:r>
                <a:rPr kumimoji="1" lang="ja-JP" altLang="en-US" sz="2000" b="1" dirty="0">
                  <a:latin typeface="MS PGothic" panose="020B0600070205080204" pitchFamily="34" charset="-128"/>
                  <a:ea typeface="MS PGothic" panose="020B0600070205080204" pitchFamily="34" charset="-128"/>
                </a:rPr>
                <a:t>不快」</a:t>
              </a:r>
            </a:p>
          </p:txBody>
        </p:sp>
      </p:grpSp>
    </p:spTree>
    <p:extLst>
      <p:ext uri="{BB962C8B-B14F-4D97-AF65-F5344CB8AC3E}">
        <p14:creationId xmlns:p14="http://schemas.microsoft.com/office/powerpoint/2010/main" val="549656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92B5-003E-0322-4F8B-5647DBF44FB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5AF30EA-0FBF-841B-C7E4-409DC535F5D1}"/>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a:t>
            </a:r>
            <a:r>
              <a:rPr lang="en-US" altLang="ja-JP" sz="2800" dirty="0"/>
              <a:t>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販売</a:t>
            </a:r>
            <a:r>
              <a:rPr lang="ja-JP" altLang="en-US" dirty="0">
                <a:latin typeface="MS PGothic" panose="020B0600070205080204" pitchFamily="34" charset="-128"/>
                <a:ea typeface="MS PGothic" panose="020B0600070205080204" pitchFamily="34" charset="-128"/>
              </a:rPr>
              <a:t>活動を計画する </a:t>
            </a:r>
            <a:r>
              <a:rPr lang="en-US" altLang="ja-JP" dirty="0">
                <a:latin typeface="MS PGothic" panose="020B0600070205080204" pitchFamily="34" charset="-128"/>
                <a:ea typeface="MS PGothic" panose="020B0600070205080204" pitchFamily="34" charset="-128"/>
              </a:rPr>
              <a:t>(42</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C3859951-5B55-84AF-9293-BE50AECBB546}"/>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OP12-</a:t>
            </a:r>
            <a:r>
              <a:rPr lang="ja-JP" altLang="en-US" sz="1400" b="1">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-1</a:t>
            </a:r>
          </a:p>
        </p:txBody>
      </p:sp>
      <p:graphicFrame>
        <p:nvGraphicFramePr>
          <p:cNvPr id="4" name="表 3">
            <a:extLst>
              <a:ext uri="{FF2B5EF4-FFF2-40B4-BE49-F238E27FC236}">
                <a16:creationId xmlns:a16="http://schemas.microsoft.com/office/drawing/2014/main" id="{A300FF0B-0914-7434-4577-7095EEE145D1}"/>
              </a:ext>
            </a:extLst>
          </p:cNvPr>
          <p:cNvGraphicFramePr>
            <a:graphicFrameLocks noGrp="1"/>
          </p:cNvGraphicFramePr>
          <p:nvPr/>
        </p:nvGraphicFramePr>
        <p:xfrm>
          <a:off x="6434608" y="1157946"/>
          <a:ext cx="5171085" cy="4904264"/>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008991">
                  <a:extLst>
                    <a:ext uri="{9D8B030D-6E8A-4147-A177-3AD203B41FA5}">
                      <a16:colId xmlns:a16="http://schemas.microsoft.com/office/drawing/2014/main" val="1547416240"/>
                    </a:ext>
                  </a:extLst>
                </a:gridCol>
                <a:gridCol w="2270234">
                  <a:extLst>
                    <a:ext uri="{9D8B030D-6E8A-4147-A177-3AD203B41FA5}">
                      <a16:colId xmlns:a16="http://schemas.microsoft.com/office/drawing/2014/main" val="3511911498"/>
                    </a:ext>
                  </a:extLst>
                </a:gridCol>
                <a:gridCol w="1891860">
                  <a:extLst>
                    <a:ext uri="{9D8B030D-6E8A-4147-A177-3AD203B41FA5}">
                      <a16:colId xmlns:a16="http://schemas.microsoft.com/office/drawing/2014/main" val="2422333779"/>
                    </a:ext>
                  </a:extLst>
                </a:gridCol>
              </a:tblGrid>
              <a:tr h="373847">
                <a:tc gridSpan="3">
                  <a:txBody>
                    <a:bodyPr/>
                    <a:lstStyle/>
                    <a:p>
                      <a:pPr algn="ctr"/>
                      <a:r>
                        <a:rPr kumimoji="1" lang="ja-JP" altLang="en-US" sz="1800" b="1" dirty="0">
                          <a:solidFill>
                            <a:schemeClr val="bg1"/>
                          </a:solidFill>
                        </a:rPr>
                        <a:t>準備スケジュール</a:t>
                      </a:r>
                    </a:p>
                  </a:txBody>
                  <a:tcPr anchor="ctr">
                    <a:solidFill>
                      <a:schemeClr val="tx1"/>
                    </a:solidFill>
                  </a:tcPr>
                </a:tc>
                <a:tc hMerge="1">
                  <a:txBody>
                    <a:bodyPr/>
                    <a:lstStyle/>
                    <a:p>
                      <a:endParaRPr/>
                    </a:p>
                  </a:txBody>
                  <a:tcPr>
                    <a:solidFill>
                      <a:schemeClr val="tx1"/>
                    </a:solidFill>
                  </a:tcPr>
                </a:tc>
                <a:tc hMerge="1">
                  <a:txBody>
                    <a:bodyPr/>
                    <a:lstStyle/>
                    <a:p>
                      <a:endParaRPr kumimoji="1" lang="ja-JP" altLang="en-US" b="1" dirty="0">
                        <a:solidFill>
                          <a:schemeClr val="bg1"/>
                        </a:solidFill>
                      </a:endParaRPr>
                    </a:p>
                  </a:txBody>
                  <a:tcPr>
                    <a:solidFill>
                      <a:schemeClr val="tx1"/>
                    </a:solidFill>
                  </a:tcPr>
                </a:tc>
                <a:extLst>
                  <a:ext uri="{0D108BD9-81ED-4DB2-BD59-A6C34878D82A}">
                    <a16:rowId xmlns:a16="http://schemas.microsoft.com/office/drawing/2014/main" val="2802444063"/>
                  </a:ext>
                </a:extLst>
              </a:tr>
              <a:tr h="368612">
                <a:tc gridSpan="3">
                  <a:txBody>
                    <a:bodyPr/>
                    <a:lstStyle/>
                    <a:p>
                      <a:pPr algn="ctr"/>
                      <a:r>
                        <a:rPr kumimoji="1" lang="ja-JP" altLang="en-US" sz="1400" b="1" dirty="0">
                          <a:solidFill>
                            <a:schemeClr val="tx1"/>
                          </a:solidFill>
                        </a:rPr>
                        <a:t>当日までに必要な準備を検討して計画を立てる</a:t>
                      </a:r>
                    </a:p>
                  </a:txBody>
                  <a:tcPr marT="0" marB="0" anchor="c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45217388"/>
                  </a:ext>
                </a:extLst>
              </a:tr>
              <a:tr h="316306">
                <a:tc>
                  <a:txBody>
                    <a:bodyPr/>
                    <a:lstStyle/>
                    <a:p>
                      <a:pPr algn="ctr"/>
                      <a:r>
                        <a:rPr kumimoji="1" lang="ja-JP" altLang="en-US" sz="1400" dirty="0"/>
                        <a:t>日程</a:t>
                      </a:r>
                    </a:p>
                  </a:txBody>
                  <a:tcPr anchor="ctr">
                    <a:solidFill>
                      <a:schemeClr val="bg1">
                        <a:lumMod val="95000"/>
                      </a:schemeClr>
                    </a:solidFill>
                  </a:tcPr>
                </a:tc>
                <a:tc>
                  <a:txBody>
                    <a:bodyPr/>
                    <a:lstStyle/>
                    <a:p>
                      <a:pPr algn="ctr"/>
                      <a:r>
                        <a:rPr kumimoji="1" lang="ja-JP" altLang="en-US" sz="1400" dirty="0"/>
                        <a:t>内容・担当者</a:t>
                      </a:r>
                    </a:p>
                  </a:txBody>
                  <a:tcPr anchor="ctr">
                    <a:solidFill>
                      <a:schemeClr val="bg1">
                        <a:lumMod val="95000"/>
                      </a:schemeClr>
                    </a:solidFill>
                  </a:tcPr>
                </a:tc>
                <a:tc>
                  <a:txBody>
                    <a:bodyPr/>
                    <a:lstStyle/>
                    <a:p>
                      <a:pPr algn="ctr"/>
                      <a:r>
                        <a:rPr kumimoji="1" lang="ja-JP" altLang="en-US" sz="1400" dirty="0"/>
                        <a:t>メモ</a:t>
                      </a:r>
                    </a:p>
                  </a:txBody>
                  <a:tcPr anchor="ctr">
                    <a:solidFill>
                      <a:schemeClr val="bg1">
                        <a:lumMod val="95000"/>
                      </a:schemeClr>
                    </a:solidFill>
                  </a:tcPr>
                </a:tc>
                <a:extLst>
                  <a:ext uri="{0D108BD9-81ED-4DB2-BD59-A6C34878D82A}">
                    <a16:rowId xmlns:a16="http://schemas.microsoft.com/office/drawing/2014/main" val="2850144196"/>
                  </a:ext>
                </a:extLst>
              </a:tr>
              <a:tr h="549357">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2513668229"/>
                  </a:ext>
                </a:extLst>
              </a:tr>
              <a:tr h="549357">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1477177840"/>
                  </a:ext>
                </a:extLst>
              </a:tr>
              <a:tr h="549357">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1031780420"/>
                  </a:ext>
                </a:extLst>
              </a:tr>
              <a:tr h="549357">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2348549443"/>
                  </a:ext>
                </a:extLst>
              </a:tr>
              <a:tr h="549357">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589381724"/>
                  </a:ext>
                </a:extLst>
              </a:tr>
              <a:tr h="549357">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3903145162"/>
                  </a:ext>
                </a:extLst>
              </a:tr>
              <a:tr h="549357">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2825012478"/>
                  </a:ext>
                </a:extLst>
              </a:tr>
            </a:tbl>
          </a:graphicData>
        </a:graphic>
      </p:graphicFrame>
      <p:grpSp>
        <p:nvGrpSpPr>
          <p:cNvPr id="3" name="グループ化 2">
            <a:extLst>
              <a:ext uri="{FF2B5EF4-FFF2-40B4-BE49-F238E27FC236}">
                <a16:creationId xmlns:a16="http://schemas.microsoft.com/office/drawing/2014/main" id="{8C85CECB-6056-3566-D4D0-1B5C5CF30BB6}"/>
              </a:ext>
            </a:extLst>
          </p:cNvPr>
          <p:cNvGrpSpPr/>
          <p:nvPr/>
        </p:nvGrpSpPr>
        <p:grpSpPr>
          <a:xfrm>
            <a:off x="838200" y="1179574"/>
            <a:ext cx="5149746" cy="4882636"/>
            <a:chOff x="838200" y="1179574"/>
            <a:chExt cx="5149746" cy="4579567"/>
          </a:xfrm>
        </p:grpSpPr>
        <p:sp>
          <p:nvSpPr>
            <p:cNvPr id="5" name="正方形/長方形 4">
              <a:extLst>
                <a:ext uri="{FF2B5EF4-FFF2-40B4-BE49-F238E27FC236}">
                  <a16:creationId xmlns:a16="http://schemas.microsoft.com/office/drawing/2014/main" id="{BF869CED-E97C-DE33-0A48-32A8992A167D}"/>
                </a:ext>
              </a:extLst>
            </p:cNvPr>
            <p:cNvSpPr/>
            <p:nvPr/>
          </p:nvSpPr>
          <p:spPr>
            <a:xfrm>
              <a:off x="2099946" y="3516914"/>
              <a:ext cx="3888000" cy="68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7" name="正方形/長方形 6">
              <a:extLst>
                <a:ext uri="{FF2B5EF4-FFF2-40B4-BE49-F238E27FC236}">
                  <a16:creationId xmlns:a16="http://schemas.microsoft.com/office/drawing/2014/main" id="{1CD5B3D6-047E-53BA-A3D8-EE565463A189}"/>
                </a:ext>
              </a:extLst>
            </p:cNvPr>
            <p:cNvSpPr/>
            <p:nvPr/>
          </p:nvSpPr>
          <p:spPr>
            <a:xfrm>
              <a:off x="838202" y="3516914"/>
              <a:ext cx="1189348" cy="68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latin typeface="MS PGothic" panose="020B0600070205080204" pitchFamily="34" charset="-128"/>
                  <a:ea typeface="MS PGothic" panose="020B0600070205080204" pitchFamily="34" charset="-128"/>
                </a:rPr>
                <a:t>実施内容</a:t>
              </a:r>
            </a:p>
          </p:txBody>
        </p:sp>
        <p:sp>
          <p:nvSpPr>
            <p:cNvPr id="8" name="正方形/長方形 7">
              <a:extLst>
                <a:ext uri="{FF2B5EF4-FFF2-40B4-BE49-F238E27FC236}">
                  <a16:creationId xmlns:a16="http://schemas.microsoft.com/office/drawing/2014/main" id="{90D79D15-3B9C-CE28-3D61-6B9618AA78F6}"/>
                </a:ext>
              </a:extLst>
            </p:cNvPr>
            <p:cNvSpPr/>
            <p:nvPr/>
          </p:nvSpPr>
          <p:spPr>
            <a:xfrm>
              <a:off x="2099946" y="4296027"/>
              <a:ext cx="3888000" cy="68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1" name="正方形/長方形 10">
              <a:extLst>
                <a:ext uri="{FF2B5EF4-FFF2-40B4-BE49-F238E27FC236}">
                  <a16:creationId xmlns:a16="http://schemas.microsoft.com/office/drawing/2014/main" id="{45C52ACD-020D-ADF8-8FA2-9D588DDE921D}"/>
                </a:ext>
              </a:extLst>
            </p:cNvPr>
            <p:cNvSpPr/>
            <p:nvPr/>
          </p:nvSpPr>
          <p:spPr>
            <a:xfrm>
              <a:off x="838202" y="4296027"/>
              <a:ext cx="1189349" cy="68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latin typeface="MS PGothic" panose="020B0600070205080204" pitchFamily="34" charset="-128"/>
                  <a:ea typeface="MS PGothic" panose="020B0600070205080204" pitchFamily="34" charset="-128"/>
                </a:rPr>
                <a:t>準備物</a:t>
              </a:r>
            </a:p>
          </p:txBody>
        </p:sp>
        <p:sp>
          <p:nvSpPr>
            <p:cNvPr id="12" name="正方形/長方形 11">
              <a:extLst>
                <a:ext uri="{FF2B5EF4-FFF2-40B4-BE49-F238E27FC236}">
                  <a16:creationId xmlns:a16="http://schemas.microsoft.com/office/drawing/2014/main" id="{8C6ABFEE-F384-F16D-0038-4647874FF4C3}"/>
                </a:ext>
              </a:extLst>
            </p:cNvPr>
            <p:cNvSpPr/>
            <p:nvPr/>
          </p:nvSpPr>
          <p:spPr>
            <a:xfrm>
              <a:off x="2095011" y="1179574"/>
              <a:ext cx="3888000" cy="68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C8535434-6878-E6E8-EA78-EBBF2C692794}"/>
                </a:ext>
              </a:extLst>
            </p:cNvPr>
            <p:cNvSpPr/>
            <p:nvPr/>
          </p:nvSpPr>
          <p:spPr>
            <a:xfrm>
              <a:off x="838202" y="1179574"/>
              <a:ext cx="1189349" cy="68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1400" b="1">
                  <a:latin typeface="MS PGothic" panose="020B0600070205080204" pitchFamily="34" charset="-128"/>
                  <a:ea typeface="MS PGothic" panose="020B0600070205080204" pitchFamily="34" charset="-128"/>
                </a:rPr>
                <a:t>目標</a:t>
              </a:r>
              <a:br>
                <a:rPr lang="en-US" altLang="ja-JP" sz="1400" b="1" dirty="0">
                  <a:latin typeface="MS PGothic" panose="020B0600070205080204" pitchFamily="34" charset="-128"/>
                  <a:ea typeface="MS PGothic" panose="020B0600070205080204" pitchFamily="34" charset="-128"/>
                </a:rPr>
              </a:br>
              <a:r>
                <a:rPr lang="ja-JP" altLang="en-US" sz="1400" b="1">
                  <a:latin typeface="MS PGothic" panose="020B0600070205080204" pitchFamily="34" charset="-128"/>
                  <a:ea typeface="MS PGothic" panose="020B0600070205080204" pitchFamily="34" charset="-128"/>
                </a:rPr>
                <a:t>売上額</a:t>
              </a:r>
              <a:endParaRPr kumimoji="1" lang="ja-JP" altLang="en-US" sz="1400" b="1" dirty="0">
                <a:latin typeface="MS PGothic" panose="020B0600070205080204" pitchFamily="34" charset="-128"/>
                <a:ea typeface="MS PGothic" panose="020B0600070205080204" pitchFamily="34" charset="-128"/>
              </a:endParaRPr>
            </a:p>
          </p:txBody>
        </p:sp>
        <p:sp>
          <p:nvSpPr>
            <p:cNvPr id="14" name="正方形/長方形 13">
              <a:extLst>
                <a:ext uri="{FF2B5EF4-FFF2-40B4-BE49-F238E27FC236}">
                  <a16:creationId xmlns:a16="http://schemas.microsoft.com/office/drawing/2014/main" id="{B7259767-5077-C463-B533-46BF5364A4F4}"/>
                </a:ext>
              </a:extLst>
            </p:cNvPr>
            <p:cNvSpPr/>
            <p:nvPr/>
          </p:nvSpPr>
          <p:spPr>
            <a:xfrm>
              <a:off x="2099946" y="2737801"/>
              <a:ext cx="3888000" cy="68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0D200FC5-FE62-5A42-73A8-917BE2C1BBA5}"/>
                </a:ext>
              </a:extLst>
            </p:cNvPr>
            <p:cNvSpPr/>
            <p:nvPr/>
          </p:nvSpPr>
          <p:spPr>
            <a:xfrm>
              <a:off x="838200" y="2737801"/>
              <a:ext cx="1189350" cy="68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S PGothic" panose="020B0600070205080204" pitchFamily="34" charset="-128"/>
                  <a:ea typeface="MS PGothic" panose="020B0600070205080204" pitchFamily="34" charset="-128"/>
                </a:rPr>
                <a:t>販売</a:t>
              </a:r>
              <a:br>
                <a:rPr kumimoji="1" lang="en-US" altLang="ja-JP" sz="1400" b="1" dirty="0">
                  <a:latin typeface="MS PGothic" panose="020B0600070205080204" pitchFamily="34" charset="-128"/>
                  <a:ea typeface="MS PGothic" panose="020B0600070205080204" pitchFamily="34" charset="-128"/>
                </a:rPr>
              </a:br>
              <a:r>
                <a:rPr kumimoji="1" lang="ja-JP" altLang="en-US" sz="1400" b="1">
                  <a:latin typeface="MS PGothic" panose="020B0600070205080204" pitchFamily="34" charset="-128"/>
                  <a:ea typeface="MS PGothic" panose="020B0600070205080204" pitchFamily="34" charset="-128"/>
                </a:rPr>
                <a:t>時期・場所</a:t>
              </a:r>
              <a:endParaRPr kumimoji="1" lang="ja-JP" altLang="en-US" sz="1400" b="1" dirty="0">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D1EAB946-6F92-2511-3957-09842678B7AC}"/>
                </a:ext>
              </a:extLst>
            </p:cNvPr>
            <p:cNvSpPr/>
            <p:nvPr/>
          </p:nvSpPr>
          <p:spPr>
            <a:xfrm>
              <a:off x="2099946" y="1958688"/>
              <a:ext cx="3888000" cy="68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3848DF44-D4B9-C507-24E4-CBC18DC1DCE3}"/>
                </a:ext>
              </a:extLst>
            </p:cNvPr>
            <p:cNvSpPr/>
            <p:nvPr/>
          </p:nvSpPr>
          <p:spPr>
            <a:xfrm>
              <a:off x="838200" y="1958688"/>
              <a:ext cx="1189351" cy="68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S PGothic" panose="020B0600070205080204" pitchFamily="34" charset="-128"/>
                  <a:ea typeface="MS PGothic" panose="020B0600070205080204" pitchFamily="34" charset="-128"/>
                </a:rPr>
                <a:t>目標</a:t>
              </a:r>
              <a:br>
                <a:rPr kumimoji="1" lang="en-US" altLang="ja-JP" sz="1400" b="1" dirty="0">
                  <a:latin typeface="MS PGothic" panose="020B0600070205080204" pitchFamily="34" charset="-128"/>
                  <a:ea typeface="MS PGothic" panose="020B0600070205080204" pitchFamily="34" charset="-128"/>
                </a:rPr>
              </a:br>
              <a:r>
                <a:rPr kumimoji="1" lang="ja-JP" altLang="en-US" sz="1400" b="1">
                  <a:latin typeface="MS PGothic" panose="020B0600070205080204" pitchFamily="34" charset="-128"/>
                  <a:ea typeface="MS PGothic" panose="020B0600070205080204" pitchFamily="34" charset="-128"/>
                </a:rPr>
                <a:t>販売数</a:t>
              </a:r>
              <a:endParaRPr kumimoji="1" lang="zh-CN" altLang="en-US" sz="1400" b="1" dirty="0">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14C3C942-0B03-3BED-78A8-A5FB226D4C1B}"/>
                </a:ext>
              </a:extLst>
            </p:cNvPr>
            <p:cNvSpPr/>
            <p:nvPr/>
          </p:nvSpPr>
          <p:spPr>
            <a:xfrm>
              <a:off x="2099946" y="5075141"/>
              <a:ext cx="3888000" cy="68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id="{6C505127-D3AC-B1C1-C767-D9525C576E73}"/>
                </a:ext>
              </a:extLst>
            </p:cNvPr>
            <p:cNvSpPr/>
            <p:nvPr/>
          </p:nvSpPr>
          <p:spPr>
            <a:xfrm>
              <a:off x="838202" y="5075141"/>
              <a:ext cx="1189349" cy="684000"/>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a:latin typeface="MS PGothic" panose="020B0600070205080204" pitchFamily="34" charset="-128"/>
                  <a:ea typeface="MS PGothic" panose="020B0600070205080204" pitchFamily="34" charset="-128"/>
                </a:rPr>
                <a:t>協力者</a:t>
              </a:r>
              <a:endParaRPr kumimoji="1" lang="ja-JP" altLang="en-US" sz="1400" b="1" dirty="0">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1626111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369F5-7D27-1C91-96AA-F9F40DC719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A519E92-33B3-CAA3-0424-9EA9094D95BE}"/>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販売</a:t>
            </a:r>
            <a:r>
              <a:rPr lang="ja-JP" altLang="en-US" dirty="0">
                <a:latin typeface="MS PGothic" panose="020B0600070205080204" pitchFamily="34" charset="-128"/>
                <a:ea typeface="MS PGothic" panose="020B0600070205080204" pitchFamily="34" charset="-128"/>
              </a:rPr>
              <a:t>活動を実施する </a:t>
            </a:r>
            <a:r>
              <a:rPr lang="en-US" altLang="ja-JP" dirty="0">
                <a:latin typeface="MS PGothic" panose="020B0600070205080204" pitchFamily="34" charset="-128"/>
                <a:ea typeface="MS PGothic" panose="020B0600070205080204" pitchFamily="34" charset="-128"/>
              </a:rPr>
              <a:t>(35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正方形/長方形 3">
            <a:extLst>
              <a:ext uri="{FF2B5EF4-FFF2-40B4-BE49-F238E27FC236}">
                <a16:creationId xmlns:a16="http://schemas.microsoft.com/office/drawing/2014/main" id="{B69ACFF3-FD53-2B0B-DAEC-97EC90E10726}"/>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OP12-</a:t>
            </a:r>
            <a:r>
              <a:rPr lang="ja-JP" altLang="en-US" sz="1400" b="1">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5" name="テキスト ボックス 4">
            <a:extLst>
              <a:ext uri="{FF2B5EF4-FFF2-40B4-BE49-F238E27FC236}">
                <a16:creationId xmlns:a16="http://schemas.microsoft.com/office/drawing/2014/main" id="{7BB12543-DCB3-B0D3-A84E-EEAA9D8CDE53}"/>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実施</a:t>
            </a:r>
            <a:r>
              <a:rPr kumimoji="1" lang="ja-JP" altLang="en-US" sz="2800" b="1">
                <a:latin typeface="MS PGothic" panose="020B0600070205080204" pitchFamily="34" charset="-128"/>
                <a:ea typeface="MS PGothic" panose="020B0600070205080204" pitchFamily="34" charset="-128"/>
              </a:rPr>
              <a:t>時</a:t>
            </a:r>
            <a:r>
              <a:rPr lang="ja-JP" altLang="en-US" sz="2800" b="1">
                <a:latin typeface="MS PGothic" panose="020B0600070205080204" pitchFamily="34" charset="-128"/>
                <a:ea typeface="MS PGothic" panose="020B0600070205080204" pitchFamily="34" charset="-128"/>
              </a:rPr>
              <a:t>の</a:t>
            </a:r>
            <a:r>
              <a:rPr lang="ja-JP" altLang="en-US" sz="2800" b="1" dirty="0">
                <a:latin typeface="MS PGothic" panose="020B0600070205080204" pitchFamily="34" charset="-128"/>
                <a:ea typeface="MS PGothic" panose="020B0600070205080204" pitchFamily="34" charset="-128"/>
              </a:rPr>
              <a:t>記録と</a:t>
            </a:r>
            <a:r>
              <a:rPr lang="ja-JP" altLang="en-US" sz="2800" b="1">
                <a:latin typeface="MS PGothic" panose="020B0600070205080204" pitchFamily="34" charset="-128"/>
                <a:ea typeface="MS PGothic" panose="020B0600070205080204" pitchFamily="34" charset="-128"/>
              </a:rPr>
              <a:t>気づきをメモして、ビジネスプラン</a:t>
            </a:r>
            <a:r>
              <a:rPr lang="ja-JP" altLang="en-US" sz="2800" b="1" dirty="0">
                <a:latin typeface="MS PGothic" panose="020B0600070205080204" pitchFamily="34" charset="-128"/>
                <a:ea typeface="MS PGothic" panose="020B0600070205080204" pitchFamily="34" charset="-128"/>
              </a:rPr>
              <a:t>の改善</a:t>
            </a:r>
            <a:r>
              <a:rPr lang="ja-JP" altLang="en-US" sz="2800" b="1">
                <a:latin typeface="MS PGothic" panose="020B0600070205080204" pitchFamily="34" charset="-128"/>
                <a:ea typeface="MS PGothic" panose="020B0600070205080204" pitchFamily="34" charset="-128"/>
              </a:rPr>
              <a:t>に活用する。</a:t>
            </a:r>
            <a:endParaRPr lang="ja-JP" altLang="en-US" sz="2800" b="1" dirty="0">
              <a:latin typeface="MS PGothic" panose="020B0600070205080204" pitchFamily="34" charset="-128"/>
              <a:ea typeface="MS PGothic" panose="020B0600070205080204" pitchFamily="34" charset="-128"/>
            </a:endParaRPr>
          </a:p>
        </p:txBody>
      </p:sp>
      <p:grpSp>
        <p:nvGrpSpPr>
          <p:cNvPr id="10" name="グループ化 9">
            <a:extLst>
              <a:ext uri="{FF2B5EF4-FFF2-40B4-BE49-F238E27FC236}">
                <a16:creationId xmlns:a16="http://schemas.microsoft.com/office/drawing/2014/main" id="{AA88A845-1720-1C09-1FF0-5AFED55195FD}"/>
              </a:ext>
            </a:extLst>
          </p:cNvPr>
          <p:cNvGrpSpPr/>
          <p:nvPr/>
        </p:nvGrpSpPr>
        <p:grpSpPr>
          <a:xfrm>
            <a:off x="839788" y="1821069"/>
            <a:ext cx="5088046" cy="4098499"/>
            <a:chOff x="839788" y="1821069"/>
            <a:chExt cx="5088046" cy="4098499"/>
          </a:xfrm>
          <a:effectLst>
            <a:outerShdw dist="88900" dir="2700000" algn="ctr" rotWithShape="0">
              <a:schemeClr val="bg2">
                <a:lumMod val="90000"/>
              </a:schemeClr>
            </a:outerShdw>
          </a:effectLst>
        </p:grpSpPr>
        <p:sp>
          <p:nvSpPr>
            <p:cNvPr id="12" name="正方形/長方形 11">
              <a:extLst>
                <a:ext uri="{FF2B5EF4-FFF2-40B4-BE49-F238E27FC236}">
                  <a16:creationId xmlns:a16="http://schemas.microsoft.com/office/drawing/2014/main" id="{6716A2E2-02CD-9F6B-2EAE-64C5BB007423}"/>
                </a:ext>
              </a:extLst>
            </p:cNvPr>
            <p:cNvSpPr/>
            <p:nvPr/>
          </p:nvSpPr>
          <p:spPr>
            <a:xfrm>
              <a:off x="83978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0AF13832-F1E5-1969-81C1-92748F96A05A}"/>
                </a:ext>
              </a:extLst>
            </p:cNvPr>
            <p:cNvSpPr/>
            <p:nvPr/>
          </p:nvSpPr>
          <p:spPr>
            <a:xfrm>
              <a:off x="83978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latin typeface="MS PGothic" panose="020B0600070205080204" pitchFamily="34" charset="-128"/>
                  <a:ea typeface="MS PGothic" panose="020B0600070205080204" pitchFamily="34" charset="-128"/>
                </a:rPr>
                <a:t>実施</a:t>
              </a:r>
              <a:r>
                <a:rPr kumimoji="1" lang="ja-JP" altLang="en-US" b="1">
                  <a:latin typeface="MS PGothic" panose="020B0600070205080204" pitchFamily="34" charset="-128"/>
                  <a:ea typeface="MS PGothic" panose="020B0600070205080204" pitchFamily="34" charset="-128"/>
                </a:rPr>
                <a:t>時の記録</a:t>
              </a:r>
              <a:endParaRPr kumimoji="1" lang="ja-JP" altLang="en-US" b="1" dirty="0">
                <a:latin typeface="MS PGothic" panose="020B0600070205080204" pitchFamily="34" charset="-128"/>
                <a:ea typeface="MS PGothic" panose="020B0600070205080204" pitchFamily="34" charset="-128"/>
              </a:endParaRPr>
            </a:p>
          </p:txBody>
        </p:sp>
      </p:grpSp>
      <p:grpSp>
        <p:nvGrpSpPr>
          <p:cNvPr id="14" name="グループ化 13">
            <a:extLst>
              <a:ext uri="{FF2B5EF4-FFF2-40B4-BE49-F238E27FC236}">
                <a16:creationId xmlns:a16="http://schemas.microsoft.com/office/drawing/2014/main" id="{6A4A3A92-5CD5-D883-D12B-87B4720D2316}"/>
              </a:ext>
            </a:extLst>
          </p:cNvPr>
          <p:cNvGrpSpPr/>
          <p:nvPr/>
        </p:nvGrpSpPr>
        <p:grpSpPr>
          <a:xfrm>
            <a:off x="6264168" y="1821069"/>
            <a:ext cx="5088046" cy="4098499"/>
            <a:chOff x="6264168" y="1821069"/>
            <a:chExt cx="5088046" cy="4098499"/>
          </a:xfrm>
          <a:effectLst>
            <a:outerShdw dist="88900" dir="2700000" algn="ctr" rotWithShape="0">
              <a:schemeClr val="bg2">
                <a:lumMod val="90000"/>
              </a:schemeClr>
            </a:outerShdw>
          </a:effectLst>
        </p:grpSpPr>
        <p:sp>
          <p:nvSpPr>
            <p:cNvPr id="15" name="正方形/長方形 14">
              <a:extLst>
                <a:ext uri="{FF2B5EF4-FFF2-40B4-BE49-F238E27FC236}">
                  <a16:creationId xmlns:a16="http://schemas.microsoft.com/office/drawing/2014/main" id="{D41C6A8C-3CA1-E5EC-DD87-158966F593D5}"/>
                </a:ext>
              </a:extLst>
            </p:cNvPr>
            <p:cNvSpPr/>
            <p:nvPr/>
          </p:nvSpPr>
          <p:spPr>
            <a:xfrm>
              <a:off x="626416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A6148CF6-5088-20AA-5125-883B16D3A29D}"/>
                </a:ext>
              </a:extLst>
            </p:cNvPr>
            <p:cNvSpPr/>
            <p:nvPr/>
          </p:nvSpPr>
          <p:spPr>
            <a:xfrm>
              <a:off x="626416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改善に活用できそうな情報の記録</a:t>
              </a:r>
              <a:endParaRPr kumimoji="1" lang="ja-JP" altLang="en-US" b="1" dirty="0">
                <a:latin typeface="MS PGothic" panose="020B0600070205080204" pitchFamily="34" charset="-128"/>
                <a:ea typeface="MS PGothic" panose="020B0600070205080204" pitchFamily="34" charset="-128"/>
              </a:endParaRPr>
            </a:p>
          </p:txBody>
        </p:sp>
      </p:grpSp>
      <p:sp>
        <p:nvSpPr>
          <p:cNvPr id="11" name="テキスト ボックス 10">
            <a:extLst>
              <a:ext uri="{FF2B5EF4-FFF2-40B4-BE49-F238E27FC236}">
                <a16:creationId xmlns:a16="http://schemas.microsoft.com/office/drawing/2014/main" id="{FDC466EB-A37F-9466-53B6-A9469128CA8A}"/>
              </a:ext>
            </a:extLst>
          </p:cNvPr>
          <p:cNvSpPr txBox="1"/>
          <p:nvPr/>
        </p:nvSpPr>
        <p:spPr>
          <a:xfrm>
            <a:off x="838200" y="2348918"/>
            <a:ext cx="5088046" cy="338554"/>
          </a:xfrm>
          <a:prstGeom prst="rect">
            <a:avLst/>
          </a:prstGeom>
          <a:noFill/>
        </p:spPr>
        <p:txBody>
          <a:bodyPr wrap="square">
            <a:spAutoFit/>
          </a:bodyPr>
          <a:lstStyle/>
          <a:p>
            <a:pPr algn="ctr"/>
            <a:r>
              <a:rPr lang="ja-JP" altLang="en-US" sz="1600" b="1" dirty="0">
                <a:latin typeface="MS PGothic" panose="020B0600070205080204" pitchFamily="34" charset="-128"/>
                <a:ea typeface="MS PGothic" panose="020B0600070205080204" pitchFamily="34" charset="-128"/>
              </a:rPr>
              <a:t>販売日時、販売数量・金額・顧客の声など</a:t>
            </a:r>
          </a:p>
        </p:txBody>
      </p:sp>
      <p:sp>
        <p:nvSpPr>
          <p:cNvPr id="30" name="テキスト ボックス 29">
            <a:extLst>
              <a:ext uri="{FF2B5EF4-FFF2-40B4-BE49-F238E27FC236}">
                <a16:creationId xmlns:a16="http://schemas.microsoft.com/office/drawing/2014/main" id="{019C8B69-0C08-695B-5D4D-C10A3480A0EC}"/>
              </a:ext>
            </a:extLst>
          </p:cNvPr>
          <p:cNvSpPr txBox="1"/>
          <p:nvPr/>
        </p:nvSpPr>
        <p:spPr>
          <a:xfrm>
            <a:off x="6262578" y="2348918"/>
            <a:ext cx="5088046" cy="338554"/>
          </a:xfrm>
          <a:prstGeom prst="rect">
            <a:avLst/>
          </a:prstGeom>
          <a:noFill/>
        </p:spPr>
        <p:txBody>
          <a:bodyPr wrap="square">
            <a:spAutoFit/>
          </a:bodyPr>
          <a:lstStyle/>
          <a:p>
            <a:pPr algn="ctr"/>
            <a:r>
              <a:rPr lang="ja-JP" altLang="en-US" sz="1600" b="1">
                <a:latin typeface="MS PGothic" panose="020B0600070205080204" pitchFamily="34" charset="-128"/>
                <a:ea typeface="MS PGothic" panose="020B0600070205080204" pitchFamily="34" charset="-128"/>
              </a:rPr>
              <a:t>改善に活用できそうな情報や次の検討事項など</a:t>
            </a:r>
            <a:endParaRPr lang="ja-JP" altLang="en-US" sz="16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16402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C848-EC91-5825-E52C-CC4D39E3FBA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9DD5848-A6D2-35EE-6367-0677AF6E40B8}"/>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個人</a:t>
            </a:r>
            <a:r>
              <a:rPr lang="ja-JP" altLang="en-US" dirty="0">
                <a:latin typeface="MS PGothic" panose="020B0600070205080204" pitchFamily="34" charset="-128"/>
                <a:ea typeface="MS PGothic" panose="020B0600070205080204" pitchFamily="34" charset="-128"/>
              </a:rPr>
              <a:t>で活動を振り返る </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正方形/長方形 3">
            <a:extLst>
              <a:ext uri="{FF2B5EF4-FFF2-40B4-BE49-F238E27FC236}">
                <a16:creationId xmlns:a16="http://schemas.microsoft.com/office/drawing/2014/main" id="{71A2ED11-5CED-7B57-EB3B-63AEEDD5F3E3}"/>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OP12-</a:t>
            </a:r>
            <a:r>
              <a:rPr lang="ja-JP" altLang="en-US" sz="1400" b="1" dirty="0">
                <a:solidFill>
                  <a:schemeClr val="bg1"/>
                </a:solidFill>
                <a:latin typeface="MS PGothic" panose="020B0600070205080204" pitchFamily="34" charset="-128"/>
                <a:ea typeface="MS PGothic" panose="020B0600070205080204" pitchFamily="34" charset="-128"/>
              </a:rPr>
              <a:t>③</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9" name="テキスト ボックス 8">
            <a:extLst>
              <a:ext uri="{FF2B5EF4-FFF2-40B4-BE49-F238E27FC236}">
                <a16:creationId xmlns:a16="http://schemas.microsoft.com/office/drawing/2014/main" id="{77C54982-6A86-346D-34EF-27F9859CCDA1}"/>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販売活動を振り返り、ビジネスプランの改善を検討する。</a:t>
            </a:r>
          </a:p>
        </p:txBody>
      </p:sp>
      <p:grpSp>
        <p:nvGrpSpPr>
          <p:cNvPr id="13" name="グループ化 12">
            <a:extLst>
              <a:ext uri="{FF2B5EF4-FFF2-40B4-BE49-F238E27FC236}">
                <a16:creationId xmlns:a16="http://schemas.microsoft.com/office/drawing/2014/main" id="{4FC41BD6-F234-8F21-FBD1-93CF72728E0C}"/>
              </a:ext>
            </a:extLst>
          </p:cNvPr>
          <p:cNvGrpSpPr/>
          <p:nvPr/>
        </p:nvGrpSpPr>
        <p:grpSpPr>
          <a:xfrm>
            <a:off x="839788" y="1821069"/>
            <a:ext cx="5088046" cy="4098499"/>
            <a:chOff x="839788" y="1821069"/>
            <a:chExt cx="5088046" cy="4098499"/>
          </a:xfrm>
          <a:effectLst>
            <a:outerShdw dist="88900" dir="2700000" algn="ctr" rotWithShape="0">
              <a:schemeClr val="bg2">
                <a:lumMod val="90000"/>
              </a:schemeClr>
            </a:outerShdw>
          </a:effectLst>
        </p:grpSpPr>
        <p:sp>
          <p:nvSpPr>
            <p:cNvPr id="14" name="正方形/長方形 13">
              <a:extLst>
                <a:ext uri="{FF2B5EF4-FFF2-40B4-BE49-F238E27FC236}">
                  <a16:creationId xmlns:a16="http://schemas.microsoft.com/office/drawing/2014/main" id="{B477CD01-F5B9-0DB7-664F-098806BF9943}"/>
                </a:ext>
              </a:extLst>
            </p:cNvPr>
            <p:cNvSpPr/>
            <p:nvPr/>
          </p:nvSpPr>
          <p:spPr>
            <a:xfrm>
              <a:off x="83978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7A3F93B8-83CB-E84A-E74C-E314C0E86C97}"/>
                </a:ext>
              </a:extLst>
            </p:cNvPr>
            <p:cNvSpPr/>
            <p:nvPr/>
          </p:nvSpPr>
          <p:spPr>
            <a:xfrm>
              <a:off x="83978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販売活動の振り返り</a:t>
              </a:r>
              <a:endParaRPr kumimoji="1" lang="ja-JP" altLang="en-US" b="1" dirty="0">
                <a:latin typeface="MS PGothic" panose="020B0600070205080204" pitchFamily="34" charset="-128"/>
                <a:ea typeface="MS PGothic" panose="020B0600070205080204" pitchFamily="34" charset="-128"/>
              </a:endParaRPr>
            </a:p>
          </p:txBody>
        </p:sp>
      </p:grpSp>
      <p:grpSp>
        <p:nvGrpSpPr>
          <p:cNvPr id="16" name="グループ化 15">
            <a:extLst>
              <a:ext uri="{FF2B5EF4-FFF2-40B4-BE49-F238E27FC236}">
                <a16:creationId xmlns:a16="http://schemas.microsoft.com/office/drawing/2014/main" id="{AD046487-90FC-FABE-E9B2-B1D64612908B}"/>
              </a:ext>
            </a:extLst>
          </p:cNvPr>
          <p:cNvGrpSpPr/>
          <p:nvPr/>
        </p:nvGrpSpPr>
        <p:grpSpPr>
          <a:xfrm>
            <a:off x="6264168" y="1821069"/>
            <a:ext cx="5088046" cy="4098499"/>
            <a:chOff x="6264168" y="1821069"/>
            <a:chExt cx="5088046" cy="4098499"/>
          </a:xfrm>
          <a:effectLst>
            <a:outerShdw dist="88900" dir="2700000" algn="ctr" rotWithShape="0">
              <a:schemeClr val="bg2">
                <a:lumMod val="90000"/>
              </a:schemeClr>
            </a:outerShdw>
          </a:effectLst>
        </p:grpSpPr>
        <p:sp>
          <p:nvSpPr>
            <p:cNvPr id="20" name="正方形/長方形 19">
              <a:extLst>
                <a:ext uri="{FF2B5EF4-FFF2-40B4-BE49-F238E27FC236}">
                  <a16:creationId xmlns:a16="http://schemas.microsoft.com/office/drawing/2014/main" id="{20705C03-FEE1-164C-4BA5-B05232643E06}"/>
                </a:ext>
              </a:extLst>
            </p:cNvPr>
            <p:cNvSpPr/>
            <p:nvPr/>
          </p:nvSpPr>
          <p:spPr>
            <a:xfrm>
              <a:off x="626416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FD659D81-994E-8411-D74A-C50849EFCB04}"/>
                </a:ext>
              </a:extLst>
            </p:cNvPr>
            <p:cNvSpPr/>
            <p:nvPr/>
          </p:nvSpPr>
          <p:spPr>
            <a:xfrm>
              <a:off x="626416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ビジネスプランの改善点</a:t>
              </a:r>
              <a:endParaRPr kumimoji="1" lang="ja-JP" altLang="en-US" b="1" dirty="0">
                <a:latin typeface="MS PGothic" panose="020B0600070205080204" pitchFamily="34" charset="-128"/>
                <a:ea typeface="MS PGothic" panose="020B0600070205080204" pitchFamily="34" charset="-128"/>
              </a:endParaRPr>
            </a:p>
          </p:txBody>
        </p:sp>
      </p:grpSp>
      <p:sp>
        <p:nvSpPr>
          <p:cNvPr id="10" name="テキスト ボックス 9">
            <a:extLst>
              <a:ext uri="{FF2B5EF4-FFF2-40B4-BE49-F238E27FC236}">
                <a16:creationId xmlns:a16="http://schemas.microsoft.com/office/drawing/2014/main" id="{8507184A-A357-A518-C4B6-4C78782259DF}"/>
              </a:ext>
            </a:extLst>
          </p:cNvPr>
          <p:cNvSpPr txBox="1"/>
          <p:nvPr/>
        </p:nvSpPr>
        <p:spPr>
          <a:xfrm>
            <a:off x="838200" y="2348918"/>
            <a:ext cx="5088046" cy="338554"/>
          </a:xfrm>
          <a:prstGeom prst="rect">
            <a:avLst/>
          </a:prstGeom>
          <a:noFill/>
        </p:spPr>
        <p:txBody>
          <a:bodyPr wrap="square">
            <a:spAutoFit/>
          </a:bodyPr>
          <a:lstStyle/>
          <a:p>
            <a:pPr algn="ctr"/>
            <a:r>
              <a:rPr kumimoji="1" lang="ja-JP" altLang="en-US" sz="1600" b="1" dirty="0">
                <a:latin typeface="MS PGothic" panose="020B0600070205080204" pitchFamily="34" charset="-128"/>
                <a:ea typeface="MS PGothic" panose="020B0600070205080204" pitchFamily="34" charset="-128"/>
              </a:rPr>
              <a:t>販売活動</a:t>
            </a:r>
            <a:r>
              <a:rPr lang="ja-JP" altLang="en-US" sz="1600" b="1" dirty="0">
                <a:latin typeface="MS PGothic" panose="020B0600070205080204" pitchFamily="34" charset="-128"/>
                <a:ea typeface="MS PGothic" panose="020B0600070205080204" pitchFamily="34" charset="-128"/>
              </a:rPr>
              <a:t>の結果・得られた情報・気づきなど</a:t>
            </a:r>
          </a:p>
        </p:txBody>
      </p:sp>
      <p:sp>
        <p:nvSpPr>
          <p:cNvPr id="12" name="テキスト ボックス 11">
            <a:extLst>
              <a:ext uri="{FF2B5EF4-FFF2-40B4-BE49-F238E27FC236}">
                <a16:creationId xmlns:a16="http://schemas.microsoft.com/office/drawing/2014/main" id="{5C585F30-B44E-22D5-9679-C6A1A75FDE88}"/>
              </a:ext>
            </a:extLst>
          </p:cNvPr>
          <p:cNvSpPr txBox="1"/>
          <p:nvPr/>
        </p:nvSpPr>
        <p:spPr>
          <a:xfrm>
            <a:off x="6262578" y="2348918"/>
            <a:ext cx="5088046" cy="338554"/>
          </a:xfrm>
          <a:prstGeom prst="rect">
            <a:avLst/>
          </a:prstGeom>
          <a:noFill/>
        </p:spPr>
        <p:txBody>
          <a:bodyPr wrap="square">
            <a:spAutoFit/>
          </a:bodyPr>
          <a:lstStyle/>
          <a:p>
            <a:pPr algn="ctr"/>
            <a:r>
              <a:rPr lang="ja-JP" altLang="en-US" sz="1600" b="1">
                <a:latin typeface="MS PGothic" panose="020B0600070205080204" pitchFamily="34" charset="-128"/>
                <a:ea typeface="MS PGothic" panose="020B0600070205080204" pitchFamily="34" charset="-128"/>
              </a:rPr>
              <a:t>ビジネスプランを改善する方向性</a:t>
            </a:r>
            <a:endParaRPr lang="ja-JP" altLang="en-US" sz="16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465175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242A0-81E8-910A-E725-4E4D9E7C51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49D6F4-03F0-AC71-7ABE-D2BF1D32629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連携</a:t>
            </a:r>
            <a:r>
              <a:rPr lang="ja-JP" altLang="en-US" dirty="0">
                <a:latin typeface="MS PGothic" panose="020B0600070205080204" pitchFamily="34" charset="-128"/>
                <a:ea typeface="MS PGothic" panose="020B0600070205080204" pitchFamily="34" charset="-128"/>
              </a:rPr>
              <a:t>する商品を具体化する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正方形/長方形 3">
            <a:extLst>
              <a:ext uri="{FF2B5EF4-FFF2-40B4-BE49-F238E27FC236}">
                <a16:creationId xmlns:a16="http://schemas.microsoft.com/office/drawing/2014/main" id="{E6E5EB8F-EBC8-FD42-BE5D-646833B34981}"/>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OP13-</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9" name="テキスト ボックス 8">
            <a:extLst>
              <a:ext uri="{FF2B5EF4-FFF2-40B4-BE49-F238E27FC236}">
                <a16:creationId xmlns:a16="http://schemas.microsoft.com/office/drawing/2014/main" id="{83F467AB-9BAA-AC41-E97B-7CFDBC2384A5}"/>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検討したビジネスプランの商品開発を目指して企業と連携する。</a:t>
            </a:r>
          </a:p>
        </p:txBody>
      </p:sp>
      <p:grpSp>
        <p:nvGrpSpPr>
          <p:cNvPr id="13" name="グループ化 12">
            <a:extLst>
              <a:ext uri="{FF2B5EF4-FFF2-40B4-BE49-F238E27FC236}">
                <a16:creationId xmlns:a16="http://schemas.microsoft.com/office/drawing/2014/main" id="{43F0B9D5-692B-38DD-9F66-7AEF42EE339C}"/>
              </a:ext>
            </a:extLst>
          </p:cNvPr>
          <p:cNvGrpSpPr/>
          <p:nvPr/>
        </p:nvGrpSpPr>
        <p:grpSpPr>
          <a:xfrm>
            <a:off x="839788" y="1821069"/>
            <a:ext cx="5088046" cy="4098499"/>
            <a:chOff x="839788" y="1821069"/>
            <a:chExt cx="5088046" cy="4098499"/>
          </a:xfrm>
          <a:effectLst>
            <a:outerShdw dist="88900" dir="2700000" algn="ctr" rotWithShape="0">
              <a:schemeClr val="bg2">
                <a:lumMod val="90000"/>
              </a:schemeClr>
            </a:outerShdw>
          </a:effectLst>
        </p:grpSpPr>
        <p:sp>
          <p:nvSpPr>
            <p:cNvPr id="14" name="正方形/長方形 13">
              <a:extLst>
                <a:ext uri="{FF2B5EF4-FFF2-40B4-BE49-F238E27FC236}">
                  <a16:creationId xmlns:a16="http://schemas.microsoft.com/office/drawing/2014/main" id="{B4166A88-BAD7-FE4E-EDBF-6303198E01FB}"/>
                </a:ext>
              </a:extLst>
            </p:cNvPr>
            <p:cNvSpPr/>
            <p:nvPr/>
          </p:nvSpPr>
          <p:spPr>
            <a:xfrm>
              <a:off x="83978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2FEBFC67-12D0-CA6A-2C1B-F8DBB0DB004C}"/>
                </a:ext>
              </a:extLst>
            </p:cNvPr>
            <p:cNvSpPr/>
            <p:nvPr/>
          </p:nvSpPr>
          <p:spPr>
            <a:xfrm>
              <a:off x="83978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ビジネスプランの商品・サービスの特徴と強み</a:t>
              </a:r>
              <a:endParaRPr kumimoji="1" lang="ja-JP" altLang="en-US" b="1" dirty="0">
                <a:latin typeface="MS PGothic" panose="020B0600070205080204" pitchFamily="34" charset="-128"/>
                <a:ea typeface="MS PGothic" panose="020B0600070205080204" pitchFamily="34" charset="-128"/>
              </a:endParaRPr>
            </a:p>
          </p:txBody>
        </p:sp>
      </p:grpSp>
      <p:grpSp>
        <p:nvGrpSpPr>
          <p:cNvPr id="16" name="グループ化 15">
            <a:extLst>
              <a:ext uri="{FF2B5EF4-FFF2-40B4-BE49-F238E27FC236}">
                <a16:creationId xmlns:a16="http://schemas.microsoft.com/office/drawing/2014/main" id="{B5732134-54CF-327A-FA6E-40B4E3A6C542}"/>
              </a:ext>
            </a:extLst>
          </p:cNvPr>
          <p:cNvGrpSpPr/>
          <p:nvPr/>
        </p:nvGrpSpPr>
        <p:grpSpPr>
          <a:xfrm>
            <a:off x="6264168" y="1821069"/>
            <a:ext cx="5088046" cy="4098499"/>
            <a:chOff x="6264168" y="1821069"/>
            <a:chExt cx="5088046" cy="4098499"/>
          </a:xfrm>
          <a:effectLst>
            <a:outerShdw dist="88900" dir="2700000" algn="ctr" rotWithShape="0">
              <a:schemeClr val="bg2">
                <a:lumMod val="90000"/>
              </a:schemeClr>
            </a:outerShdw>
          </a:effectLst>
        </p:grpSpPr>
        <p:sp>
          <p:nvSpPr>
            <p:cNvPr id="20" name="正方形/長方形 19">
              <a:extLst>
                <a:ext uri="{FF2B5EF4-FFF2-40B4-BE49-F238E27FC236}">
                  <a16:creationId xmlns:a16="http://schemas.microsoft.com/office/drawing/2014/main" id="{6F1A6ACE-D6CB-65F2-EBFE-A4C5731A26ED}"/>
                </a:ext>
              </a:extLst>
            </p:cNvPr>
            <p:cNvSpPr/>
            <p:nvPr/>
          </p:nvSpPr>
          <p:spPr>
            <a:xfrm>
              <a:off x="6264168" y="2325070"/>
              <a:ext cx="5088046" cy="359449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F2B9B221-99B7-CDC4-CD2F-C401134C5CA5}"/>
                </a:ext>
              </a:extLst>
            </p:cNvPr>
            <p:cNvSpPr/>
            <p:nvPr/>
          </p:nvSpPr>
          <p:spPr>
            <a:xfrm>
              <a:off x="6264168" y="1821069"/>
              <a:ext cx="5088046" cy="504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S PGothic" panose="020B0600070205080204" pitchFamily="34" charset="-128"/>
                  <a:ea typeface="MS PGothic" panose="020B0600070205080204" pitchFamily="34" charset="-128"/>
                </a:rPr>
                <a:t>企業と連携する上で必要となる準備</a:t>
              </a:r>
              <a:endParaRPr kumimoji="1" lang="ja-JP" altLang="en-US" b="1" dirty="0">
                <a:latin typeface="MS PGothic" panose="020B0600070205080204" pitchFamily="34" charset="-128"/>
                <a:ea typeface="MS PGothic" panose="020B0600070205080204" pitchFamily="34" charset="-128"/>
              </a:endParaRPr>
            </a:p>
          </p:txBody>
        </p:sp>
      </p:grpSp>
      <p:sp>
        <p:nvSpPr>
          <p:cNvPr id="10" name="テキスト ボックス 9">
            <a:extLst>
              <a:ext uri="{FF2B5EF4-FFF2-40B4-BE49-F238E27FC236}">
                <a16:creationId xmlns:a16="http://schemas.microsoft.com/office/drawing/2014/main" id="{7BFE50A3-9268-62CA-6233-54548EFE3588}"/>
              </a:ext>
            </a:extLst>
          </p:cNvPr>
          <p:cNvSpPr txBox="1"/>
          <p:nvPr/>
        </p:nvSpPr>
        <p:spPr>
          <a:xfrm>
            <a:off x="838200" y="2348918"/>
            <a:ext cx="5088046" cy="338554"/>
          </a:xfrm>
          <a:prstGeom prst="rect">
            <a:avLst/>
          </a:prstGeom>
          <a:noFill/>
        </p:spPr>
        <p:txBody>
          <a:bodyPr wrap="square">
            <a:spAutoFit/>
          </a:bodyPr>
          <a:lstStyle/>
          <a:p>
            <a:pPr algn="ctr"/>
            <a:r>
              <a:rPr lang="ja-JP" altLang="en-US" sz="1600" b="1" dirty="0">
                <a:latin typeface="MS PGothic" panose="020B0600070205080204" pitchFamily="34" charset="-128"/>
                <a:ea typeface="MS PGothic" panose="020B0600070205080204" pitchFamily="34" charset="-128"/>
              </a:rPr>
              <a:t>過去の情報を持ちより改めて特徴と強みを書き出す</a:t>
            </a:r>
          </a:p>
        </p:txBody>
      </p:sp>
      <p:sp>
        <p:nvSpPr>
          <p:cNvPr id="12" name="テキスト ボックス 11">
            <a:extLst>
              <a:ext uri="{FF2B5EF4-FFF2-40B4-BE49-F238E27FC236}">
                <a16:creationId xmlns:a16="http://schemas.microsoft.com/office/drawing/2014/main" id="{2A80A657-D986-ADFE-0DC5-DB851818D62B}"/>
              </a:ext>
            </a:extLst>
          </p:cNvPr>
          <p:cNvSpPr txBox="1"/>
          <p:nvPr/>
        </p:nvSpPr>
        <p:spPr>
          <a:xfrm>
            <a:off x="6262578" y="2348918"/>
            <a:ext cx="5088046" cy="338554"/>
          </a:xfrm>
          <a:prstGeom prst="rect">
            <a:avLst/>
          </a:prstGeom>
          <a:noFill/>
        </p:spPr>
        <p:txBody>
          <a:bodyPr wrap="square">
            <a:spAutoFit/>
          </a:bodyPr>
          <a:lstStyle/>
          <a:p>
            <a:pPr algn="ctr"/>
            <a:r>
              <a:rPr kumimoji="1" lang="ja-JP" altLang="en-US" sz="1600" b="1">
                <a:latin typeface="MS PGothic" panose="020B0600070205080204" pitchFamily="34" charset="-128"/>
                <a:ea typeface="MS PGothic" panose="020B0600070205080204" pitchFamily="34" charset="-128"/>
              </a:rPr>
              <a:t>企業と連携する上で</a:t>
            </a:r>
            <a:r>
              <a:rPr lang="ja-JP" altLang="en-US" sz="1600" b="1">
                <a:latin typeface="MS PGothic" panose="020B0600070205080204" pitchFamily="34" charset="-128"/>
                <a:ea typeface="MS PGothic" panose="020B0600070205080204" pitchFamily="34" charset="-128"/>
              </a:rPr>
              <a:t>必要となることをリストアップする</a:t>
            </a:r>
            <a:endParaRPr lang="ja-JP" altLang="en-US" sz="16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423556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5DE4B-B174-1C3B-EFA9-BAB9F63EE9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C2CD7F-B321-958C-8BFF-F3347EB1C1D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a:t>
            </a:r>
            <a:r>
              <a:rPr lang="en-US" altLang="ja-JP" sz="2800" dirty="0"/>
              <a:t>2</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で計画を立てる （</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3C18A4C3-DC37-99A1-E3F5-134E583CF91E}"/>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OP13-</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p>
        </p:txBody>
      </p:sp>
      <p:grpSp>
        <p:nvGrpSpPr>
          <p:cNvPr id="3" name="グループ化 2">
            <a:extLst>
              <a:ext uri="{FF2B5EF4-FFF2-40B4-BE49-F238E27FC236}">
                <a16:creationId xmlns:a16="http://schemas.microsoft.com/office/drawing/2014/main" id="{0A516016-96BB-1713-1E16-9671BDDEAFB9}"/>
              </a:ext>
            </a:extLst>
          </p:cNvPr>
          <p:cNvGrpSpPr/>
          <p:nvPr/>
        </p:nvGrpSpPr>
        <p:grpSpPr>
          <a:xfrm>
            <a:off x="583673" y="1186226"/>
            <a:ext cx="5512325" cy="1404000"/>
            <a:chOff x="2049519" y="1491022"/>
            <a:chExt cx="5601957"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61FEF1B4-6891-C04C-829B-5DE683DB9316}"/>
                </a:ext>
              </a:extLst>
            </p:cNvPr>
            <p:cNvSpPr/>
            <p:nvPr/>
          </p:nvSpPr>
          <p:spPr>
            <a:xfrm>
              <a:off x="3331778" y="1491022"/>
              <a:ext cx="4319698"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94CBA565-8CDB-8473-7E64-71BF010D7372}"/>
                </a:ext>
              </a:extLst>
            </p:cNvPr>
            <p:cNvSpPr/>
            <p:nvPr/>
          </p:nvSpPr>
          <p:spPr>
            <a:xfrm>
              <a:off x="2049519" y="1491022"/>
              <a:ext cx="1208687"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latin typeface="MS PGothic" panose="020B0600070205080204" pitchFamily="34" charset="-128"/>
                  <a:ea typeface="MS PGothic" panose="020B0600070205080204" pitchFamily="34" charset="-128"/>
                </a:rPr>
                <a:t>実施内容</a:t>
              </a:r>
            </a:p>
            <a:p>
              <a:pPr algn="ctr"/>
              <a:r>
                <a:rPr kumimoji="1" lang="zh-CN" altLang="en-US" sz="1400" b="1" dirty="0">
                  <a:latin typeface="MS PGothic" panose="020B0600070205080204" pitchFamily="34" charset="-128"/>
                  <a:ea typeface="MS PGothic" panose="020B0600070205080204" pitchFamily="34" charset="-128"/>
                </a:rPr>
                <a:t>検証内容</a:t>
              </a:r>
            </a:p>
          </p:txBody>
        </p:sp>
      </p:grpSp>
      <p:grpSp>
        <p:nvGrpSpPr>
          <p:cNvPr id="20" name="グループ化 19">
            <a:extLst>
              <a:ext uri="{FF2B5EF4-FFF2-40B4-BE49-F238E27FC236}">
                <a16:creationId xmlns:a16="http://schemas.microsoft.com/office/drawing/2014/main" id="{106699D3-F4D9-674B-CF1C-73D69CC701EA}"/>
              </a:ext>
            </a:extLst>
          </p:cNvPr>
          <p:cNvGrpSpPr/>
          <p:nvPr/>
        </p:nvGrpSpPr>
        <p:grpSpPr>
          <a:xfrm>
            <a:off x="583673" y="2679764"/>
            <a:ext cx="5513344" cy="1080000"/>
            <a:chOff x="2049519" y="1491022"/>
            <a:chExt cx="5602992" cy="1080000"/>
          </a:xfrm>
          <a:effectLst>
            <a:outerShdw dist="88900" dir="2700000" algn="ctr" rotWithShape="0">
              <a:schemeClr val="bg2">
                <a:lumMod val="90000"/>
              </a:schemeClr>
            </a:outerShdw>
          </a:effectLst>
        </p:grpSpPr>
        <p:sp>
          <p:nvSpPr>
            <p:cNvPr id="21" name="正方形/長方形 20">
              <a:extLst>
                <a:ext uri="{FF2B5EF4-FFF2-40B4-BE49-F238E27FC236}">
                  <a16:creationId xmlns:a16="http://schemas.microsoft.com/office/drawing/2014/main" id="{153EAE51-61AF-085E-A002-07CFC8B665D0}"/>
                </a:ext>
              </a:extLst>
            </p:cNvPr>
            <p:cNvSpPr/>
            <p:nvPr/>
          </p:nvSpPr>
          <p:spPr>
            <a:xfrm>
              <a:off x="3331779" y="1491022"/>
              <a:ext cx="4320732"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F65A308D-2531-B4DE-E4E8-D2173810F45A}"/>
                </a:ext>
              </a:extLst>
            </p:cNvPr>
            <p:cNvSpPr/>
            <p:nvPr/>
          </p:nvSpPr>
          <p:spPr>
            <a:xfrm>
              <a:off x="2049519" y="1491022"/>
              <a:ext cx="1208688"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latin typeface="MS PGothic" panose="020B0600070205080204" pitchFamily="34" charset="-128"/>
                  <a:ea typeface="MS PGothic" panose="020B0600070205080204" pitchFamily="34" charset="-128"/>
                </a:rPr>
                <a:t>連絡先</a:t>
              </a:r>
            </a:p>
          </p:txBody>
        </p:sp>
      </p:grpSp>
      <p:grpSp>
        <p:nvGrpSpPr>
          <p:cNvPr id="23" name="グループ化 22">
            <a:extLst>
              <a:ext uri="{FF2B5EF4-FFF2-40B4-BE49-F238E27FC236}">
                <a16:creationId xmlns:a16="http://schemas.microsoft.com/office/drawing/2014/main" id="{F08F0CE8-0651-2DF8-1C13-7FDA116BE37A}"/>
              </a:ext>
            </a:extLst>
          </p:cNvPr>
          <p:cNvGrpSpPr/>
          <p:nvPr/>
        </p:nvGrpSpPr>
        <p:grpSpPr>
          <a:xfrm>
            <a:off x="583673" y="3849302"/>
            <a:ext cx="5513346" cy="1080000"/>
            <a:chOff x="2049517" y="1491022"/>
            <a:chExt cx="5602994" cy="1080000"/>
          </a:xfrm>
          <a:effectLst>
            <a:outerShdw dist="88900" dir="2700000" algn="ctr" rotWithShape="0">
              <a:schemeClr val="bg2">
                <a:lumMod val="90000"/>
              </a:schemeClr>
            </a:outerShdw>
          </a:effectLst>
        </p:grpSpPr>
        <p:sp>
          <p:nvSpPr>
            <p:cNvPr id="24" name="正方形/長方形 23">
              <a:extLst>
                <a:ext uri="{FF2B5EF4-FFF2-40B4-BE49-F238E27FC236}">
                  <a16:creationId xmlns:a16="http://schemas.microsoft.com/office/drawing/2014/main" id="{6E7E0B20-448A-D710-46C4-9A8C28DDA741}"/>
                </a:ext>
              </a:extLst>
            </p:cNvPr>
            <p:cNvSpPr/>
            <p:nvPr/>
          </p:nvSpPr>
          <p:spPr>
            <a:xfrm>
              <a:off x="3331779" y="1491022"/>
              <a:ext cx="4320732"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1C51FB2E-42F4-4C17-DE15-B5431963D6C6}"/>
                </a:ext>
              </a:extLst>
            </p:cNvPr>
            <p:cNvSpPr/>
            <p:nvPr/>
          </p:nvSpPr>
          <p:spPr>
            <a:xfrm>
              <a:off x="2049517" y="1491022"/>
              <a:ext cx="1208689"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1400" b="1" dirty="0">
                  <a:latin typeface="MS PGothic" panose="020B0600070205080204" pitchFamily="34" charset="-128"/>
                  <a:ea typeface="MS PGothic" panose="020B0600070205080204" pitchFamily="34" charset="-128"/>
                </a:rPr>
                <a:t>準備物</a:t>
              </a:r>
            </a:p>
          </p:txBody>
        </p:sp>
      </p:grpSp>
      <p:grpSp>
        <p:nvGrpSpPr>
          <p:cNvPr id="29" name="グループ化 28">
            <a:extLst>
              <a:ext uri="{FF2B5EF4-FFF2-40B4-BE49-F238E27FC236}">
                <a16:creationId xmlns:a16="http://schemas.microsoft.com/office/drawing/2014/main" id="{CED3BE7A-B25E-3CA7-6B12-5426DAEFCFC3}"/>
              </a:ext>
            </a:extLst>
          </p:cNvPr>
          <p:cNvGrpSpPr/>
          <p:nvPr/>
        </p:nvGrpSpPr>
        <p:grpSpPr>
          <a:xfrm>
            <a:off x="583673" y="5018841"/>
            <a:ext cx="5513346" cy="1044000"/>
            <a:chOff x="2049517" y="1491022"/>
            <a:chExt cx="5602994" cy="1080000"/>
          </a:xfrm>
          <a:effectLst>
            <a:outerShdw dist="88900" dir="2700000" algn="ctr" rotWithShape="0">
              <a:schemeClr val="bg2">
                <a:lumMod val="90000"/>
              </a:schemeClr>
            </a:outerShdw>
          </a:effectLst>
        </p:grpSpPr>
        <p:sp>
          <p:nvSpPr>
            <p:cNvPr id="30" name="正方形/長方形 29">
              <a:extLst>
                <a:ext uri="{FF2B5EF4-FFF2-40B4-BE49-F238E27FC236}">
                  <a16:creationId xmlns:a16="http://schemas.microsoft.com/office/drawing/2014/main" id="{6D8D002D-B456-1318-35E5-6EA2BA9213C7}"/>
                </a:ext>
              </a:extLst>
            </p:cNvPr>
            <p:cNvSpPr/>
            <p:nvPr/>
          </p:nvSpPr>
          <p:spPr>
            <a:xfrm>
              <a:off x="3331779" y="1491022"/>
              <a:ext cx="4320732"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31" name="正方形/長方形 30">
              <a:extLst>
                <a:ext uri="{FF2B5EF4-FFF2-40B4-BE49-F238E27FC236}">
                  <a16:creationId xmlns:a16="http://schemas.microsoft.com/office/drawing/2014/main" id="{ED04B415-48E5-E04D-70AF-8C1D6927EF8A}"/>
                </a:ext>
              </a:extLst>
            </p:cNvPr>
            <p:cNvSpPr/>
            <p:nvPr/>
          </p:nvSpPr>
          <p:spPr>
            <a:xfrm>
              <a:off x="2049517" y="1491022"/>
              <a:ext cx="120869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latin typeface="MS PGothic" panose="020B0600070205080204" pitchFamily="34" charset="-128"/>
                  <a:ea typeface="MS PGothic" panose="020B0600070205080204" pitchFamily="34" charset="-128"/>
                </a:rPr>
                <a:t>役割分担</a:t>
              </a:r>
            </a:p>
          </p:txBody>
        </p:sp>
      </p:grpSp>
      <p:graphicFrame>
        <p:nvGraphicFramePr>
          <p:cNvPr id="4" name="表 3">
            <a:extLst>
              <a:ext uri="{FF2B5EF4-FFF2-40B4-BE49-F238E27FC236}">
                <a16:creationId xmlns:a16="http://schemas.microsoft.com/office/drawing/2014/main" id="{C386B5AB-9C2F-09FC-E8E1-4CFE795CCF09}"/>
              </a:ext>
            </a:extLst>
          </p:cNvPr>
          <p:cNvGraphicFramePr>
            <a:graphicFrameLocks noGrp="1"/>
          </p:cNvGraphicFramePr>
          <p:nvPr>
            <p:extLst>
              <p:ext uri="{D42A27DB-BD31-4B8C-83A1-F6EECF244321}">
                <p14:modId xmlns:p14="http://schemas.microsoft.com/office/powerpoint/2010/main" val="4053671842"/>
              </p:ext>
            </p:extLst>
          </p:nvPr>
        </p:nvGraphicFramePr>
        <p:xfrm>
          <a:off x="6434608" y="1186225"/>
          <a:ext cx="5171085" cy="4876612"/>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008991">
                  <a:extLst>
                    <a:ext uri="{9D8B030D-6E8A-4147-A177-3AD203B41FA5}">
                      <a16:colId xmlns:a16="http://schemas.microsoft.com/office/drawing/2014/main" val="1547416240"/>
                    </a:ext>
                  </a:extLst>
                </a:gridCol>
                <a:gridCol w="2270234">
                  <a:extLst>
                    <a:ext uri="{9D8B030D-6E8A-4147-A177-3AD203B41FA5}">
                      <a16:colId xmlns:a16="http://schemas.microsoft.com/office/drawing/2014/main" val="3511911498"/>
                    </a:ext>
                  </a:extLst>
                </a:gridCol>
                <a:gridCol w="1891860">
                  <a:extLst>
                    <a:ext uri="{9D8B030D-6E8A-4147-A177-3AD203B41FA5}">
                      <a16:colId xmlns:a16="http://schemas.microsoft.com/office/drawing/2014/main" val="2422333779"/>
                    </a:ext>
                  </a:extLst>
                </a:gridCol>
              </a:tblGrid>
              <a:tr h="600460">
                <a:tc gridSpan="3">
                  <a:txBody>
                    <a:bodyPr/>
                    <a:lstStyle/>
                    <a:p>
                      <a:pPr algn="ctr"/>
                      <a:r>
                        <a:rPr kumimoji="1" lang="ja-JP" altLang="en-US" b="1" dirty="0">
                          <a:solidFill>
                            <a:schemeClr val="bg1"/>
                          </a:solidFill>
                        </a:rPr>
                        <a:t>準備スケジュール</a:t>
                      </a:r>
                    </a:p>
                  </a:txBody>
                  <a:tcPr anchor="ctr">
                    <a:solidFill>
                      <a:schemeClr val="tx1"/>
                    </a:solidFill>
                  </a:tcPr>
                </a:tc>
                <a:tc hMerge="1">
                  <a:txBody>
                    <a:bodyPr/>
                    <a:lstStyle/>
                    <a:p>
                      <a:endParaRPr/>
                    </a:p>
                  </a:txBody>
                  <a:tcPr>
                    <a:solidFill>
                      <a:schemeClr val="tx1"/>
                    </a:solidFill>
                  </a:tcPr>
                </a:tc>
                <a:tc hMerge="1">
                  <a:txBody>
                    <a:bodyPr/>
                    <a:lstStyle/>
                    <a:p>
                      <a:endParaRPr kumimoji="1" lang="ja-JP" altLang="en-US" b="1" dirty="0">
                        <a:solidFill>
                          <a:schemeClr val="bg1"/>
                        </a:solidFill>
                      </a:endParaRPr>
                    </a:p>
                  </a:txBody>
                  <a:tcPr>
                    <a:solidFill>
                      <a:schemeClr val="tx1"/>
                    </a:solidFill>
                  </a:tcPr>
                </a:tc>
                <a:extLst>
                  <a:ext uri="{0D108BD9-81ED-4DB2-BD59-A6C34878D82A}">
                    <a16:rowId xmlns:a16="http://schemas.microsoft.com/office/drawing/2014/main" val="2802444063"/>
                  </a:ext>
                </a:extLst>
              </a:tr>
              <a:tr h="70070">
                <a:tc gridSpan="3">
                  <a:txBody>
                    <a:bodyPr/>
                    <a:lstStyle/>
                    <a:p>
                      <a:pPr algn="ctr"/>
                      <a:endParaRPr kumimoji="1" lang="ja-JP" altLang="en-US" sz="400" b="1" dirty="0">
                        <a:solidFill>
                          <a:schemeClr val="bg1"/>
                        </a:solidFill>
                      </a:endParaRPr>
                    </a:p>
                  </a:txBody>
                  <a:tcPr marT="0" marB="0" anchor="c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45217388"/>
                  </a:ext>
                </a:extLst>
              </a:tr>
              <a:tr h="386588">
                <a:tc>
                  <a:txBody>
                    <a:bodyPr/>
                    <a:lstStyle/>
                    <a:p>
                      <a:pPr algn="ctr"/>
                      <a:r>
                        <a:rPr kumimoji="1" lang="ja-JP" altLang="en-US" sz="1400" dirty="0"/>
                        <a:t>日程</a:t>
                      </a:r>
                    </a:p>
                  </a:txBody>
                  <a:tcPr anchor="ctr">
                    <a:solidFill>
                      <a:schemeClr val="bg1">
                        <a:lumMod val="95000"/>
                      </a:schemeClr>
                    </a:solidFill>
                  </a:tcPr>
                </a:tc>
                <a:tc>
                  <a:txBody>
                    <a:bodyPr/>
                    <a:lstStyle/>
                    <a:p>
                      <a:pPr algn="ctr"/>
                      <a:r>
                        <a:rPr kumimoji="1" lang="ja-JP" altLang="en-US" sz="1400" dirty="0"/>
                        <a:t>内容・担当者</a:t>
                      </a:r>
                    </a:p>
                  </a:txBody>
                  <a:tcPr anchor="ctr">
                    <a:solidFill>
                      <a:schemeClr val="bg1">
                        <a:lumMod val="95000"/>
                      </a:schemeClr>
                    </a:solidFill>
                  </a:tcPr>
                </a:tc>
                <a:tc>
                  <a:txBody>
                    <a:bodyPr/>
                    <a:lstStyle/>
                    <a:p>
                      <a:pPr algn="ctr"/>
                      <a:r>
                        <a:rPr kumimoji="1" lang="ja-JP" altLang="en-US" sz="1400" dirty="0"/>
                        <a:t>準備物・メモ</a:t>
                      </a:r>
                    </a:p>
                  </a:txBody>
                  <a:tcPr anchor="ctr">
                    <a:solidFill>
                      <a:schemeClr val="bg1">
                        <a:lumMod val="95000"/>
                      </a:schemeClr>
                    </a:solidFill>
                  </a:tcPr>
                </a:tc>
                <a:extLst>
                  <a:ext uri="{0D108BD9-81ED-4DB2-BD59-A6C34878D82A}">
                    <a16:rowId xmlns:a16="http://schemas.microsoft.com/office/drawing/2014/main" val="2850144196"/>
                  </a:ext>
                </a:extLst>
              </a:tr>
              <a:tr h="545642">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2513668229"/>
                  </a:ext>
                </a:extLst>
              </a:tr>
              <a:tr h="545642">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1477177840"/>
                  </a:ext>
                </a:extLst>
              </a:tr>
              <a:tr h="545642">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1031780420"/>
                  </a:ext>
                </a:extLst>
              </a:tr>
              <a:tr h="545642">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2348549443"/>
                  </a:ext>
                </a:extLst>
              </a:tr>
              <a:tr h="545642">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589381724"/>
                  </a:ext>
                </a:extLst>
              </a:tr>
              <a:tr h="545642">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3903145162"/>
                  </a:ext>
                </a:extLst>
              </a:tr>
              <a:tr h="545642">
                <a:tc>
                  <a:txBody>
                    <a:bodyPr/>
                    <a:lstStyle/>
                    <a:p>
                      <a:endParaRPr kumimoji="1" lang="ja-JP" altLang="en-US"/>
                    </a:p>
                  </a:txBody>
                  <a:tcPr anchor="ctr">
                    <a:solidFill>
                      <a:schemeClr val="bg1"/>
                    </a:solidFill>
                  </a:tcPr>
                </a:tc>
                <a:tc>
                  <a:txBody>
                    <a:bodyPr/>
                    <a:lstStyle/>
                    <a:p>
                      <a:endParaRPr kumimoji="1" lang="ja-JP" altLang="en-US" dirty="0"/>
                    </a:p>
                  </a:txBody>
                  <a:tcPr anchor="ctr">
                    <a:solidFill>
                      <a:schemeClr val="bg1"/>
                    </a:solidFill>
                  </a:tcPr>
                </a:tc>
                <a:tc>
                  <a:txBody>
                    <a:bodyPr/>
                    <a:lstStyle/>
                    <a:p>
                      <a:endParaRPr kumimoji="1" lang="ja-JP" altLang="en-US" dirty="0"/>
                    </a:p>
                  </a:txBody>
                  <a:tcPr anchor="ctr">
                    <a:solidFill>
                      <a:schemeClr val="bg1"/>
                    </a:solidFill>
                  </a:tcPr>
                </a:tc>
                <a:extLst>
                  <a:ext uri="{0D108BD9-81ED-4DB2-BD59-A6C34878D82A}">
                    <a16:rowId xmlns:a16="http://schemas.microsoft.com/office/drawing/2014/main" val="2825012478"/>
                  </a:ext>
                </a:extLst>
              </a:tr>
            </a:tbl>
          </a:graphicData>
        </a:graphic>
      </p:graphicFrame>
    </p:spTree>
    <p:extLst>
      <p:ext uri="{BB962C8B-B14F-4D97-AF65-F5344CB8AC3E}">
        <p14:creationId xmlns:p14="http://schemas.microsoft.com/office/powerpoint/2010/main" val="597185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EF8FC-AFB1-912C-15FF-E461153A8A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96BEDC-D9B9-235A-4098-62B947D9591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a:t>
            </a:r>
            <a:r>
              <a:rPr lang="en-US" altLang="ja-JP" sz="2800" dirty="0"/>
              <a:t>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ペーパータワー</a:t>
            </a:r>
            <a:r>
              <a:rPr lang="ja-JP" altLang="en-US" dirty="0">
                <a:latin typeface="MS PGothic" panose="020B0600070205080204" pitchFamily="34" charset="-128"/>
                <a:ea typeface="MS PGothic" panose="020B0600070205080204" pitchFamily="34" charset="-128"/>
              </a:rPr>
              <a:t>に取り組む （</a:t>
            </a:r>
            <a:r>
              <a:rPr lang="en-US" altLang="ja-JP" dirty="0">
                <a:latin typeface="MS PGothic" panose="020B0600070205080204" pitchFamily="34" charset="-128"/>
                <a:ea typeface="MS PGothic" panose="020B0600070205080204" pitchFamily="34" charset="-128"/>
              </a:rPr>
              <a:t>30</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A1ECD012-2F86-D012-3AF0-406C7778BC9A}"/>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OP14-</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-1</a:t>
            </a:r>
          </a:p>
        </p:txBody>
      </p:sp>
      <p:sp>
        <p:nvSpPr>
          <p:cNvPr id="5" name="テキスト ボックス 4">
            <a:extLst>
              <a:ext uri="{FF2B5EF4-FFF2-40B4-BE49-F238E27FC236}">
                <a16:creationId xmlns:a16="http://schemas.microsoft.com/office/drawing/2014/main" id="{A692FC83-18DC-622B-66B7-7EAE8AEAF813}"/>
              </a:ext>
            </a:extLst>
          </p:cNvPr>
          <p:cNvSpPr txBox="1"/>
          <p:nvPr/>
        </p:nvSpPr>
        <p:spPr>
          <a:xfrm>
            <a:off x="839788" y="1056293"/>
            <a:ext cx="1051401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・枠の中にできるだけ多くのタワーの構想図</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を書く。</a:t>
            </a:r>
            <a:endPar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・どの構想図が最も高いタワーを作れそうか検討し、</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つだけ選んで実際</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に作って</a:t>
            </a:r>
            <a:r>
              <a:rPr lang="ja-JP" altLang="en-US" sz="1400">
                <a:solidFill>
                  <a:prstClr val="black"/>
                </a:solidFill>
                <a:latin typeface="MS PGothic" panose="020B0600070205080204" pitchFamily="34" charset="-128"/>
                <a:ea typeface="MS PGothic" panose="020B0600070205080204" pitchFamily="34" charset="-128"/>
              </a:rPr>
              <a:t>みる</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・制限時間の中で、さらに高いタワーを作るために試行錯誤を</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繰り返してみ</a:t>
            </a:r>
            <a:r>
              <a:rPr lang="ja-JP" altLang="en-US" sz="1400">
                <a:solidFill>
                  <a:prstClr val="black"/>
                </a:solidFill>
                <a:latin typeface="MS PGothic" panose="020B0600070205080204" pitchFamily="34" charset="-128"/>
                <a:ea typeface="MS PGothic" panose="020B0600070205080204" pitchFamily="34" charset="-128"/>
              </a:rPr>
              <a:t>る</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7" name="正方形/長方形 6">
            <a:extLst>
              <a:ext uri="{FF2B5EF4-FFF2-40B4-BE49-F238E27FC236}">
                <a16:creationId xmlns:a16="http://schemas.microsoft.com/office/drawing/2014/main" id="{390864CF-CF31-388E-71BF-2CF9D015731D}"/>
              </a:ext>
            </a:extLst>
          </p:cNvPr>
          <p:cNvSpPr/>
          <p:nvPr/>
        </p:nvSpPr>
        <p:spPr>
          <a:xfrm>
            <a:off x="838200" y="1828800"/>
            <a:ext cx="10515600" cy="4256689"/>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1114602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EE4DA-F4DE-8139-97C9-ED322079DD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0439C3-485A-E59A-4081-0900827D85E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計測</a:t>
            </a:r>
            <a:r>
              <a:rPr lang="ja-JP" altLang="en-US" dirty="0">
                <a:latin typeface="MS PGothic" panose="020B0600070205080204" pitchFamily="34" charset="-128"/>
                <a:ea typeface="MS PGothic" panose="020B0600070205080204" pitchFamily="34" charset="-128"/>
              </a:rPr>
              <a:t>と</a:t>
            </a:r>
            <a:r>
              <a:rPr lang="ja-JP" altLang="en-US">
                <a:latin typeface="MS PGothic" panose="020B0600070205080204" pitchFamily="34" charset="-128"/>
                <a:ea typeface="MS PGothic" panose="020B0600070205080204" pitchFamily="34" charset="-128"/>
              </a:rPr>
              <a:t>振り返り （</a:t>
            </a:r>
            <a:r>
              <a:rPr lang="en-US" altLang="ja-JP" dirty="0">
                <a:latin typeface="MS PGothic" panose="020B0600070205080204" pitchFamily="34" charset="-128"/>
                <a:ea typeface="MS PGothic" panose="020B0600070205080204" pitchFamily="34" charset="-128"/>
              </a:rPr>
              <a:t>13</a:t>
            </a:r>
            <a:r>
              <a:rPr lang="ja-JP" altLang="en-US">
                <a:latin typeface="MS PGothic" panose="020B0600070205080204" pitchFamily="34" charset="-128"/>
                <a:ea typeface="MS PGothic" panose="020B0600070205080204" pitchFamily="34" charset="-128"/>
              </a:rPr>
              <a:t>分</a:t>
            </a:r>
            <a:r>
              <a:rPr lang="ja-JP" altLang="en-US"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AC53E5EB-093C-1FE2-2A45-211E6D05680C}"/>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OP14-</a:t>
            </a:r>
            <a:r>
              <a:rPr lang="ja-JP" altLang="en-US"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p>
        </p:txBody>
      </p:sp>
      <p:sp>
        <p:nvSpPr>
          <p:cNvPr id="7" name="テキスト ボックス 6">
            <a:extLst>
              <a:ext uri="{FF2B5EF4-FFF2-40B4-BE49-F238E27FC236}">
                <a16:creationId xmlns:a16="http://schemas.microsoft.com/office/drawing/2014/main" id="{6EB5B524-1BEE-795C-5E0E-82F868148507}"/>
              </a:ext>
            </a:extLst>
          </p:cNvPr>
          <p:cNvSpPr txBox="1"/>
          <p:nvPr/>
        </p:nvSpPr>
        <p:spPr>
          <a:xfrm>
            <a:off x="4836905" y="1043888"/>
            <a:ext cx="654328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チーム名</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任意</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sym typeface="Wingdings" pitchFamily="2" charset="2"/>
              </a:rPr>
              <a:t>：</a:t>
            </a:r>
            <a:r>
              <a:rPr kumimoji="1" lang="en-US" altLang="ja-JP"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p>
        </p:txBody>
      </p:sp>
      <p:sp>
        <p:nvSpPr>
          <p:cNvPr id="8" name="テキスト ボックス 7">
            <a:extLst>
              <a:ext uri="{FF2B5EF4-FFF2-40B4-BE49-F238E27FC236}">
                <a16:creationId xmlns:a16="http://schemas.microsoft.com/office/drawing/2014/main" id="{6E0BEE39-160A-B6E5-2D50-E1AFBF9E1B00}"/>
              </a:ext>
            </a:extLst>
          </p:cNvPr>
          <p:cNvSpPr txBox="1"/>
          <p:nvPr/>
        </p:nvSpPr>
        <p:spPr>
          <a:xfrm>
            <a:off x="811813" y="1043888"/>
            <a:ext cx="403739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ペーパータワーを作って気づいたこと、チーム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ビルディングに活かせそうなこと</a:t>
            </a:r>
            <a:r>
              <a:rPr kumimoji="1" lang="ja-JP" altLang="en-US" sz="1300" b="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を記載</a:t>
            </a:r>
            <a:r>
              <a:rPr lang="ja-JP" altLang="en-US" sz="1300">
                <a:latin typeface="MS PGothic" panose="020B0600070205080204" pitchFamily="34" charset="-128"/>
                <a:ea typeface="MS PGothic" panose="020B0600070205080204" pitchFamily="34" charset="-128"/>
              </a:rPr>
              <a:t>する</a:t>
            </a:r>
            <a:r>
              <a:rPr kumimoji="1" lang="ja-JP" altLang="en-US" sz="1300" b="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a:t>
            </a:r>
            <a:endParaRPr kumimoji="1" lang="ja-JP" altLang="en-US" sz="1300" b="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p:txBody>
      </p:sp>
      <p:grpSp>
        <p:nvGrpSpPr>
          <p:cNvPr id="3" name="グループ化 2">
            <a:extLst>
              <a:ext uri="{FF2B5EF4-FFF2-40B4-BE49-F238E27FC236}">
                <a16:creationId xmlns:a16="http://schemas.microsoft.com/office/drawing/2014/main" id="{C8CC186D-E42B-1786-2511-59A23377E9A9}"/>
              </a:ext>
            </a:extLst>
          </p:cNvPr>
          <p:cNvGrpSpPr/>
          <p:nvPr/>
        </p:nvGrpSpPr>
        <p:grpSpPr>
          <a:xfrm>
            <a:off x="845362" y="1627659"/>
            <a:ext cx="10506850" cy="2102400"/>
            <a:chOff x="1688066" y="1491022"/>
            <a:chExt cx="10537359"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F150216E-9414-0132-A9F2-B5D037E2C506}"/>
                </a:ext>
              </a:extLst>
            </p:cNvPr>
            <p:cNvSpPr/>
            <p:nvPr/>
          </p:nvSpPr>
          <p:spPr>
            <a:xfrm>
              <a:off x="3331779" y="1491022"/>
              <a:ext cx="889364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4F03D8D1-F33C-F6D7-30CE-BF167FD50941}"/>
                </a:ext>
              </a:extLst>
            </p:cNvPr>
            <p:cNvSpPr/>
            <p:nvPr/>
          </p:nvSpPr>
          <p:spPr>
            <a:xfrm>
              <a:off x="1688066" y="149102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latin typeface="MS PGothic" panose="020B0600070205080204" pitchFamily="34" charset="-128"/>
                  <a:ea typeface="MS PGothic" panose="020B0600070205080204" pitchFamily="34" charset="-128"/>
                </a:rPr>
                <a:t>ペーパータワーをチームで</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作って</a:t>
              </a:r>
            </a:p>
            <a:p>
              <a:pPr algn="ctr"/>
              <a:r>
                <a:rPr kumimoji="1" lang="ja-JP" altLang="en-US" b="1" dirty="0">
                  <a:latin typeface="MS PGothic" panose="020B0600070205080204" pitchFamily="34" charset="-128"/>
                  <a:ea typeface="MS PGothic" panose="020B0600070205080204" pitchFamily="34" charset="-128"/>
                </a:rPr>
                <a:t>気づいたこと</a:t>
              </a:r>
            </a:p>
          </p:txBody>
        </p:sp>
      </p:grpSp>
      <p:grpSp>
        <p:nvGrpSpPr>
          <p:cNvPr id="17" name="グループ化 16">
            <a:extLst>
              <a:ext uri="{FF2B5EF4-FFF2-40B4-BE49-F238E27FC236}">
                <a16:creationId xmlns:a16="http://schemas.microsoft.com/office/drawing/2014/main" id="{7F171E01-8618-1F24-B3CA-25AF3ABC46F9}"/>
              </a:ext>
            </a:extLst>
          </p:cNvPr>
          <p:cNvGrpSpPr/>
          <p:nvPr/>
        </p:nvGrpSpPr>
        <p:grpSpPr>
          <a:xfrm>
            <a:off x="845362" y="3846369"/>
            <a:ext cx="10505754" cy="2102485"/>
            <a:chOff x="1688065" y="2690232"/>
            <a:chExt cx="10536260" cy="1080000"/>
          </a:xfrm>
          <a:effectLst>
            <a:outerShdw dist="88900" dir="2700000" algn="ctr" rotWithShape="0">
              <a:schemeClr val="bg2">
                <a:lumMod val="90000"/>
              </a:schemeClr>
            </a:outerShdw>
          </a:effectLst>
        </p:grpSpPr>
        <p:sp>
          <p:nvSpPr>
            <p:cNvPr id="19" name="正方形/長方形 18">
              <a:extLst>
                <a:ext uri="{FF2B5EF4-FFF2-40B4-BE49-F238E27FC236}">
                  <a16:creationId xmlns:a16="http://schemas.microsoft.com/office/drawing/2014/main" id="{EA7BD2B1-7956-C071-0CE7-14D4D108C77F}"/>
                </a:ext>
              </a:extLst>
            </p:cNvPr>
            <p:cNvSpPr/>
            <p:nvPr/>
          </p:nvSpPr>
          <p:spPr>
            <a:xfrm>
              <a:off x="3331778" y="2690232"/>
              <a:ext cx="8892547"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id="{BEC20A33-7F69-5130-DD72-EB8F7A4E7041}"/>
                </a:ext>
              </a:extLst>
            </p:cNvPr>
            <p:cNvSpPr/>
            <p:nvPr/>
          </p:nvSpPr>
          <p:spPr>
            <a:xfrm>
              <a:off x="1688065" y="269023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S PGothic" panose="020B0600070205080204" pitchFamily="34" charset="-128"/>
                  <a:ea typeface="MS PGothic" panose="020B0600070205080204" pitchFamily="34" charset="-128"/>
                </a:rPr>
                <a:t>チーム作りに</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活かせそうな</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こと</a:t>
              </a:r>
            </a:p>
          </p:txBody>
        </p:sp>
      </p:grpSp>
    </p:spTree>
    <p:extLst>
      <p:ext uri="{BB962C8B-B14F-4D97-AF65-F5344CB8AC3E}">
        <p14:creationId xmlns:p14="http://schemas.microsoft.com/office/powerpoint/2010/main" val="368270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B04F5-3F5D-B0B5-1DCE-484DDACC099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72225D-9A2F-0348-2C1C-960DF8845019}"/>
              </a:ext>
            </a:extLst>
          </p:cNvPr>
          <p:cNvSpPr>
            <a:spLocks noGrp="1"/>
          </p:cNvSpPr>
          <p:nvPr>
            <p:ph type="title"/>
          </p:nvPr>
        </p:nvSpPr>
        <p:spPr/>
        <p:txBody>
          <a:bodyPr/>
          <a:lstStyle/>
          <a:p>
            <a:r>
              <a:rPr lang="ja-JP" altLang="en-US" sz="2700" dirty="0">
                <a:latin typeface="MS PGothic" panose="020B0600070205080204" pitchFamily="34" charset="-128"/>
                <a:ea typeface="MS PGothic" panose="020B0600070205080204" pitchFamily="34" charset="-128"/>
              </a:rPr>
              <a:t>ワーク </a:t>
            </a:r>
            <a:r>
              <a:rPr lang="en-US" altLang="ja-JP" sz="2700" dirty="0">
                <a:latin typeface="MS PGothic" panose="020B0600070205080204" pitchFamily="34" charset="-128"/>
                <a:ea typeface="MS PGothic" panose="020B0600070205080204" pitchFamily="34" charset="-128"/>
              </a:rPr>
              <a:t>[1] </a:t>
            </a:r>
            <a:r>
              <a:rPr lang="ja-JP" altLang="en-US" sz="2700">
                <a:latin typeface="MS PGothic" panose="020B0600070205080204" pitchFamily="34" charset="-128"/>
                <a:ea typeface="MS PGothic" panose="020B0600070205080204" pitchFamily="34" charset="-128"/>
              </a:rPr>
              <a:t>ライフチャート</a:t>
            </a:r>
            <a:r>
              <a:rPr lang="ja-JP" altLang="en-US" sz="2700" dirty="0">
                <a:latin typeface="MS PGothic" panose="020B0600070205080204" pitchFamily="34" charset="-128"/>
                <a:ea typeface="MS PGothic" panose="020B0600070205080204" pitchFamily="34" charset="-128"/>
              </a:rPr>
              <a:t>を</a:t>
            </a:r>
            <a:r>
              <a:rPr lang="ja-JP" altLang="en-US" sz="2700">
                <a:latin typeface="MS PGothic" panose="020B0600070205080204" pitchFamily="34" charset="-128"/>
                <a:ea typeface="MS PGothic" panose="020B0600070205080204" pitchFamily="34" charset="-128"/>
              </a:rPr>
              <a:t>作成する</a:t>
            </a:r>
            <a:r>
              <a:rPr lang="en-US" altLang="ja-JP" sz="2700" dirty="0">
                <a:latin typeface="MS PGothic" panose="020B0600070205080204" pitchFamily="34" charset="-128"/>
                <a:ea typeface="MS PGothic" panose="020B0600070205080204" pitchFamily="34" charset="-128"/>
              </a:rPr>
              <a:t> (1/2)</a:t>
            </a:r>
            <a:r>
              <a:rPr lang="ja-JP" altLang="en-US" sz="2700">
                <a:latin typeface="MS PGothic" panose="020B0600070205080204" pitchFamily="34" charset="-128"/>
                <a:ea typeface="MS PGothic" panose="020B0600070205080204" pitchFamily="34" charset="-128"/>
              </a:rPr>
              <a:t> </a:t>
            </a:r>
            <a:r>
              <a:rPr lang="en-US" altLang="ja-JP" sz="2700" dirty="0">
                <a:latin typeface="MS PGothic" panose="020B0600070205080204" pitchFamily="34" charset="-128"/>
                <a:ea typeface="MS PGothic" panose="020B0600070205080204" pitchFamily="34" charset="-128"/>
              </a:rPr>
              <a:t>(18</a:t>
            </a:r>
            <a:r>
              <a:rPr lang="ja-JP" altLang="en-US" sz="2700" dirty="0">
                <a:latin typeface="MS PGothic" panose="020B0600070205080204" pitchFamily="34" charset="-128"/>
                <a:ea typeface="MS PGothic" panose="020B0600070205080204" pitchFamily="34" charset="-128"/>
              </a:rPr>
              <a:t>分</a:t>
            </a:r>
            <a:r>
              <a:rPr lang="en-US" altLang="ja-JP" sz="2700" dirty="0">
                <a:latin typeface="MS PGothic" panose="020B0600070205080204" pitchFamily="34" charset="-128"/>
                <a:ea typeface="MS PGothic" panose="020B0600070205080204" pitchFamily="34" charset="-128"/>
              </a:rPr>
              <a:t>)</a:t>
            </a:r>
            <a:endParaRPr kumimoji="1" lang="ja-JP" altLang="en-US" sz="2700" dirty="0"/>
          </a:p>
        </p:txBody>
      </p:sp>
      <p:sp>
        <p:nvSpPr>
          <p:cNvPr id="6" name="正方形/長方形 5">
            <a:extLst>
              <a:ext uri="{FF2B5EF4-FFF2-40B4-BE49-F238E27FC236}">
                <a16:creationId xmlns:a16="http://schemas.microsoft.com/office/drawing/2014/main" id="{C692B050-D1D1-4358-2A8A-846521BC9689}"/>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OP14-</a:t>
            </a:r>
            <a:r>
              <a:rPr lang="ja-JP" altLang="en-US" sz="1400" b="1" dirty="0">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-1</a:t>
            </a:r>
          </a:p>
        </p:txBody>
      </p:sp>
      <p:graphicFrame>
        <p:nvGraphicFramePr>
          <p:cNvPr id="17" name="表 16">
            <a:extLst>
              <a:ext uri="{FF2B5EF4-FFF2-40B4-BE49-F238E27FC236}">
                <a16:creationId xmlns:a16="http://schemas.microsoft.com/office/drawing/2014/main" id="{EF43F5D0-FDE2-AD89-FF78-8B97FCD22CB4}"/>
              </a:ext>
            </a:extLst>
          </p:cNvPr>
          <p:cNvGraphicFramePr>
            <a:graphicFrameLocks noGrp="1"/>
          </p:cNvGraphicFramePr>
          <p:nvPr>
            <p:extLst>
              <p:ext uri="{D42A27DB-BD31-4B8C-83A1-F6EECF244321}">
                <p14:modId xmlns:p14="http://schemas.microsoft.com/office/powerpoint/2010/main" val="1882185015"/>
              </p:ext>
            </p:extLst>
          </p:nvPr>
        </p:nvGraphicFramePr>
        <p:xfrm>
          <a:off x="734170" y="3501308"/>
          <a:ext cx="10728468" cy="2514374"/>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732320">
                  <a:extLst>
                    <a:ext uri="{9D8B030D-6E8A-4147-A177-3AD203B41FA5}">
                      <a16:colId xmlns:a16="http://schemas.microsoft.com/office/drawing/2014/main" val="3761234871"/>
                    </a:ext>
                  </a:extLst>
                </a:gridCol>
                <a:gridCol w="9996148">
                  <a:extLst>
                    <a:ext uri="{9D8B030D-6E8A-4147-A177-3AD203B41FA5}">
                      <a16:colId xmlns:a16="http://schemas.microsoft.com/office/drawing/2014/main" val="2914151362"/>
                    </a:ext>
                  </a:extLst>
                </a:gridCol>
              </a:tblGrid>
              <a:tr h="1257187">
                <a:tc rowSpan="2">
                  <a:txBody>
                    <a:bodyPr/>
                    <a:lstStyle/>
                    <a:p>
                      <a:pPr algn="ctr"/>
                      <a:r>
                        <a:rPr kumimoji="1" lang="ja-JP" altLang="en-US" sz="1400" b="1" dirty="0">
                          <a:solidFill>
                            <a:schemeClr val="bg1"/>
                          </a:solidFill>
                        </a:rPr>
                        <a:t>＋</a:t>
                      </a:r>
                      <a:r>
                        <a:rPr kumimoji="1" lang="en-US" altLang="ja-JP" sz="1400" b="1" dirty="0">
                          <a:solidFill>
                            <a:schemeClr val="bg1"/>
                          </a:solidFill>
                        </a:rPr>
                        <a:t>   </a:t>
                      </a:r>
                      <a:r>
                        <a:rPr kumimoji="1" lang="ja-JP" altLang="en-US" sz="1400" b="1" dirty="0">
                          <a:solidFill>
                            <a:schemeClr val="bg1"/>
                          </a:solidFill>
                        </a:rPr>
                        <a:t>気持ちのバロメーター　－</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6414060"/>
                  </a:ext>
                </a:extLst>
              </a:tr>
              <a:tr h="1257187">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721360"/>
                  </a:ext>
                </a:extLst>
              </a:tr>
            </a:tbl>
          </a:graphicData>
        </a:graphic>
      </p:graphicFrame>
      <p:grpSp>
        <p:nvGrpSpPr>
          <p:cNvPr id="21" name="グループ化 20">
            <a:extLst>
              <a:ext uri="{FF2B5EF4-FFF2-40B4-BE49-F238E27FC236}">
                <a16:creationId xmlns:a16="http://schemas.microsoft.com/office/drawing/2014/main" id="{F48FEE6B-4F94-7003-FC6E-4191E9ECC44B}"/>
              </a:ext>
            </a:extLst>
          </p:cNvPr>
          <p:cNvGrpSpPr/>
          <p:nvPr/>
        </p:nvGrpSpPr>
        <p:grpSpPr>
          <a:xfrm>
            <a:off x="11237562" y="4646970"/>
            <a:ext cx="116238" cy="216973"/>
            <a:chOff x="9887918" y="2378990"/>
            <a:chExt cx="116238" cy="216973"/>
          </a:xfrm>
        </p:grpSpPr>
        <p:cxnSp>
          <p:nvCxnSpPr>
            <p:cNvPr id="19" name="直線コネクタ 18">
              <a:extLst>
                <a:ext uri="{FF2B5EF4-FFF2-40B4-BE49-F238E27FC236}">
                  <a16:creationId xmlns:a16="http://schemas.microsoft.com/office/drawing/2014/main" id="{51ADE086-1539-52D6-881E-FC09568391FB}"/>
                </a:ext>
              </a:extLst>
            </p:cNvPr>
            <p:cNvCxnSpPr/>
            <p:nvPr/>
          </p:nvCxnSpPr>
          <p:spPr>
            <a:xfrm>
              <a:off x="9887919" y="2378990"/>
              <a:ext cx="116237" cy="1084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29508BDA-A9FE-2349-4AA2-638719CB63B0}"/>
                </a:ext>
              </a:extLst>
            </p:cNvPr>
            <p:cNvCxnSpPr>
              <a:cxnSpLocks/>
            </p:cNvCxnSpPr>
            <p:nvPr/>
          </p:nvCxnSpPr>
          <p:spPr>
            <a:xfrm flipV="1">
              <a:off x="9887918" y="2487475"/>
              <a:ext cx="116237" cy="1084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 name="正方形/長方形 21">
            <a:extLst>
              <a:ext uri="{FF2B5EF4-FFF2-40B4-BE49-F238E27FC236}">
                <a16:creationId xmlns:a16="http://schemas.microsoft.com/office/drawing/2014/main" id="{DC5D3565-03CE-715F-B9DB-85504A27CF8C}"/>
              </a:ext>
            </a:extLst>
          </p:cNvPr>
          <p:cNvSpPr/>
          <p:nvPr/>
        </p:nvSpPr>
        <p:spPr>
          <a:xfrm>
            <a:off x="10750124" y="4634589"/>
            <a:ext cx="409196" cy="251894"/>
          </a:xfrm>
          <a:prstGeom prst="rect">
            <a:avLst/>
          </a:prstGeom>
          <a:ln>
            <a:noFill/>
          </a:ln>
        </p:spPr>
        <p:style>
          <a:lnRef idx="2">
            <a:schemeClr val="dk1"/>
          </a:lnRef>
          <a:fillRef idx="1">
            <a:schemeClr val="lt1"/>
          </a:fillRef>
          <a:effectRef idx="0">
            <a:schemeClr val="dk1"/>
          </a:effectRef>
          <a:fontRef idx="minor">
            <a:schemeClr val="dk1"/>
          </a:fontRef>
        </p:style>
        <p:txBody>
          <a:bodyPr lIns="36000" rIns="36000" rtlCol="0" anchor="ctr" anchorCtr="0"/>
          <a:lstStyle/>
          <a:p>
            <a:pPr algn="ctr"/>
            <a:r>
              <a:rPr kumimoji="1" lang="ja-JP" altLang="en-US" sz="1050" dirty="0">
                <a:latin typeface="ＭＳ Ｐゴシック" panose="020B0600070205080204" pitchFamily="50" charset="-128"/>
                <a:ea typeface="ＭＳ Ｐゴシック" panose="020B0600070205080204" pitchFamily="50" charset="-128"/>
              </a:rPr>
              <a:t>年齢</a:t>
            </a:r>
          </a:p>
        </p:txBody>
      </p:sp>
      <p:sp>
        <p:nvSpPr>
          <p:cNvPr id="15" name="正方形/長方形 14">
            <a:extLst>
              <a:ext uri="{FF2B5EF4-FFF2-40B4-BE49-F238E27FC236}">
                <a16:creationId xmlns:a16="http://schemas.microsoft.com/office/drawing/2014/main" id="{3332BC22-F36C-51D2-5DE7-1CF755490F8D}"/>
              </a:ext>
            </a:extLst>
          </p:cNvPr>
          <p:cNvSpPr/>
          <p:nvPr/>
        </p:nvSpPr>
        <p:spPr>
          <a:xfrm>
            <a:off x="742484" y="2154332"/>
            <a:ext cx="3101591" cy="408553"/>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S PGothic" panose="020B0600070205080204" pitchFamily="34" charset="-128"/>
                <a:ea typeface="MS PGothic" panose="020B0600070205080204" pitchFamily="34" charset="-128"/>
              </a:rPr>
              <a:t>この時間のゴール</a:t>
            </a:r>
            <a:endParaRPr kumimoji="1" lang="ja-JP" altLang="en-US" b="1" dirty="0">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835053A8-A7D6-4AFB-33A1-EE4B2FBDF1DD}"/>
              </a:ext>
            </a:extLst>
          </p:cNvPr>
          <p:cNvSpPr/>
          <p:nvPr/>
        </p:nvSpPr>
        <p:spPr>
          <a:xfrm>
            <a:off x="3968666" y="2154332"/>
            <a:ext cx="4259323" cy="408553"/>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ライフチャート作成のポイント</a:t>
            </a:r>
          </a:p>
        </p:txBody>
      </p:sp>
      <p:sp>
        <p:nvSpPr>
          <p:cNvPr id="23" name="正方形/長方形 22">
            <a:extLst>
              <a:ext uri="{FF2B5EF4-FFF2-40B4-BE49-F238E27FC236}">
                <a16:creationId xmlns:a16="http://schemas.microsoft.com/office/drawing/2014/main" id="{A98D6E06-C6CE-5756-EB35-1C5D4040D086}"/>
              </a:ext>
            </a:extLst>
          </p:cNvPr>
          <p:cNvSpPr/>
          <p:nvPr/>
        </p:nvSpPr>
        <p:spPr>
          <a:xfrm>
            <a:off x="8352580" y="2154332"/>
            <a:ext cx="3096936" cy="408553"/>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S PGothic" panose="020B0600070205080204" pitchFamily="34" charset="-128"/>
                <a:ea typeface="MS PGothic" panose="020B0600070205080204" pitchFamily="34" charset="-128"/>
              </a:rPr>
              <a:t>価値観について</a:t>
            </a:r>
          </a:p>
        </p:txBody>
      </p:sp>
      <p:sp>
        <p:nvSpPr>
          <p:cNvPr id="3" name="テキスト ボックス 2">
            <a:extLst>
              <a:ext uri="{FF2B5EF4-FFF2-40B4-BE49-F238E27FC236}">
                <a16:creationId xmlns:a16="http://schemas.microsoft.com/office/drawing/2014/main" id="{F6DC4E5D-2EA2-CA9F-01B5-7D6A946931DF}"/>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ライフチャートとは、今までの自分の経験や体験（自分史）を書き出すことで、</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自分の価値観を知るものです。</a:t>
            </a:r>
          </a:p>
        </p:txBody>
      </p:sp>
      <p:sp>
        <p:nvSpPr>
          <p:cNvPr id="16" name="正方形/長方形 15">
            <a:extLst>
              <a:ext uri="{FF2B5EF4-FFF2-40B4-BE49-F238E27FC236}">
                <a16:creationId xmlns:a16="http://schemas.microsoft.com/office/drawing/2014/main" id="{B37C2A68-B805-2FEC-82AC-2C64D3DE59A2}"/>
              </a:ext>
            </a:extLst>
          </p:cNvPr>
          <p:cNvSpPr/>
          <p:nvPr/>
        </p:nvSpPr>
        <p:spPr>
          <a:xfrm>
            <a:off x="742484" y="2565268"/>
            <a:ext cx="3101591" cy="756000"/>
          </a:xfrm>
          <a:prstGeom prst="rect">
            <a:avLst/>
          </a:prstGeom>
          <a:solidFill>
            <a:schemeClr val="bg1"/>
          </a:solidFill>
          <a:ln>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①自分自身の価値観を知る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②自分の興味関心を知る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③他人から見た自分について考えてみる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37A95D20-C256-8D98-CCF6-4FD1C7FC7113}"/>
              </a:ext>
            </a:extLst>
          </p:cNvPr>
          <p:cNvSpPr/>
          <p:nvPr/>
        </p:nvSpPr>
        <p:spPr>
          <a:xfrm>
            <a:off x="8353516" y="2565268"/>
            <a:ext cx="3096000" cy="756000"/>
          </a:xfrm>
          <a:prstGeom prst="rect">
            <a:avLst/>
          </a:prstGeom>
          <a:solidFill>
            <a:schemeClr val="bg1"/>
          </a:solidFill>
          <a:ln>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価値観とは何か？</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lang="en-US" altLang="ja-JP" sz="1200" dirty="0">
                <a:solidFill>
                  <a:prstClr val="black"/>
                </a:solidFill>
                <a:latin typeface="MS PGothic" panose="020B0600070205080204" pitchFamily="34" charset="-128"/>
                <a:ea typeface="MS PGothic" panose="020B0600070205080204" pitchFamily="34" charset="-128"/>
              </a:rPr>
              <a:t>Web</a:t>
            </a:r>
            <a:r>
              <a:rPr lang="ja-JP" altLang="en-US" sz="1200">
                <a:solidFill>
                  <a:prstClr val="black"/>
                </a:solidFill>
                <a:latin typeface="MS PGothic" panose="020B0600070205080204" pitchFamily="34" charset="-128"/>
                <a:ea typeface="MS PGothic" panose="020B0600070205080204" pitchFamily="34" charset="-128"/>
              </a:rPr>
              <a:t>や辞書</a:t>
            </a: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など</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で調べてみましょう）</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dirty="0">
              <a:solidFill>
                <a:schemeClr val="tx1"/>
              </a:solidFill>
            </a:endParaRPr>
          </a:p>
        </p:txBody>
      </p:sp>
      <p:sp>
        <p:nvSpPr>
          <p:cNvPr id="13" name="正方形/長方形 12">
            <a:extLst>
              <a:ext uri="{FF2B5EF4-FFF2-40B4-BE49-F238E27FC236}">
                <a16:creationId xmlns:a16="http://schemas.microsoft.com/office/drawing/2014/main" id="{7A10B8D7-6043-5D67-F24B-8FABAA2EC212}"/>
              </a:ext>
            </a:extLst>
          </p:cNvPr>
          <p:cNvSpPr/>
          <p:nvPr/>
        </p:nvSpPr>
        <p:spPr>
          <a:xfrm>
            <a:off x="3969189" y="2565268"/>
            <a:ext cx="4258800" cy="756000"/>
          </a:xfrm>
          <a:prstGeom prst="rect">
            <a:avLst/>
          </a:prstGeom>
          <a:solidFill>
            <a:schemeClr val="bg1"/>
          </a:solidFill>
          <a:ln>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・物心ついた頃にさかのぼり、印象的な出来事を描くこと</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・楽しんで自分の過去を思い出すこと</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482167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0294-7F09-1B1B-47A2-74D6D191A71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2F3050-D068-4E8E-E48B-28AAB1656F1F}"/>
              </a:ext>
            </a:extLst>
          </p:cNvPr>
          <p:cNvSpPr>
            <a:spLocks noGrp="1"/>
          </p:cNvSpPr>
          <p:nvPr>
            <p:ph type="title"/>
          </p:nvPr>
        </p:nvSpPr>
        <p:spPr/>
        <p:txBody>
          <a:bodyPr/>
          <a:lstStyle/>
          <a:p>
            <a:r>
              <a:rPr lang="ja-JP" altLang="en-US" sz="2700" dirty="0">
                <a:latin typeface="MS PGothic" panose="020B0600070205080204" pitchFamily="34" charset="-128"/>
                <a:ea typeface="MS PGothic" panose="020B0600070205080204" pitchFamily="34" charset="-128"/>
              </a:rPr>
              <a:t>ワーク </a:t>
            </a:r>
            <a:r>
              <a:rPr lang="en-US" altLang="ja-JP" sz="2700" dirty="0">
                <a:latin typeface="MS PGothic" panose="020B0600070205080204" pitchFamily="34" charset="-128"/>
                <a:ea typeface="MS PGothic" panose="020B0600070205080204" pitchFamily="34" charset="-128"/>
              </a:rPr>
              <a:t>[1] </a:t>
            </a:r>
            <a:r>
              <a:rPr lang="ja-JP" altLang="en-US" sz="2700">
                <a:latin typeface="MS PGothic" panose="020B0600070205080204" pitchFamily="34" charset="-128"/>
                <a:ea typeface="MS PGothic" panose="020B0600070205080204" pitchFamily="34" charset="-128"/>
              </a:rPr>
              <a:t>ライフチャート</a:t>
            </a:r>
            <a:r>
              <a:rPr lang="ja-JP" altLang="en-US" sz="2700" dirty="0">
                <a:latin typeface="MS PGothic" panose="020B0600070205080204" pitchFamily="34" charset="-128"/>
                <a:ea typeface="MS PGothic" panose="020B0600070205080204" pitchFamily="34" charset="-128"/>
              </a:rPr>
              <a:t>を</a:t>
            </a:r>
            <a:r>
              <a:rPr lang="ja-JP" altLang="en-US" sz="2700">
                <a:latin typeface="MS PGothic" panose="020B0600070205080204" pitchFamily="34" charset="-128"/>
                <a:ea typeface="MS PGothic" panose="020B0600070205080204" pitchFamily="34" charset="-128"/>
              </a:rPr>
              <a:t>作成する</a:t>
            </a:r>
            <a:r>
              <a:rPr lang="en-US" altLang="ja-JP" sz="2700" dirty="0">
                <a:latin typeface="MS PGothic" panose="020B0600070205080204" pitchFamily="34" charset="-128"/>
                <a:ea typeface="MS PGothic" panose="020B0600070205080204" pitchFamily="34" charset="-128"/>
              </a:rPr>
              <a:t> (2/2)</a:t>
            </a:r>
            <a:r>
              <a:rPr lang="ja-JP" altLang="en-US" sz="2700">
                <a:latin typeface="MS PGothic" panose="020B0600070205080204" pitchFamily="34" charset="-128"/>
                <a:ea typeface="MS PGothic" panose="020B0600070205080204" pitchFamily="34" charset="-128"/>
              </a:rPr>
              <a:t> </a:t>
            </a:r>
            <a:r>
              <a:rPr lang="en-US" altLang="ja-JP" sz="2700" dirty="0">
                <a:latin typeface="MS PGothic" panose="020B0600070205080204" pitchFamily="34" charset="-128"/>
                <a:ea typeface="MS PGothic" panose="020B0600070205080204" pitchFamily="34" charset="-128"/>
              </a:rPr>
              <a:t>(18</a:t>
            </a:r>
            <a:r>
              <a:rPr lang="ja-JP" altLang="en-US" sz="2700" dirty="0">
                <a:latin typeface="MS PGothic" panose="020B0600070205080204" pitchFamily="34" charset="-128"/>
                <a:ea typeface="MS PGothic" panose="020B0600070205080204" pitchFamily="34" charset="-128"/>
              </a:rPr>
              <a:t>分</a:t>
            </a:r>
            <a:r>
              <a:rPr lang="en-US" altLang="ja-JP" sz="2700" dirty="0">
                <a:latin typeface="MS PGothic" panose="020B0600070205080204" pitchFamily="34" charset="-128"/>
                <a:ea typeface="MS PGothic" panose="020B0600070205080204" pitchFamily="34" charset="-128"/>
              </a:rPr>
              <a:t>)</a:t>
            </a:r>
            <a:endParaRPr kumimoji="1" lang="ja-JP" altLang="en-US" sz="2700" dirty="0"/>
          </a:p>
        </p:txBody>
      </p:sp>
      <p:sp>
        <p:nvSpPr>
          <p:cNvPr id="6" name="正方形/長方形 5">
            <a:extLst>
              <a:ext uri="{FF2B5EF4-FFF2-40B4-BE49-F238E27FC236}">
                <a16:creationId xmlns:a16="http://schemas.microsoft.com/office/drawing/2014/main" id="{0CF3A42C-7328-F6D4-4302-90133017B91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OP14-</a:t>
            </a:r>
            <a:r>
              <a:rPr lang="ja-JP" altLang="en-US" sz="1400" b="1">
                <a:solidFill>
                  <a:schemeClr val="bg1"/>
                </a:solidFill>
                <a:latin typeface="MS PGothic" panose="020B0600070205080204" pitchFamily="34" charset="-128"/>
                <a:ea typeface="MS PGothic" panose="020B0600070205080204" pitchFamily="34" charset="-128"/>
              </a:rPr>
              <a:t>②</a:t>
            </a:r>
            <a:r>
              <a:rPr lang="en-US" altLang="ja-JP" sz="1400" b="1" dirty="0">
                <a:solidFill>
                  <a:schemeClr val="bg1"/>
                </a:solidFill>
                <a:latin typeface="MS PGothic" panose="020B0600070205080204" pitchFamily="34" charset="-128"/>
                <a:ea typeface="MS PGothic" panose="020B0600070205080204" pitchFamily="34" charset="-128"/>
              </a:rPr>
              <a:t>-2</a:t>
            </a:r>
          </a:p>
        </p:txBody>
      </p:sp>
      <p:graphicFrame>
        <p:nvGraphicFramePr>
          <p:cNvPr id="7" name="表 6">
            <a:extLst>
              <a:ext uri="{FF2B5EF4-FFF2-40B4-BE49-F238E27FC236}">
                <a16:creationId xmlns:a16="http://schemas.microsoft.com/office/drawing/2014/main" id="{EFB9B101-8B0F-EC21-BE2C-3141484A033E}"/>
              </a:ext>
            </a:extLst>
          </p:cNvPr>
          <p:cNvGraphicFramePr>
            <a:graphicFrameLocks noGrp="1"/>
          </p:cNvGraphicFramePr>
          <p:nvPr>
            <p:extLst>
              <p:ext uri="{D42A27DB-BD31-4B8C-83A1-F6EECF244321}">
                <p14:modId xmlns:p14="http://schemas.microsoft.com/office/powerpoint/2010/main" val="971868098"/>
              </p:ext>
            </p:extLst>
          </p:nvPr>
        </p:nvGraphicFramePr>
        <p:xfrm>
          <a:off x="839788" y="1153532"/>
          <a:ext cx="5587894" cy="2037139"/>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436885">
                  <a:extLst>
                    <a:ext uri="{9D8B030D-6E8A-4147-A177-3AD203B41FA5}">
                      <a16:colId xmlns:a16="http://schemas.microsoft.com/office/drawing/2014/main" val="2907581803"/>
                    </a:ext>
                  </a:extLst>
                </a:gridCol>
                <a:gridCol w="4151009">
                  <a:extLst>
                    <a:ext uri="{9D8B030D-6E8A-4147-A177-3AD203B41FA5}">
                      <a16:colId xmlns:a16="http://schemas.microsoft.com/office/drawing/2014/main" val="4240368996"/>
                    </a:ext>
                  </a:extLst>
                </a:gridCol>
              </a:tblGrid>
              <a:tr h="359495">
                <a:tc>
                  <a:txBody>
                    <a:bodyPr/>
                    <a:lstStyle/>
                    <a:p>
                      <a:pPr algn="ctr"/>
                      <a:r>
                        <a:rPr kumimoji="1" lang="ja-JP" altLang="en-US" sz="1200" dirty="0">
                          <a:solidFill>
                            <a:schemeClr val="bg1"/>
                          </a:solidFill>
                          <a:latin typeface="ＭＳ Ｐゴシック" panose="020B0600070205080204" pitchFamily="50" charset="-128"/>
                          <a:ea typeface="ＭＳ Ｐゴシック" panose="020B0600070205080204" pitchFamily="50" charset="-128"/>
                        </a:rPr>
                        <a:t>ライフチャート</a:t>
                      </a:r>
                    </a:p>
                  </a:txBody>
                  <a:tcPr anchor="ctr">
                    <a:lnR w="12700" cap="flat" cmpd="sng" algn="ctr">
                      <a:solidFill>
                        <a:schemeClr val="bg1"/>
                      </a:solidFill>
                      <a:prstDash val="solid"/>
                      <a:round/>
                      <a:headEnd type="none" w="med" len="med"/>
                      <a:tailEnd type="none" w="med" len="med"/>
                    </a:lnR>
                    <a:solidFill>
                      <a:schemeClr val="tx1">
                        <a:lumMod val="85000"/>
                        <a:lumOff val="15000"/>
                      </a:schemeClr>
                    </a:solidFill>
                  </a:tcPr>
                </a:tc>
                <a:tc>
                  <a:txBody>
                    <a:bodyPr/>
                    <a:lstStyle/>
                    <a:p>
                      <a:pPr algn="ctr"/>
                      <a:r>
                        <a:rPr kumimoji="1" lang="ja-JP" altLang="en-US" sz="1200" dirty="0">
                          <a:solidFill>
                            <a:schemeClr val="bg1"/>
                          </a:solidFill>
                          <a:latin typeface="ＭＳ Ｐゴシック" panose="020B0600070205080204" pitchFamily="50" charset="-128"/>
                          <a:ea typeface="ＭＳ Ｐゴシック" panose="020B0600070205080204" pitchFamily="50" charset="-128"/>
                        </a:rPr>
                        <a:t>出来事</a:t>
                      </a:r>
                    </a:p>
                  </a:txBody>
                  <a:tcPr anchor="ctr">
                    <a:lnL w="12700" cap="flat" cmpd="sng" algn="ctr">
                      <a:solidFill>
                        <a:schemeClr val="bg1"/>
                      </a:solidFill>
                      <a:prstDash val="solid"/>
                      <a:round/>
                      <a:headEnd type="none" w="med" len="med"/>
                      <a:tailEnd type="none" w="med" len="med"/>
                    </a:lnL>
                    <a:solidFill>
                      <a:schemeClr val="tx1">
                        <a:lumMod val="85000"/>
                        <a:lumOff val="15000"/>
                      </a:schemeClr>
                    </a:solidFill>
                  </a:tcPr>
                </a:tc>
                <a:extLst>
                  <a:ext uri="{0D108BD9-81ED-4DB2-BD59-A6C34878D82A}">
                    <a16:rowId xmlns:a16="http://schemas.microsoft.com/office/drawing/2014/main" val="4247348947"/>
                  </a:ext>
                </a:extLst>
              </a:tr>
              <a:tr h="838822">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どんな時に</a:t>
                      </a:r>
                      <a:endParaRPr kumimoji="1" lang="en-US" altLang="ja-JP"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ライフチャートが</a:t>
                      </a:r>
                      <a:endParaRPr kumimoji="1" lang="en-US" altLang="ja-JP"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＋に振れるのか？</a:t>
                      </a:r>
                    </a:p>
                  </a:txBody>
                  <a:tcPr anchor="ctr">
                    <a:solidFill>
                      <a:schemeClr val="bg1"/>
                    </a:solidFill>
                  </a:tcPr>
                </a:tc>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3634427888"/>
                  </a:ext>
                </a:extLst>
              </a:tr>
              <a:tr h="838822">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どんな時に</a:t>
                      </a:r>
                      <a:endParaRPr kumimoji="1" lang="en-US" altLang="ja-JP"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ライフチャートが</a:t>
                      </a:r>
                      <a:endParaRPr kumimoji="1" lang="en-US" altLang="ja-JP"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－に振れるのか？</a:t>
                      </a:r>
                    </a:p>
                  </a:txBody>
                  <a:tcPr anchor="ctr">
                    <a:solidFill>
                      <a:schemeClr val="bg1"/>
                    </a:solidFill>
                  </a:tcPr>
                </a:tc>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1599503753"/>
                  </a:ext>
                </a:extLst>
              </a:tr>
            </a:tbl>
          </a:graphicData>
        </a:graphic>
      </p:graphicFrame>
      <p:graphicFrame>
        <p:nvGraphicFramePr>
          <p:cNvPr id="8" name="表 7">
            <a:extLst>
              <a:ext uri="{FF2B5EF4-FFF2-40B4-BE49-F238E27FC236}">
                <a16:creationId xmlns:a16="http://schemas.microsoft.com/office/drawing/2014/main" id="{13F9851F-50D2-7558-CDEE-D03E2066DDBA}"/>
              </a:ext>
            </a:extLst>
          </p:cNvPr>
          <p:cNvGraphicFramePr>
            <a:graphicFrameLocks noGrp="1"/>
          </p:cNvGraphicFramePr>
          <p:nvPr>
            <p:extLst>
              <p:ext uri="{D42A27DB-BD31-4B8C-83A1-F6EECF244321}">
                <p14:modId xmlns:p14="http://schemas.microsoft.com/office/powerpoint/2010/main" val="2849835397"/>
              </p:ext>
            </p:extLst>
          </p:nvPr>
        </p:nvGraphicFramePr>
        <p:xfrm>
          <a:off x="6964283" y="1154488"/>
          <a:ext cx="4387930" cy="2036181"/>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4387930">
                  <a:extLst>
                    <a:ext uri="{9D8B030D-6E8A-4147-A177-3AD203B41FA5}">
                      <a16:colId xmlns:a16="http://schemas.microsoft.com/office/drawing/2014/main" val="2907581803"/>
                    </a:ext>
                  </a:extLst>
                </a:gridCol>
              </a:tblGrid>
              <a:tr h="369971">
                <a:tc>
                  <a:txBody>
                    <a:bodyPr/>
                    <a:lstStyle/>
                    <a:p>
                      <a:pPr algn="ctr"/>
                      <a:r>
                        <a:rPr kumimoji="1" lang="ja-JP" altLang="en-US" sz="1200" dirty="0">
                          <a:solidFill>
                            <a:schemeClr val="bg1"/>
                          </a:solidFill>
                          <a:latin typeface="ＭＳ Ｐゴシック" panose="020B0600070205080204" pitchFamily="50" charset="-128"/>
                          <a:ea typeface="ＭＳ Ｐゴシック" panose="020B0600070205080204" pitchFamily="50" charset="-128"/>
                        </a:rPr>
                        <a:t>自分はどのような性格か</a:t>
                      </a:r>
                    </a:p>
                  </a:txBody>
                  <a:tcPr anchor="ctr">
                    <a:solidFill>
                      <a:schemeClr val="tx1">
                        <a:lumMod val="85000"/>
                        <a:lumOff val="15000"/>
                      </a:schemeClr>
                    </a:solidFill>
                  </a:tcPr>
                </a:tc>
                <a:extLst>
                  <a:ext uri="{0D108BD9-81ED-4DB2-BD59-A6C34878D82A}">
                    <a16:rowId xmlns:a16="http://schemas.microsoft.com/office/drawing/2014/main" val="4247348947"/>
                  </a:ext>
                </a:extLst>
              </a:tr>
              <a:tr h="833105">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solidFill>
                      <a:schemeClr val="bg1"/>
                    </a:solidFill>
                  </a:tcPr>
                </a:tc>
                <a:extLst>
                  <a:ext uri="{0D108BD9-81ED-4DB2-BD59-A6C34878D82A}">
                    <a16:rowId xmlns:a16="http://schemas.microsoft.com/office/drawing/2014/main" val="3634427888"/>
                  </a:ext>
                </a:extLst>
              </a:tr>
              <a:tr h="833105">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solidFill>
                      <a:schemeClr val="bg1"/>
                    </a:solidFill>
                  </a:tcPr>
                </a:tc>
                <a:extLst>
                  <a:ext uri="{0D108BD9-81ED-4DB2-BD59-A6C34878D82A}">
                    <a16:rowId xmlns:a16="http://schemas.microsoft.com/office/drawing/2014/main" val="1599503753"/>
                  </a:ext>
                </a:extLst>
              </a:tr>
            </a:tbl>
          </a:graphicData>
        </a:graphic>
      </p:graphicFrame>
      <p:sp>
        <p:nvSpPr>
          <p:cNvPr id="10" name="矢印: 右 9">
            <a:extLst>
              <a:ext uri="{FF2B5EF4-FFF2-40B4-BE49-F238E27FC236}">
                <a16:creationId xmlns:a16="http://schemas.microsoft.com/office/drawing/2014/main" id="{7C880337-724A-5B7D-14F4-9ECA85ACF20E}"/>
              </a:ext>
            </a:extLst>
          </p:cNvPr>
          <p:cNvSpPr/>
          <p:nvPr/>
        </p:nvSpPr>
        <p:spPr>
          <a:xfrm>
            <a:off x="6540018" y="1795225"/>
            <a:ext cx="311927" cy="54991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11" name="表 10">
            <a:extLst>
              <a:ext uri="{FF2B5EF4-FFF2-40B4-BE49-F238E27FC236}">
                <a16:creationId xmlns:a16="http://schemas.microsoft.com/office/drawing/2014/main" id="{6B748049-D7C1-91F2-02D9-4CD9F3B27663}"/>
              </a:ext>
            </a:extLst>
          </p:cNvPr>
          <p:cNvGraphicFramePr>
            <a:graphicFrameLocks noGrp="1"/>
          </p:cNvGraphicFramePr>
          <p:nvPr>
            <p:extLst>
              <p:ext uri="{D42A27DB-BD31-4B8C-83A1-F6EECF244321}">
                <p14:modId xmlns:p14="http://schemas.microsoft.com/office/powerpoint/2010/main" val="4266410837"/>
              </p:ext>
            </p:extLst>
          </p:nvPr>
        </p:nvGraphicFramePr>
        <p:xfrm>
          <a:off x="839788" y="3334484"/>
          <a:ext cx="10512426" cy="274320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1430446">
                  <a:extLst>
                    <a:ext uri="{9D8B030D-6E8A-4147-A177-3AD203B41FA5}">
                      <a16:colId xmlns:a16="http://schemas.microsoft.com/office/drawing/2014/main" val="2907581803"/>
                    </a:ext>
                  </a:extLst>
                </a:gridCol>
                <a:gridCol w="9081980">
                  <a:extLst>
                    <a:ext uri="{9D8B030D-6E8A-4147-A177-3AD203B41FA5}">
                      <a16:colId xmlns:a16="http://schemas.microsoft.com/office/drawing/2014/main" val="4240368996"/>
                    </a:ext>
                  </a:extLst>
                </a:gridCol>
              </a:tblGrid>
              <a:tr h="0">
                <a:tc>
                  <a:txBody>
                    <a:bodyPr/>
                    <a:lstStyle/>
                    <a:p>
                      <a:pPr algn="ctr"/>
                      <a:r>
                        <a:rPr kumimoji="1" lang="ja-JP" altLang="en-US" sz="1200" dirty="0">
                          <a:solidFill>
                            <a:schemeClr val="bg1"/>
                          </a:solidFill>
                          <a:latin typeface="ＭＳ Ｐゴシック" panose="020B0600070205080204" pitchFamily="50" charset="-128"/>
                          <a:ea typeface="ＭＳ Ｐゴシック" panose="020B0600070205080204" pitchFamily="50" charset="-128"/>
                        </a:rPr>
                        <a:t>学年</a:t>
                      </a:r>
                    </a:p>
                  </a:txBody>
                  <a:tcPr>
                    <a:lnR w="12700" cap="flat" cmpd="sng" algn="ctr">
                      <a:solidFill>
                        <a:schemeClr val="bg1"/>
                      </a:solidFill>
                      <a:prstDash val="solid"/>
                      <a:round/>
                      <a:headEnd type="none" w="med" len="med"/>
                      <a:tailEnd type="none" w="med" len="med"/>
                    </a:lnR>
                    <a:solidFill>
                      <a:schemeClr val="tx1">
                        <a:lumMod val="85000"/>
                        <a:lumOff val="15000"/>
                      </a:schemeClr>
                    </a:solidFill>
                  </a:tcPr>
                </a:tc>
                <a:tc>
                  <a:txBody>
                    <a:bodyPr/>
                    <a:lstStyle/>
                    <a:p>
                      <a:pPr algn="ctr"/>
                      <a:r>
                        <a:rPr kumimoji="1" lang="ja-JP" altLang="en-US" sz="1200" dirty="0">
                          <a:solidFill>
                            <a:schemeClr val="bg1"/>
                          </a:solidFill>
                          <a:latin typeface="ＭＳ Ｐゴシック" panose="020B0600070205080204" pitchFamily="50" charset="-128"/>
                          <a:ea typeface="ＭＳ Ｐゴシック" panose="020B0600070205080204" pitchFamily="50" charset="-128"/>
                        </a:rPr>
                        <a:t>振り返り</a:t>
                      </a:r>
                    </a:p>
                  </a:txBody>
                  <a:tcPr>
                    <a:lnL w="12700" cap="flat" cmpd="sng" algn="ctr">
                      <a:solidFill>
                        <a:schemeClr val="bg1"/>
                      </a:solidFill>
                      <a:prstDash val="solid"/>
                      <a:round/>
                      <a:headEnd type="none" w="med" len="med"/>
                      <a:tailEnd type="none" w="med" len="med"/>
                    </a:lnL>
                    <a:solidFill>
                      <a:schemeClr val="tx1">
                        <a:lumMod val="85000"/>
                        <a:lumOff val="15000"/>
                      </a:schemeClr>
                    </a:solidFill>
                  </a:tcPr>
                </a:tc>
                <a:extLst>
                  <a:ext uri="{0D108BD9-81ED-4DB2-BD59-A6C34878D82A}">
                    <a16:rowId xmlns:a16="http://schemas.microsoft.com/office/drawing/2014/main" val="4247348947"/>
                  </a:ext>
                </a:extLst>
              </a:tr>
              <a:tr h="370840">
                <a:tc>
                  <a:txBody>
                    <a:bodyPr/>
                    <a:lstStyle/>
                    <a:p>
                      <a:r>
                        <a:rPr kumimoji="1" lang="ja-JP" altLang="en-US" sz="1200" dirty="0">
                          <a:latin typeface="ＭＳ Ｐゴシック" panose="020B0600070205080204" pitchFamily="50" charset="-128"/>
                          <a:ea typeface="ＭＳ Ｐゴシック" panose="020B0600070205080204" pitchFamily="50" charset="-128"/>
                        </a:rPr>
                        <a:t>小学校時代</a:t>
                      </a:r>
                    </a:p>
                  </a:txBody>
                  <a:tcPr anchor="ctr">
                    <a:solidFill>
                      <a:schemeClr val="bg1"/>
                    </a:solidFill>
                  </a:tcPr>
                </a:tc>
                <a:tc>
                  <a:txBody>
                    <a:bodyPr/>
                    <a:lstStyle/>
                    <a:p>
                      <a:r>
                        <a:rPr kumimoji="1" lang="ja-JP" altLang="en-US" sz="1200" dirty="0">
                          <a:latin typeface="ＭＳ Ｐゴシック" panose="020B0600070205080204" pitchFamily="50" charset="-128"/>
                          <a:ea typeface="ＭＳ Ｐゴシック" panose="020B0600070205080204" pitchFamily="50" charset="-128"/>
                        </a:rPr>
                        <a:t>どんな性格だった？勉強や習い事で何が好きだった？</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どんな時に褒められた？</a:t>
                      </a:r>
                      <a:endParaRPr kumimoji="1" lang="en-US" altLang="ja-JP" sz="1200" dirty="0">
                        <a:latin typeface="ＭＳ Ｐゴシック" panose="020B0600070205080204" pitchFamily="50" charset="-128"/>
                        <a:ea typeface="ＭＳ Ｐゴシック" panose="020B0600070205080204" pitchFamily="50" charset="-128"/>
                      </a:endParaRPr>
                    </a:p>
                    <a:p>
                      <a:endParaRPr kumimoji="1" lang="en-US" altLang="ja-JP" sz="1200" dirty="0">
                        <a:latin typeface="ＭＳ Ｐゴシック" panose="020B0600070205080204" pitchFamily="50" charset="-128"/>
                        <a:ea typeface="ＭＳ Ｐゴシック" panose="020B0600070205080204" pitchFamily="50" charset="-128"/>
                      </a:endParaRPr>
                    </a:p>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3634427888"/>
                  </a:ext>
                </a:extLst>
              </a:tr>
              <a:tr h="370840">
                <a:tc>
                  <a:txBody>
                    <a:bodyPr/>
                    <a:lstStyle/>
                    <a:p>
                      <a:r>
                        <a:rPr kumimoji="1" lang="ja-JP" altLang="en-US" sz="1200" dirty="0">
                          <a:latin typeface="ＭＳ Ｐゴシック" panose="020B0600070205080204" pitchFamily="50" charset="-128"/>
                          <a:ea typeface="ＭＳ Ｐゴシック" panose="020B0600070205080204" pitchFamily="50" charset="-128"/>
                        </a:rPr>
                        <a:t>中学校時代</a:t>
                      </a:r>
                    </a:p>
                  </a:txBody>
                  <a:tcPr anchor="ctr">
                    <a:solidFill>
                      <a:schemeClr val="bg1"/>
                    </a:solidFill>
                  </a:tcPr>
                </a:tc>
                <a:tc>
                  <a:txBody>
                    <a:bodyPr/>
                    <a:lstStyle/>
                    <a:p>
                      <a:r>
                        <a:rPr kumimoji="1" lang="ja-JP" altLang="en-US" sz="1200" dirty="0">
                          <a:latin typeface="ＭＳ Ｐゴシック" panose="020B0600070205080204" pitchFamily="50" charset="-128"/>
                          <a:ea typeface="ＭＳ Ｐゴシック" panose="020B0600070205080204" pitchFamily="50" charset="-128"/>
                        </a:rPr>
                        <a:t>何に熱中していた？一番努力したことは何？</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小学生の頃と変わったことは何？</a:t>
                      </a:r>
                      <a:endParaRPr kumimoji="1" lang="en-US" altLang="ja-JP" sz="1200" dirty="0">
                        <a:latin typeface="ＭＳ Ｐゴシック" panose="020B0600070205080204" pitchFamily="50" charset="-128"/>
                        <a:ea typeface="ＭＳ Ｐゴシック" panose="020B0600070205080204" pitchFamily="50" charset="-128"/>
                      </a:endParaRPr>
                    </a:p>
                    <a:p>
                      <a:endParaRPr kumimoji="1" lang="en-US" altLang="ja-JP" sz="1200" dirty="0">
                        <a:latin typeface="ＭＳ Ｐゴシック" panose="020B0600070205080204" pitchFamily="50" charset="-128"/>
                        <a:ea typeface="ＭＳ Ｐゴシック" panose="020B0600070205080204" pitchFamily="50" charset="-128"/>
                      </a:endParaRPr>
                    </a:p>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1599503753"/>
                  </a:ext>
                </a:extLst>
              </a:tr>
              <a:tr h="370840">
                <a:tc>
                  <a:txBody>
                    <a:bodyPr/>
                    <a:lstStyle/>
                    <a:p>
                      <a:r>
                        <a:rPr kumimoji="1" lang="ja-JP" altLang="en-US" sz="1200" dirty="0">
                          <a:latin typeface="ＭＳ Ｐゴシック" panose="020B0600070205080204" pitchFamily="50" charset="-128"/>
                          <a:ea typeface="ＭＳ Ｐゴシック" panose="020B0600070205080204" pitchFamily="50" charset="-128"/>
                        </a:rPr>
                        <a:t>高校時代</a:t>
                      </a:r>
                    </a:p>
                  </a:txBody>
                  <a:tcPr anchor="ctr">
                    <a:solidFill>
                      <a:schemeClr val="bg1"/>
                    </a:solidFill>
                  </a:tcPr>
                </a:tc>
                <a:tc>
                  <a:txBody>
                    <a:bodyPr/>
                    <a:lstStyle/>
                    <a:p>
                      <a:r>
                        <a:rPr kumimoji="1" lang="ja-JP" altLang="en-US" sz="1200" dirty="0">
                          <a:latin typeface="ＭＳ Ｐゴシック" panose="020B0600070205080204" pitchFamily="50" charset="-128"/>
                          <a:ea typeface="ＭＳ Ｐゴシック" panose="020B0600070205080204" pitchFamily="50" charset="-128"/>
                        </a:rPr>
                        <a:t>何に熱中している？誰にも負けないと思うことは？</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中学生の頃と</a:t>
                      </a:r>
                      <a:r>
                        <a:rPr kumimoji="1" lang="ja-JP" altLang="en-US" sz="1200">
                          <a:latin typeface="ＭＳ Ｐゴシック" panose="020B0600070205080204" pitchFamily="50" charset="-128"/>
                          <a:ea typeface="ＭＳ Ｐゴシック" panose="020B0600070205080204" pitchFamily="50" charset="-128"/>
                        </a:rPr>
                        <a:t>変わったことは何？</a:t>
                      </a:r>
                      <a:endParaRPr kumimoji="1" lang="en-US" altLang="ja-JP" sz="1200" dirty="0">
                        <a:latin typeface="ＭＳ Ｐゴシック" panose="020B0600070205080204" pitchFamily="50" charset="-128"/>
                        <a:ea typeface="ＭＳ Ｐゴシック" panose="020B0600070205080204" pitchFamily="50" charset="-128"/>
                      </a:endParaRPr>
                    </a:p>
                    <a:p>
                      <a:endParaRPr kumimoji="1" lang="en-US" altLang="ja-JP" sz="1200" dirty="0">
                        <a:latin typeface="ＭＳ Ｐゴシック" panose="020B0600070205080204" pitchFamily="50" charset="-128"/>
                        <a:ea typeface="ＭＳ Ｐゴシック" panose="020B0600070205080204" pitchFamily="50" charset="-128"/>
                      </a:endParaRPr>
                    </a:p>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308772234"/>
                  </a:ext>
                </a:extLst>
              </a:tr>
            </a:tbl>
          </a:graphicData>
        </a:graphic>
      </p:graphicFrame>
    </p:spTree>
    <p:extLst>
      <p:ext uri="{BB962C8B-B14F-4D97-AF65-F5344CB8AC3E}">
        <p14:creationId xmlns:p14="http://schemas.microsoft.com/office/powerpoint/2010/main" val="1733065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2704-9D20-42D2-EF9C-D2E263E801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1E0D8C-681D-A838-4F81-6AFBC25A81F0}"/>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ライフチャートを共有する</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2BC4F9C8-D00A-B8A1-C428-6F686725732D}"/>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a:t>
            </a:r>
            <a:r>
              <a:rPr lang="en-US" altLang="ja-JP" sz="1400" b="1" dirty="0">
                <a:solidFill>
                  <a:schemeClr val="bg1"/>
                </a:solidFill>
                <a:latin typeface="MS PGothic" panose="020B0600070205080204" pitchFamily="34" charset="-128"/>
                <a:ea typeface="MS PGothic" panose="020B0600070205080204" pitchFamily="34" charset="-128"/>
              </a:rPr>
              <a:t>14</a:t>
            </a:r>
            <a:r>
              <a:rPr lang="pt-PT" altLang="ja-JP" sz="1400" b="1" dirty="0">
                <a:solidFill>
                  <a:schemeClr val="bg1"/>
                </a:solidFill>
                <a:latin typeface="MS PGothic" panose="020B0600070205080204" pitchFamily="34" charset="-128"/>
                <a:ea typeface="MS PGothic" panose="020B0600070205080204" pitchFamily="34" charset="-128"/>
              </a:rPr>
              <a:t>-</a:t>
            </a:r>
            <a:r>
              <a:rPr lang="ja-JP" altLang="en-US" sz="1400" b="1" dirty="0">
                <a:solidFill>
                  <a:schemeClr val="bg1"/>
                </a:solidFill>
                <a:latin typeface="MS PGothic" panose="020B0600070205080204" pitchFamily="34" charset="-128"/>
                <a:ea typeface="MS PGothic" panose="020B0600070205080204" pitchFamily="34" charset="-128"/>
              </a:rPr>
              <a:t>②</a:t>
            </a:r>
            <a:r>
              <a:rPr lang="pt-PT" altLang="ja-JP" sz="1400" b="1" dirty="0">
                <a:solidFill>
                  <a:schemeClr val="bg1"/>
                </a:solidFill>
                <a:latin typeface="MS PGothic" panose="020B0600070205080204" pitchFamily="34" charset="-128"/>
                <a:ea typeface="MS PGothic" panose="020B0600070205080204" pitchFamily="34" charset="-128"/>
              </a:rPr>
              <a:t>-</a:t>
            </a:r>
            <a:r>
              <a:rPr lang="en-US" altLang="ja-JP" sz="1400" b="1" dirty="0">
                <a:solidFill>
                  <a:schemeClr val="bg1"/>
                </a:solidFill>
                <a:latin typeface="MS PGothic" panose="020B0600070205080204" pitchFamily="34" charset="-128"/>
                <a:ea typeface="MS PGothic" panose="020B0600070205080204" pitchFamily="34" charset="-128"/>
              </a:rPr>
              <a:t>3</a:t>
            </a:r>
            <a:endParaRPr lang="pt-PT" altLang="ja-JP" sz="1400" b="1" dirty="0">
              <a:solidFill>
                <a:schemeClr val="bg1"/>
              </a:solidFill>
              <a:latin typeface="MS PGothic" panose="020B0600070205080204" pitchFamily="34" charset="-128"/>
              <a:ea typeface="MS PGothic" panose="020B0600070205080204" pitchFamily="34" charset="-128"/>
            </a:endParaRPr>
          </a:p>
        </p:txBody>
      </p:sp>
      <p:grpSp>
        <p:nvGrpSpPr>
          <p:cNvPr id="4" name="グループ化 3">
            <a:extLst>
              <a:ext uri="{FF2B5EF4-FFF2-40B4-BE49-F238E27FC236}">
                <a16:creationId xmlns:a16="http://schemas.microsoft.com/office/drawing/2014/main" id="{B3B36F15-52CF-A7B5-6C88-5E422743082A}"/>
              </a:ext>
            </a:extLst>
          </p:cNvPr>
          <p:cNvGrpSpPr/>
          <p:nvPr/>
        </p:nvGrpSpPr>
        <p:grpSpPr>
          <a:xfrm>
            <a:off x="845362" y="1304277"/>
            <a:ext cx="10506850" cy="2232000"/>
            <a:chOff x="1688066" y="1491022"/>
            <a:chExt cx="10537359" cy="1080000"/>
          </a:xfrm>
          <a:effectLst>
            <a:outerShdw dist="88900" dir="2700000" algn="ctr" rotWithShape="0">
              <a:schemeClr val="bg2">
                <a:lumMod val="90000"/>
              </a:schemeClr>
            </a:outerShdw>
          </a:effectLst>
        </p:grpSpPr>
        <p:sp>
          <p:nvSpPr>
            <p:cNvPr id="9" name="正方形/長方形 8">
              <a:extLst>
                <a:ext uri="{FF2B5EF4-FFF2-40B4-BE49-F238E27FC236}">
                  <a16:creationId xmlns:a16="http://schemas.microsoft.com/office/drawing/2014/main" id="{A12F4733-723E-BAE2-851D-18E77613F1C5}"/>
                </a:ext>
              </a:extLst>
            </p:cNvPr>
            <p:cNvSpPr/>
            <p:nvPr/>
          </p:nvSpPr>
          <p:spPr>
            <a:xfrm>
              <a:off x="3331779" y="1491022"/>
              <a:ext cx="8893646"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0" name="正方形/長方形 9">
              <a:extLst>
                <a:ext uri="{FF2B5EF4-FFF2-40B4-BE49-F238E27FC236}">
                  <a16:creationId xmlns:a16="http://schemas.microsoft.com/office/drawing/2014/main" id="{CE33D22E-0131-AD02-D304-417BFDC4C35F}"/>
                </a:ext>
              </a:extLst>
            </p:cNvPr>
            <p:cNvSpPr/>
            <p:nvPr/>
          </p:nvSpPr>
          <p:spPr>
            <a:xfrm>
              <a:off x="1688066" y="149102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latin typeface="MS PGothic" panose="020B0600070205080204" pitchFamily="34" charset="-128"/>
                  <a:ea typeface="MS PGothic" panose="020B0600070205080204" pitchFamily="34" charset="-128"/>
                </a:rPr>
                <a:t>ライフチャート</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の共有を経て</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気づいたこと</a:t>
              </a:r>
            </a:p>
          </p:txBody>
        </p:sp>
      </p:grpSp>
      <p:grpSp>
        <p:nvGrpSpPr>
          <p:cNvPr id="15" name="グループ化 14">
            <a:extLst>
              <a:ext uri="{FF2B5EF4-FFF2-40B4-BE49-F238E27FC236}">
                <a16:creationId xmlns:a16="http://schemas.microsoft.com/office/drawing/2014/main" id="{A1B4E5F6-C32E-513C-2069-323E7FB3E7E8}"/>
              </a:ext>
            </a:extLst>
          </p:cNvPr>
          <p:cNvGrpSpPr/>
          <p:nvPr/>
        </p:nvGrpSpPr>
        <p:grpSpPr>
          <a:xfrm>
            <a:off x="845362" y="3667950"/>
            <a:ext cx="10505754" cy="2232000"/>
            <a:chOff x="1688065" y="2690232"/>
            <a:chExt cx="10536260" cy="1080000"/>
          </a:xfrm>
          <a:effectLst>
            <a:outerShdw dist="88900" dir="2700000" algn="ctr" rotWithShape="0">
              <a:schemeClr val="bg2">
                <a:lumMod val="90000"/>
              </a:schemeClr>
            </a:outerShdw>
          </a:effectLst>
        </p:grpSpPr>
        <p:sp>
          <p:nvSpPr>
            <p:cNvPr id="17" name="正方形/長方形 16">
              <a:extLst>
                <a:ext uri="{FF2B5EF4-FFF2-40B4-BE49-F238E27FC236}">
                  <a16:creationId xmlns:a16="http://schemas.microsoft.com/office/drawing/2014/main" id="{AA61131F-652F-1D9B-91B9-F64A843BAE35}"/>
                </a:ext>
              </a:extLst>
            </p:cNvPr>
            <p:cNvSpPr/>
            <p:nvPr/>
          </p:nvSpPr>
          <p:spPr>
            <a:xfrm>
              <a:off x="3331778" y="2690232"/>
              <a:ext cx="8892547" cy="1080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96C19B87-DB1B-D39A-B7B7-BE9E1D14AD46}"/>
                </a:ext>
              </a:extLst>
            </p:cNvPr>
            <p:cNvSpPr/>
            <p:nvPr/>
          </p:nvSpPr>
          <p:spPr>
            <a:xfrm>
              <a:off x="1688065" y="2690232"/>
              <a:ext cx="1575910" cy="1080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S PGothic" panose="020B0600070205080204" pitchFamily="34" charset="-128"/>
                  <a:ea typeface="MS PGothic" panose="020B0600070205080204" pitchFamily="34" charset="-128"/>
                </a:rPr>
                <a:t>チーム作りに</a:t>
              </a:r>
              <a:br>
                <a:rPr kumimoji="1" lang="ja-JP" altLang="en-US" b="1" dirty="0">
                  <a:latin typeface="MS PGothic" panose="020B0600070205080204" pitchFamily="34" charset="-128"/>
                  <a:ea typeface="MS PGothic" panose="020B0600070205080204" pitchFamily="34" charset="-128"/>
                </a:rPr>
              </a:br>
              <a:r>
                <a:rPr kumimoji="1" lang="ja-JP" altLang="en-US" b="1" dirty="0">
                  <a:latin typeface="MS PGothic" panose="020B0600070205080204" pitchFamily="34" charset="-128"/>
                  <a:ea typeface="MS PGothic" panose="020B0600070205080204" pitchFamily="34" charset="-128"/>
                </a:rPr>
                <a:t>活かせそうな</a:t>
              </a:r>
              <a:endParaRPr kumimoji="1" lang="en-US" altLang="ja-JP" b="1" dirty="0">
                <a:latin typeface="MS PGothic" panose="020B0600070205080204" pitchFamily="34" charset="-128"/>
                <a:ea typeface="MS PGothic" panose="020B0600070205080204" pitchFamily="34" charset="-128"/>
              </a:endParaRPr>
            </a:p>
            <a:p>
              <a:pPr algn="ctr"/>
              <a:r>
                <a:rPr kumimoji="1" lang="ja-JP" altLang="en-US" b="1" dirty="0">
                  <a:latin typeface="MS PGothic" panose="020B0600070205080204" pitchFamily="34" charset="-128"/>
                  <a:ea typeface="MS PGothic" panose="020B0600070205080204" pitchFamily="34" charset="-128"/>
                </a:rPr>
                <a:t>こと</a:t>
              </a:r>
            </a:p>
          </p:txBody>
        </p:sp>
      </p:grpSp>
    </p:spTree>
    <p:extLst>
      <p:ext uri="{BB962C8B-B14F-4D97-AF65-F5344CB8AC3E}">
        <p14:creationId xmlns:p14="http://schemas.microsoft.com/office/powerpoint/2010/main" val="309398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CBF3-7FC0-831C-D089-7C5C957A08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7993D7-18B0-E44E-BC16-D37E7CB03775}"/>
              </a:ext>
            </a:extLst>
          </p:cNvPr>
          <p:cNvSpPr>
            <a:spLocks noGrp="1"/>
          </p:cNvSpPr>
          <p:nvPr>
            <p:ph type="title"/>
          </p:nvPr>
        </p:nvSpPr>
        <p:spPr>
          <a:xfrm>
            <a:off x="351692" y="353962"/>
            <a:ext cx="11488616"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[3]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でアイデア</a:t>
            </a:r>
            <a:r>
              <a:rPr lang="ja-JP" altLang="en-US">
                <a:latin typeface="MS PGothic" panose="020B0600070205080204" pitchFamily="34" charset="-128"/>
                <a:ea typeface="MS PGothic" panose="020B0600070205080204" pitchFamily="34" charset="-128"/>
              </a:rPr>
              <a:t>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1" name="正方形/長方形 10">
            <a:extLst>
              <a:ext uri="{FF2B5EF4-FFF2-40B4-BE49-F238E27FC236}">
                <a16:creationId xmlns:a16="http://schemas.microsoft.com/office/drawing/2014/main" id="{ABED0115-D94E-5070-394C-8B9C0D897E5D}"/>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2</a:t>
            </a:r>
            <a:r>
              <a:rPr lang="pt-PT" altLang="ja-JP"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endParaRPr lang="pt-PT" altLang="ja-JP" sz="1400" b="1" dirty="0">
              <a:solidFill>
                <a:schemeClr val="bg1"/>
              </a:solidFill>
              <a:latin typeface="MS PGothic" panose="020B0600070205080204" pitchFamily="34" charset="-128"/>
              <a:ea typeface="MS PGothic" panose="020B0600070205080204" pitchFamily="34" charset="-128"/>
            </a:endParaRPr>
          </a:p>
        </p:txBody>
      </p:sp>
      <p:sp>
        <p:nvSpPr>
          <p:cNvPr id="13" name="テキスト ボックス 12">
            <a:extLst>
              <a:ext uri="{FF2B5EF4-FFF2-40B4-BE49-F238E27FC236}">
                <a16:creationId xmlns:a16="http://schemas.microsoft.com/office/drawing/2014/main" id="{259338A9-16EF-691F-ECA9-7923671E9D9F}"/>
              </a:ext>
            </a:extLst>
          </p:cNvPr>
          <p:cNvSpPr txBox="1"/>
          <p:nvPr/>
        </p:nvSpPr>
        <p:spPr>
          <a:xfrm>
            <a:off x="327082" y="1099060"/>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ニーズを満たすアイデアを考える。</a:t>
            </a:r>
          </a:p>
        </p:txBody>
      </p:sp>
      <p:grpSp>
        <p:nvGrpSpPr>
          <p:cNvPr id="18" name="グループ化 17">
            <a:extLst>
              <a:ext uri="{FF2B5EF4-FFF2-40B4-BE49-F238E27FC236}">
                <a16:creationId xmlns:a16="http://schemas.microsoft.com/office/drawing/2014/main" id="{E98C375B-4D93-163B-5B32-3F1A5AFAE101}"/>
              </a:ext>
            </a:extLst>
          </p:cNvPr>
          <p:cNvGrpSpPr/>
          <p:nvPr/>
        </p:nvGrpSpPr>
        <p:grpSpPr>
          <a:xfrm>
            <a:off x="839788" y="1767597"/>
            <a:ext cx="10945868" cy="4227279"/>
            <a:chOff x="839788" y="1767597"/>
            <a:chExt cx="10945868" cy="4227279"/>
          </a:xfrm>
        </p:grpSpPr>
        <p:sp>
          <p:nvSpPr>
            <p:cNvPr id="28" name="テキスト ボックス 27">
              <a:extLst>
                <a:ext uri="{FF2B5EF4-FFF2-40B4-BE49-F238E27FC236}">
                  <a16:creationId xmlns:a16="http://schemas.microsoft.com/office/drawing/2014/main" id="{637AAD89-9072-AB42-A00E-E298AC5EA6BC}"/>
                </a:ext>
              </a:extLst>
            </p:cNvPr>
            <p:cNvSpPr txBox="1"/>
            <p:nvPr/>
          </p:nvSpPr>
          <p:spPr>
            <a:xfrm>
              <a:off x="2434857" y="4710151"/>
              <a:ext cx="7208873" cy="338554"/>
            </a:xfrm>
            <a:prstGeom prst="rect">
              <a:avLst/>
            </a:prstGeom>
            <a:solidFill>
              <a:srgbClr val="E6E6E6"/>
            </a:solidFill>
          </p:spPr>
          <p:txBody>
            <a:bodyPr wrap="square" lIns="0" rIns="0" rtlCol="0">
              <a:spAutoFit/>
            </a:bodyPr>
            <a:lstStyle/>
            <a:p>
              <a:pPr algn="ctr"/>
              <a:r>
                <a:rPr lang="ja-JP" altLang="en-US" sz="1600" b="1" dirty="0">
                  <a:latin typeface="MS PGothic" panose="020B0600070205080204" pitchFamily="34" charset="-128"/>
                  <a:ea typeface="MS PGothic" panose="020B0600070205080204" pitchFamily="34" charset="-128"/>
                </a:rPr>
                <a:t>このアイデアが実現できれば解決できて喜んでもらえるのではないか？</a:t>
              </a:r>
            </a:p>
          </p:txBody>
        </p:sp>
        <p:grpSp>
          <p:nvGrpSpPr>
            <p:cNvPr id="8" name="グループ化 7">
              <a:extLst>
                <a:ext uri="{FF2B5EF4-FFF2-40B4-BE49-F238E27FC236}">
                  <a16:creationId xmlns:a16="http://schemas.microsoft.com/office/drawing/2014/main" id="{F680C1F4-C63D-7CBB-362F-8EFB9BFBA121}"/>
                </a:ext>
              </a:extLst>
            </p:cNvPr>
            <p:cNvGrpSpPr/>
            <p:nvPr/>
          </p:nvGrpSpPr>
          <p:grpSpPr>
            <a:xfrm>
              <a:off x="2434857" y="5058876"/>
              <a:ext cx="9350799" cy="935999"/>
              <a:chOff x="2434857" y="5058876"/>
              <a:chExt cx="9350799" cy="935999"/>
            </a:xfrm>
          </p:grpSpPr>
          <p:sp>
            <p:nvSpPr>
              <p:cNvPr id="54" name="正方形/長方形 53">
                <a:extLst>
                  <a:ext uri="{FF2B5EF4-FFF2-40B4-BE49-F238E27FC236}">
                    <a16:creationId xmlns:a16="http://schemas.microsoft.com/office/drawing/2014/main" id="{724911DE-84B2-3297-6B79-E89A4732161A}"/>
                  </a:ext>
                </a:extLst>
              </p:cNvPr>
              <p:cNvSpPr/>
              <p:nvPr/>
            </p:nvSpPr>
            <p:spPr>
              <a:xfrm>
                <a:off x="2434857" y="5058876"/>
                <a:ext cx="7208873" cy="935999"/>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そこで</a:t>
                </a:r>
                <a:endParaRPr kumimoji="1" lang="en-US" altLang="ja-JP" sz="12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57" name="テキスト ボックス 56">
                <a:extLst>
                  <a:ext uri="{FF2B5EF4-FFF2-40B4-BE49-F238E27FC236}">
                    <a16:creationId xmlns:a16="http://schemas.microsoft.com/office/drawing/2014/main" id="{C9855AC9-6DCA-4EC4-2386-C5A0CA6A2DA0}"/>
                  </a:ext>
                </a:extLst>
              </p:cNvPr>
              <p:cNvSpPr txBox="1"/>
              <p:nvPr/>
            </p:nvSpPr>
            <p:spPr>
              <a:xfrm>
                <a:off x="9724399" y="5126766"/>
                <a:ext cx="2061257" cy="800218"/>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で解決できる</a:t>
                </a:r>
                <a:endParaRPr kumimoji="1" lang="en-US" altLang="ja-JP" sz="2200" b="1" dirty="0">
                  <a:latin typeface="MS PGothic" panose="020B0600070205080204" pitchFamily="34" charset="-128"/>
                  <a:ea typeface="MS PGothic" panose="020B0600070205080204" pitchFamily="34" charset="-128"/>
                </a:endParaRPr>
              </a:p>
              <a:p>
                <a:r>
                  <a:rPr kumimoji="1" lang="ja-JP" altLang="en-US" sz="2200" b="1" dirty="0">
                    <a:latin typeface="MS PGothic" panose="020B0600070205080204" pitchFamily="34" charset="-128"/>
                    <a:ea typeface="MS PGothic" panose="020B0600070205080204" pitchFamily="34" charset="-128"/>
                  </a:rPr>
                  <a:t>と考える</a:t>
                </a:r>
              </a:p>
            </p:txBody>
          </p:sp>
        </p:grpSp>
        <p:sp>
          <p:nvSpPr>
            <p:cNvPr id="53" name="四角形: 角を丸くする 52">
              <a:extLst>
                <a:ext uri="{FF2B5EF4-FFF2-40B4-BE49-F238E27FC236}">
                  <a16:creationId xmlns:a16="http://schemas.microsoft.com/office/drawing/2014/main" id="{3FE84CDC-92A7-FD2D-1047-9272A3FA560E}"/>
                </a:ext>
              </a:extLst>
            </p:cNvPr>
            <p:cNvSpPr/>
            <p:nvPr/>
          </p:nvSpPr>
          <p:spPr>
            <a:xfrm>
              <a:off x="839788" y="5058877"/>
              <a:ext cx="1488742" cy="935999"/>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解決する</a:t>
              </a:r>
              <a:endParaRPr lang="en-US" altLang="ja-JP" sz="2200"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アイデア</a:t>
              </a:r>
            </a:p>
          </p:txBody>
        </p:sp>
        <p:grpSp>
          <p:nvGrpSpPr>
            <p:cNvPr id="9" name="グループ化 8">
              <a:extLst>
                <a:ext uri="{FF2B5EF4-FFF2-40B4-BE49-F238E27FC236}">
                  <a16:creationId xmlns:a16="http://schemas.microsoft.com/office/drawing/2014/main" id="{9BE431CF-82DD-803E-849A-B9F468F4908A}"/>
                </a:ext>
              </a:extLst>
            </p:cNvPr>
            <p:cNvGrpSpPr/>
            <p:nvPr/>
          </p:nvGrpSpPr>
          <p:grpSpPr>
            <a:xfrm>
              <a:off x="2434857" y="3593071"/>
              <a:ext cx="9350799" cy="935999"/>
              <a:chOff x="2434857" y="3593071"/>
              <a:chExt cx="9350799" cy="935999"/>
            </a:xfrm>
          </p:grpSpPr>
          <p:sp>
            <p:nvSpPr>
              <p:cNvPr id="45" name="正方形/長方形 44">
                <a:extLst>
                  <a:ext uri="{FF2B5EF4-FFF2-40B4-BE49-F238E27FC236}">
                    <a16:creationId xmlns:a16="http://schemas.microsoft.com/office/drawing/2014/main" id="{32B50B03-7354-3B12-3B95-212C78E592CE}"/>
                  </a:ext>
                </a:extLst>
              </p:cNvPr>
              <p:cNvSpPr/>
              <p:nvPr/>
            </p:nvSpPr>
            <p:spPr>
              <a:xfrm>
                <a:off x="2434857" y="3593071"/>
                <a:ext cx="7208873" cy="935999"/>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48" name="テキスト ボックス 47">
                <a:extLst>
                  <a:ext uri="{FF2B5EF4-FFF2-40B4-BE49-F238E27FC236}">
                    <a16:creationId xmlns:a16="http://schemas.microsoft.com/office/drawing/2014/main" id="{B75D77E8-024D-C2E1-E1E0-6826BCD07840}"/>
                  </a:ext>
                </a:extLst>
              </p:cNvPr>
              <p:cNvSpPr txBox="1"/>
              <p:nvPr/>
            </p:nvSpPr>
            <p:spPr>
              <a:xfrm>
                <a:off x="9724399" y="3837009"/>
                <a:ext cx="2061257" cy="448122"/>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ことが原因</a:t>
                </a:r>
              </a:p>
            </p:txBody>
          </p:sp>
        </p:grpSp>
        <p:sp>
          <p:nvSpPr>
            <p:cNvPr id="44" name="四角形: 角を丸くする 43">
              <a:extLst>
                <a:ext uri="{FF2B5EF4-FFF2-40B4-BE49-F238E27FC236}">
                  <a16:creationId xmlns:a16="http://schemas.microsoft.com/office/drawing/2014/main" id="{D759140B-1D85-4BD1-3F63-ED8616A488F0}"/>
                </a:ext>
              </a:extLst>
            </p:cNvPr>
            <p:cNvSpPr/>
            <p:nvPr/>
          </p:nvSpPr>
          <p:spPr>
            <a:xfrm>
              <a:off x="839788" y="3593072"/>
              <a:ext cx="1488742" cy="935999"/>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原因</a:t>
              </a:r>
            </a:p>
          </p:txBody>
        </p:sp>
        <p:sp>
          <p:nvSpPr>
            <p:cNvPr id="29" name="テキスト ボックス 28">
              <a:extLst>
                <a:ext uri="{FF2B5EF4-FFF2-40B4-BE49-F238E27FC236}">
                  <a16:creationId xmlns:a16="http://schemas.microsoft.com/office/drawing/2014/main" id="{324E9044-0696-6247-84DF-E8178237DBD2}"/>
                </a:ext>
              </a:extLst>
            </p:cNvPr>
            <p:cNvSpPr txBox="1"/>
            <p:nvPr/>
          </p:nvSpPr>
          <p:spPr>
            <a:xfrm>
              <a:off x="2434858" y="3241820"/>
              <a:ext cx="7208872" cy="338554"/>
            </a:xfrm>
            <a:prstGeom prst="rect">
              <a:avLst/>
            </a:prstGeom>
            <a:solidFill>
              <a:srgbClr val="E6E6E6"/>
            </a:solidFill>
          </p:spPr>
          <p:txBody>
            <a:bodyPr wrap="square" rtlCol="0">
              <a:spAutoFit/>
            </a:bodyPr>
            <a:lstStyle/>
            <a:p>
              <a:pPr algn="ctr"/>
              <a:r>
                <a:rPr lang="ja-JP" altLang="en-US" sz="1600" b="1">
                  <a:latin typeface="MS PGothic" panose="020B0600070205080204" pitchFamily="34" charset="-128"/>
                  <a:ea typeface="MS PGothic" panose="020B0600070205080204" pitchFamily="34" charset="-128"/>
                </a:rPr>
                <a:t>ニーズの原因を探る</a:t>
              </a:r>
              <a:endParaRPr lang="ja-JP" altLang="en-US" sz="1600" b="1" dirty="0">
                <a:latin typeface="MS PGothic" panose="020B0600070205080204" pitchFamily="34" charset="-128"/>
                <a:ea typeface="MS PGothic" panose="020B0600070205080204" pitchFamily="34" charset="-128"/>
              </a:endParaRPr>
            </a:p>
          </p:txBody>
        </p:sp>
        <p:grpSp>
          <p:nvGrpSpPr>
            <p:cNvPr id="12" name="グループ化 11">
              <a:extLst>
                <a:ext uri="{FF2B5EF4-FFF2-40B4-BE49-F238E27FC236}">
                  <a16:creationId xmlns:a16="http://schemas.microsoft.com/office/drawing/2014/main" id="{D0FB1C9C-ADFD-BDD7-5CB2-1A03B854B015}"/>
                </a:ext>
              </a:extLst>
            </p:cNvPr>
            <p:cNvGrpSpPr/>
            <p:nvPr/>
          </p:nvGrpSpPr>
          <p:grpSpPr>
            <a:xfrm>
              <a:off x="839788" y="2124738"/>
              <a:ext cx="10882807" cy="936001"/>
              <a:chOff x="839788" y="2124738"/>
              <a:chExt cx="10882807" cy="936001"/>
            </a:xfrm>
          </p:grpSpPr>
          <p:grpSp>
            <p:nvGrpSpPr>
              <p:cNvPr id="10" name="グループ化 9">
                <a:extLst>
                  <a:ext uri="{FF2B5EF4-FFF2-40B4-BE49-F238E27FC236}">
                    <a16:creationId xmlns:a16="http://schemas.microsoft.com/office/drawing/2014/main" id="{08145E07-91BD-A229-DC86-DA9CF5E8654F}"/>
                  </a:ext>
                </a:extLst>
              </p:cNvPr>
              <p:cNvGrpSpPr/>
              <p:nvPr/>
            </p:nvGrpSpPr>
            <p:grpSpPr>
              <a:xfrm>
                <a:off x="2434857" y="2124738"/>
                <a:ext cx="9287738" cy="936000"/>
                <a:chOff x="2434857" y="2124738"/>
                <a:chExt cx="9287738" cy="936000"/>
              </a:xfrm>
            </p:grpSpPr>
            <p:sp>
              <p:nvSpPr>
                <p:cNvPr id="15" name="正方形/長方形 14">
                  <a:extLst>
                    <a:ext uri="{FF2B5EF4-FFF2-40B4-BE49-F238E27FC236}">
                      <a16:creationId xmlns:a16="http://schemas.microsoft.com/office/drawing/2014/main" id="{F0734FEC-99A3-9FAD-BBCA-14A24DCCA9B7}"/>
                    </a:ext>
                  </a:extLst>
                </p:cNvPr>
                <p:cNvSpPr/>
                <p:nvPr/>
              </p:nvSpPr>
              <p:spPr>
                <a:xfrm>
                  <a:off x="2434857" y="2124738"/>
                  <a:ext cx="2556244" cy="936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16" name="正方形/長方形 15">
                  <a:extLst>
                    <a:ext uri="{FF2B5EF4-FFF2-40B4-BE49-F238E27FC236}">
                      <a16:creationId xmlns:a16="http://schemas.microsoft.com/office/drawing/2014/main" id="{D1EF04C2-A2F9-4A98-49F6-A282AD83B522}"/>
                    </a:ext>
                  </a:extLst>
                </p:cNvPr>
                <p:cNvSpPr/>
                <p:nvPr/>
              </p:nvSpPr>
              <p:spPr>
                <a:xfrm>
                  <a:off x="5551958" y="2124738"/>
                  <a:ext cx="4091772" cy="936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19" name="テキスト ボックス 18">
                  <a:extLst>
                    <a:ext uri="{FF2B5EF4-FFF2-40B4-BE49-F238E27FC236}">
                      <a16:creationId xmlns:a16="http://schemas.microsoft.com/office/drawing/2014/main" id="{6FF2E46E-7416-4FDE-1AB6-BF6AF9516D06}"/>
                    </a:ext>
                  </a:extLst>
                </p:cNvPr>
                <p:cNvSpPr txBox="1"/>
                <p:nvPr/>
              </p:nvSpPr>
              <p:spPr>
                <a:xfrm>
                  <a:off x="9724399" y="2208018"/>
                  <a:ext cx="1998196" cy="769441"/>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というニーズ</a:t>
                  </a:r>
                  <a:endParaRPr kumimoji="1" lang="en-US" altLang="ja-JP" sz="2200" b="1" dirty="0">
                    <a:latin typeface="MS PGothic" panose="020B0600070205080204" pitchFamily="34" charset="-128"/>
                    <a:ea typeface="MS PGothic" panose="020B0600070205080204" pitchFamily="34" charset="-128"/>
                  </a:endParaRPr>
                </a:p>
                <a:p>
                  <a:r>
                    <a:rPr kumimoji="1" lang="ja-JP" altLang="en-US" sz="2200" b="1" dirty="0">
                      <a:latin typeface="MS PGothic" panose="020B0600070205080204" pitchFamily="34" charset="-128"/>
                      <a:ea typeface="MS PGothic" panose="020B0600070205080204" pitchFamily="34" charset="-128"/>
                    </a:rPr>
                    <a:t>がある</a:t>
                  </a:r>
                  <a:endParaRPr lang="en-US" altLang="ja-JP" sz="2200" b="1" dirty="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a16="http://schemas.microsoft.com/office/drawing/2014/main" id="{E523E7F1-0C46-88BA-67B8-42D961EA0E6C}"/>
                    </a:ext>
                  </a:extLst>
                </p:cNvPr>
                <p:cNvSpPr txBox="1"/>
                <p:nvPr/>
              </p:nvSpPr>
              <p:spPr>
                <a:xfrm>
                  <a:off x="4740516" y="2377295"/>
                  <a:ext cx="1061196" cy="430887"/>
                </a:xfrm>
                <a:prstGeom prst="rect">
                  <a:avLst/>
                </a:prstGeom>
                <a:noFill/>
              </p:spPr>
              <p:txBody>
                <a:bodyPr wrap="square" rtlCol="0" anchor="ctr">
                  <a:spAutoFit/>
                </a:bodyPr>
                <a:lstStyle/>
                <a:p>
                  <a:pPr algn="ctr"/>
                  <a:r>
                    <a:rPr lang="ja-JP" altLang="en-US" sz="2200" b="1" dirty="0">
                      <a:latin typeface="MS PGothic" panose="020B0600070205080204" pitchFamily="34" charset="-128"/>
                      <a:ea typeface="MS PGothic" panose="020B0600070205080204" pitchFamily="34" charset="-128"/>
                    </a:rPr>
                    <a:t>の</a:t>
                  </a:r>
                  <a:endParaRPr lang="en-US" altLang="ja-JP" sz="2200" b="1" dirty="0">
                    <a:latin typeface="MS PGothic" panose="020B0600070205080204" pitchFamily="34" charset="-128"/>
                    <a:ea typeface="MS PGothic" panose="020B0600070205080204" pitchFamily="34" charset="-128"/>
                  </a:endParaRPr>
                </a:p>
              </p:txBody>
            </p:sp>
          </p:grpSp>
          <p:sp>
            <p:nvSpPr>
              <p:cNvPr id="22" name="四角形: 角を丸くする 21">
                <a:extLst>
                  <a:ext uri="{FF2B5EF4-FFF2-40B4-BE49-F238E27FC236}">
                    <a16:creationId xmlns:a16="http://schemas.microsoft.com/office/drawing/2014/main" id="{921D80DC-5686-2593-4A5F-C06EFFC7E4CB}"/>
                  </a:ext>
                </a:extLst>
              </p:cNvPr>
              <p:cNvSpPr/>
              <p:nvPr/>
            </p:nvSpPr>
            <p:spPr>
              <a:xfrm>
                <a:off x="839788" y="2124739"/>
                <a:ext cx="1488742" cy="936000"/>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ニーズ</a:t>
                </a:r>
              </a:p>
            </p:txBody>
          </p:sp>
        </p:grpSp>
        <p:grpSp>
          <p:nvGrpSpPr>
            <p:cNvPr id="17" name="グループ化 16">
              <a:extLst>
                <a:ext uri="{FF2B5EF4-FFF2-40B4-BE49-F238E27FC236}">
                  <a16:creationId xmlns:a16="http://schemas.microsoft.com/office/drawing/2014/main" id="{EC606605-8B3A-914A-4F02-974839D28E8C}"/>
                </a:ext>
              </a:extLst>
            </p:cNvPr>
            <p:cNvGrpSpPr/>
            <p:nvPr/>
          </p:nvGrpSpPr>
          <p:grpSpPr>
            <a:xfrm>
              <a:off x="2434858" y="1767597"/>
              <a:ext cx="7208870" cy="338554"/>
              <a:chOff x="2434858" y="1767597"/>
              <a:chExt cx="7208870" cy="338554"/>
            </a:xfrm>
          </p:grpSpPr>
          <p:sp>
            <p:nvSpPr>
              <p:cNvPr id="5" name="テキスト ボックス 4">
                <a:extLst>
                  <a:ext uri="{FF2B5EF4-FFF2-40B4-BE49-F238E27FC236}">
                    <a16:creationId xmlns:a16="http://schemas.microsoft.com/office/drawing/2014/main" id="{003E7E3A-399D-2187-E43C-8F4C355F03A0}"/>
                  </a:ext>
                </a:extLst>
              </p:cNvPr>
              <p:cNvSpPr txBox="1"/>
              <p:nvPr/>
            </p:nvSpPr>
            <p:spPr>
              <a:xfrm>
                <a:off x="2434858" y="1767597"/>
                <a:ext cx="2556244" cy="338554"/>
              </a:xfrm>
              <a:prstGeom prst="rect">
                <a:avLst/>
              </a:prstGeom>
              <a:solidFill>
                <a:srgbClr val="E6E6E6"/>
              </a:solidFill>
              <a:ln>
                <a:solidFill>
                  <a:srgbClr val="E6E6E6"/>
                </a:solidFill>
              </a:ln>
            </p:spPr>
            <p:txBody>
              <a:bodyPr wrap="square" rtlCol="0">
                <a:spAutoFit/>
              </a:bodyPr>
              <a:lstStyle/>
              <a:p>
                <a:pPr algn="ctr"/>
                <a:r>
                  <a:rPr lang="ja-JP" altLang="en-US" sz="1600" b="1">
                    <a:latin typeface="MS PGothic" panose="020B0600070205080204" pitchFamily="34" charset="-128"/>
                    <a:ea typeface="MS PGothic" panose="020B0600070205080204" pitchFamily="34" charset="-128"/>
                  </a:rPr>
                  <a:t>誰</a:t>
                </a:r>
                <a:endParaRPr lang="en-US" altLang="ja-JP" sz="1600" b="1" dirty="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B23DBF46-F714-E5AA-73F8-28A44524D9C0}"/>
                  </a:ext>
                </a:extLst>
              </p:cNvPr>
              <p:cNvSpPr txBox="1"/>
              <p:nvPr/>
            </p:nvSpPr>
            <p:spPr>
              <a:xfrm>
                <a:off x="5551957" y="1767597"/>
                <a:ext cx="4091771" cy="338554"/>
              </a:xfrm>
              <a:prstGeom prst="rect">
                <a:avLst/>
              </a:prstGeom>
              <a:solidFill>
                <a:srgbClr val="E6E6E6"/>
              </a:solidFill>
              <a:ln>
                <a:solidFill>
                  <a:srgbClr val="E6E6E6"/>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ニーズ</a:t>
                </a:r>
                <a:endParaRPr kumimoji="1" lang="ja-JP" altLang="en-US" sz="1600" b="1" dirty="0">
                  <a:latin typeface="MS PGothic" panose="020B0600070205080204" pitchFamily="34" charset="-128"/>
                  <a:ea typeface="MS PGothic" panose="020B0600070205080204" pitchFamily="34" charset="-128"/>
                </a:endParaRPr>
              </a:p>
            </p:txBody>
          </p:sp>
        </p:grpSp>
      </p:grpSp>
    </p:spTree>
    <p:extLst>
      <p:ext uri="{BB962C8B-B14F-4D97-AF65-F5344CB8AC3E}">
        <p14:creationId xmlns:p14="http://schemas.microsoft.com/office/powerpoint/2010/main" val="3538465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7293C-B0E4-6CE7-3F15-C69F92B9A7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9E2836-4315-97A0-BDB8-8F912AE92B25}"/>
              </a:ext>
            </a:extLst>
          </p:cNvPr>
          <p:cNvSpPr>
            <a:spLocks noGrp="1"/>
          </p:cNvSpPr>
          <p:nvPr>
            <p:ph type="title"/>
          </p:nvPr>
        </p:nvSpPr>
        <p:spPr>
          <a:xfrm>
            <a:off x="838200" y="353962"/>
            <a:ext cx="10515600" cy="588227"/>
          </a:xfrm>
        </p:spPr>
        <p:txBody>
          <a:bodyPr/>
          <a:lstStyle/>
          <a:p>
            <a:r>
              <a:rPr lang="ja-JP" altLang="en-US" sz="2600">
                <a:latin typeface="MS PGothic" panose="020B0600070205080204" pitchFamily="34" charset="-128"/>
                <a:ea typeface="MS PGothic" panose="020B0600070205080204" pitchFamily="34" charset="-128"/>
              </a:rPr>
              <a:t>  </a:t>
            </a:r>
            <a:r>
              <a:rPr lang="en-US" altLang="ja-JP" sz="2600" dirty="0">
                <a:latin typeface="MS PGothic" panose="020B0600070205080204" pitchFamily="34" charset="-128"/>
                <a:ea typeface="MS PGothic" panose="020B0600070205080204" pitchFamily="34" charset="-128"/>
              </a:rPr>
              <a:t> </a:t>
            </a:r>
            <a:r>
              <a:rPr lang="ja-JP" altLang="en-US" sz="2600">
                <a:latin typeface="MS PGothic" panose="020B0600070205080204" pitchFamily="34" charset="-128"/>
                <a:ea typeface="MS PGothic" panose="020B0600070205080204" pitchFamily="34" charset="-128"/>
              </a:rPr>
              <a:t>ワーク </a:t>
            </a:r>
            <a:r>
              <a:rPr lang="en-US" altLang="ja-JP" sz="2600" dirty="0">
                <a:latin typeface="MS PGothic" panose="020B0600070205080204" pitchFamily="34" charset="-128"/>
                <a:ea typeface="MS PGothic" panose="020B0600070205080204" pitchFamily="34" charset="-128"/>
              </a:rPr>
              <a:t>[1] </a:t>
            </a:r>
            <a:r>
              <a:rPr lang="ja-JP" altLang="en-US" sz="2600">
                <a:latin typeface="MS PGothic" panose="020B0600070205080204" pitchFamily="34" charset="-128"/>
                <a:ea typeface="MS PGothic" panose="020B0600070205080204" pitchFamily="34" charset="-128"/>
              </a:rPr>
              <a:t>チーム</a:t>
            </a:r>
            <a:r>
              <a:rPr lang="ja-JP" altLang="en-US" sz="2600" dirty="0">
                <a:latin typeface="MS PGothic" panose="020B0600070205080204" pitchFamily="34" charset="-128"/>
                <a:ea typeface="MS PGothic" panose="020B0600070205080204" pitchFamily="34" charset="-128"/>
              </a:rPr>
              <a:t>運営で大切にすること</a:t>
            </a:r>
            <a:r>
              <a:rPr lang="ja-JP" altLang="en-US" sz="2600">
                <a:latin typeface="MS PGothic" panose="020B0600070205080204" pitchFamily="34" charset="-128"/>
                <a:ea typeface="MS PGothic" panose="020B0600070205080204" pitchFamily="34" charset="-128"/>
              </a:rPr>
              <a:t>を決める</a:t>
            </a:r>
            <a:r>
              <a:rPr lang="en-US" altLang="ja-JP" sz="2600" dirty="0">
                <a:latin typeface="MS PGothic" panose="020B0600070205080204" pitchFamily="34" charset="-128"/>
                <a:ea typeface="MS PGothic" panose="020B0600070205080204" pitchFamily="34" charset="-128"/>
              </a:rPr>
              <a:t> (1/2)</a:t>
            </a:r>
            <a:r>
              <a:rPr lang="ja-JP" altLang="en-US" sz="2600">
                <a:latin typeface="MS PGothic" panose="020B0600070205080204" pitchFamily="34" charset="-128"/>
                <a:ea typeface="MS PGothic" panose="020B0600070205080204" pitchFamily="34" charset="-128"/>
              </a:rPr>
              <a:t> </a:t>
            </a:r>
            <a:r>
              <a:rPr lang="ja-JP" altLang="en-US" sz="2600" dirty="0">
                <a:latin typeface="MS PGothic" panose="020B0600070205080204" pitchFamily="34" charset="-128"/>
                <a:ea typeface="MS PGothic" panose="020B0600070205080204" pitchFamily="34" charset="-128"/>
              </a:rPr>
              <a:t>（</a:t>
            </a:r>
            <a:r>
              <a:rPr lang="en-US" altLang="ja-JP" sz="2600" dirty="0">
                <a:latin typeface="MS PGothic" panose="020B0600070205080204" pitchFamily="34" charset="-128"/>
                <a:ea typeface="MS PGothic" panose="020B0600070205080204" pitchFamily="34" charset="-128"/>
              </a:rPr>
              <a:t>15</a:t>
            </a:r>
            <a:r>
              <a:rPr lang="ja-JP" altLang="en-US" sz="2600" dirty="0">
                <a:latin typeface="MS PGothic" panose="020B0600070205080204" pitchFamily="34" charset="-128"/>
                <a:ea typeface="MS PGothic" panose="020B0600070205080204" pitchFamily="34" charset="-128"/>
              </a:rPr>
              <a:t>分）</a:t>
            </a:r>
            <a:endParaRPr kumimoji="1" lang="ja-JP" altLang="en-US" sz="2600" dirty="0"/>
          </a:p>
        </p:txBody>
      </p:sp>
      <p:sp>
        <p:nvSpPr>
          <p:cNvPr id="6" name="正方形/長方形 5">
            <a:extLst>
              <a:ext uri="{FF2B5EF4-FFF2-40B4-BE49-F238E27FC236}">
                <a16:creationId xmlns:a16="http://schemas.microsoft.com/office/drawing/2014/main" id="{40D6A854-03DD-56AB-BD0F-58451E13E804}"/>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a:t>
            </a:r>
            <a:r>
              <a:rPr lang="en-US" altLang="ja-JP" sz="1400" b="1" dirty="0">
                <a:solidFill>
                  <a:schemeClr val="bg1"/>
                </a:solidFill>
                <a:latin typeface="MS PGothic" panose="020B0600070205080204" pitchFamily="34" charset="-128"/>
                <a:ea typeface="MS PGothic" panose="020B0600070205080204" pitchFamily="34" charset="-128"/>
              </a:rPr>
              <a:t>14</a:t>
            </a:r>
            <a:r>
              <a:rPr lang="pt-PT" altLang="ja-JP" sz="1400" b="1" dirty="0">
                <a:solidFill>
                  <a:schemeClr val="bg1"/>
                </a:solidFill>
                <a:latin typeface="MS PGothic" panose="020B0600070205080204" pitchFamily="34" charset="-128"/>
                <a:ea typeface="MS PGothic" panose="020B0600070205080204" pitchFamily="34" charset="-128"/>
              </a:rPr>
              <a:t>-</a:t>
            </a:r>
            <a:r>
              <a:rPr lang="ja-JP" altLang="en-US" sz="1400" b="1">
                <a:solidFill>
                  <a:schemeClr val="bg1"/>
                </a:solidFill>
                <a:latin typeface="MS PGothic" panose="020B0600070205080204" pitchFamily="34" charset="-128"/>
                <a:ea typeface="MS PGothic" panose="020B0600070205080204" pitchFamily="34" charset="-128"/>
              </a:rPr>
              <a:t>③</a:t>
            </a:r>
            <a:r>
              <a:rPr lang="pt-PT" altLang="ja-JP" sz="1400" b="1" dirty="0">
                <a:solidFill>
                  <a:schemeClr val="bg1"/>
                </a:solidFill>
                <a:latin typeface="MS PGothic" panose="020B0600070205080204" pitchFamily="34" charset="-128"/>
                <a:ea typeface="MS PGothic" panose="020B0600070205080204" pitchFamily="34" charset="-128"/>
              </a:rPr>
              <a:t>-</a:t>
            </a:r>
            <a:r>
              <a:rPr lang="en-US" altLang="ja-JP" sz="1400" b="1" dirty="0">
                <a:solidFill>
                  <a:schemeClr val="bg1"/>
                </a:solidFill>
                <a:latin typeface="MS PGothic" panose="020B0600070205080204" pitchFamily="34" charset="-128"/>
                <a:ea typeface="MS PGothic" panose="020B0600070205080204" pitchFamily="34" charset="-128"/>
              </a:rPr>
              <a:t>1</a:t>
            </a:r>
            <a:endParaRPr lang="pt-PT" altLang="ja-JP" sz="1400" b="1" dirty="0">
              <a:solidFill>
                <a:schemeClr val="bg1"/>
              </a:solidFill>
              <a:latin typeface="MS PGothic" panose="020B0600070205080204" pitchFamily="34" charset="-128"/>
              <a:ea typeface="MS PGothic" panose="020B0600070205080204" pitchFamily="34" charset="-128"/>
            </a:endParaRPr>
          </a:p>
        </p:txBody>
      </p:sp>
      <p:graphicFrame>
        <p:nvGraphicFramePr>
          <p:cNvPr id="9" name="表 8">
            <a:extLst>
              <a:ext uri="{FF2B5EF4-FFF2-40B4-BE49-F238E27FC236}">
                <a16:creationId xmlns:a16="http://schemas.microsoft.com/office/drawing/2014/main" id="{0825D7BC-AC08-C42D-E034-EDA0D6CD755C}"/>
              </a:ext>
            </a:extLst>
          </p:cNvPr>
          <p:cNvGraphicFramePr>
            <a:graphicFrameLocks noGrp="1"/>
          </p:cNvGraphicFramePr>
          <p:nvPr>
            <p:extLst>
              <p:ext uri="{D42A27DB-BD31-4B8C-83A1-F6EECF244321}">
                <p14:modId xmlns:p14="http://schemas.microsoft.com/office/powerpoint/2010/main" val="1715132789"/>
              </p:ext>
            </p:extLst>
          </p:nvPr>
        </p:nvGraphicFramePr>
        <p:xfrm>
          <a:off x="839788" y="1777780"/>
          <a:ext cx="10514012" cy="2652602"/>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550100">
                  <a:extLst>
                    <a:ext uri="{9D8B030D-6E8A-4147-A177-3AD203B41FA5}">
                      <a16:colId xmlns:a16="http://schemas.microsoft.com/office/drawing/2014/main" val="3580911309"/>
                    </a:ext>
                  </a:extLst>
                </a:gridCol>
                <a:gridCol w="9963912">
                  <a:extLst>
                    <a:ext uri="{9D8B030D-6E8A-4147-A177-3AD203B41FA5}">
                      <a16:colId xmlns:a16="http://schemas.microsoft.com/office/drawing/2014/main" val="3865807682"/>
                    </a:ext>
                  </a:extLst>
                </a:gridCol>
              </a:tblGrid>
              <a:tr h="3705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a:solidFill>
                            <a:schemeClr val="bg1"/>
                          </a:solidFill>
                          <a:latin typeface="ＭＳ Ｐゴシック" panose="020B0600070205080204" pitchFamily="50" charset="-128"/>
                          <a:ea typeface="ＭＳ Ｐゴシック" panose="020B0600070205080204" pitchFamily="50" charset="-128"/>
                        </a:rPr>
                        <a:t>チーム運営で大切にすること</a:t>
                      </a:r>
                      <a:endParaRPr kumimoji="1" lang="ja-JP" altLang="en-US" sz="18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287434263"/>
                  </a:ext>
                </a:extLst>
              </a:tr>
              <a:tr h="456420">
                <a:tc>
                  <a:txBody>
                    <a:bodyPr/>
                    <a:lstStyle/>
                    <a:p>
                      <a:pPr algn="ctr"/>
                      <a:r>
                        <a:rPr kumimoji="1" lang="en-US" altLang="ja-JP" sz="2000"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0422292"/>
                  </a:ext>
                </a:extLst>
              </a:tr>
              <a:tr h="456420">
                <a:tc>
                  <a:txBody>
                    <a:bodyPr/>
                    <a:lstStyle/>
                    <a:p>
                      <a:pPr algn="ctr"/>
                      <a:r>
                        <a:rPr kumimoji="1" lang="en-US" altLang="ja-JP" sz="2000" dirty="0">
                          <a:solidFill>
                            <a:schemeClr val="tx1"/>
                          </a:solidFill>
                          <a:latin typeface="ＭＳ Ｐゴシック" panose="020B0600070205080204" pitchFamily="50" charset="-128"/>
                          <a:ea typeface="ＭＳ Ｐゴシック" panose="020B0600070205080204" pitchFamily="50" charset="-128"/>
                        </a:rPr>
                        <a:t>2</a:t>
                      </a:r>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846411"/>
                  </a:ext>
                </a:extLst>
              </a:tr>
              <a:tr h="456420">
                <a:tc>
                  <a:txBody>
                    <a:bodyPr/>
                    <a:lstStyle/>
                    <a:p>
                      <a:pPr algn="ctr"/>
                      <a:r>
                        <a:rPr kumimoji="1" lang="en-US" altLang="ja-JP" sz="2000" dirty="0">
                          <a:solidFill>
                            <a:schemeClr val="tx1"/>
                          </a:solidFill>
                          <a:latin typeface="ＭＳ Ｐゴシック" panose="020B0600070205080204" pitchFamily="50" charset="-128"/>
                          <a:ea typeface="ＭＳ Ｐゴシック" panose="020B0600070205080204" pitchFamily="50" charset="-128"/>
                        </a:rPr>
                        <a:t>3</a:t>
                      </a:r>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6822068"/>
                  </a:ext>
                </a:extLst>
              </a:tr>
              <a:tr h="456420">
                <a:tc>
                  <a:txBody>
                    <a:bodyPr/>
                    <a:lstStyle/>
                    <a:p>
                      <a:pPr algn="ctr"/>
                      <a:r>
                        <a:rPr kumimoji="1" lang="en-US" altLang="ja-JP" sz="2000" dirty="0">
                          <a:solidFill>
                            <a:schemeClr val="tx1"/>
                          </a:solidFill>
                          <a:latin typeface="ＭＳ Ｐゴシック" panose="020B0600070205080204" pitchFamily="50" charset="-128"/>
                          <a:ea typeface="ＭＳ Ｐゴシック" panose="020B0600070205080204" pitchFamily="50" charset="-128"/>
                        </a:rPr>
                        <a:t>4</a:t>
                      </a:r>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963406"/>
                  </a:ext>
                </a:extLst>
              </a:tr>
              <a:tr h="456420">
                <a:tc>
                  <a:txBody>
                    <a:bodyPr/>
                    <a:lstStyle/>
                    <a:p>
                      <a:pPr algn="ctr"/>
                      <a:r>
                        <a:rPr kumimoji="1" lang="en-US" altLang="ja-JP" sz="2000" dirty="0">
                          <a:solidFill>
                            <a:schemeClr val="tx1"/>
                          </a:solidFill>
                          <a:latin typeface="ＭＳ Ｐゴシック" panose="020B0600070205080204" pitchFamily="50" charset="-128"/>
                          <a:ea typeface="ＭＳ Ｐゴシック" panose="020B0600070205080204" pitchFamily="50" charset="-128"/>
                        </a:rPr>
                        <a:t>5</a:t>
                      </a:r>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3949766"/>
                  </a:ext>
                </a:extLst>
              </a:tr>
            </a:tbl>
          </a:graphicData>
        </a:graphic>
      </p:graphicFrame>
      <p:sp>
        <p:nvSpPr>
          <p:cNvPr id="5" name="テキスト ボックス 4">
            <a:extLst>
              <a:ext uri="{FF2B5EF4-FFF2-40B4-BE49-F238E27FC236}">
                <a16:creationId xmlns:a16="http://schemas.microsoft.com/office/drawing/2014/main" id="{DCD69BCC-D244-7D89-4618-F871AC49D655}"/>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チームで活動する際に大切にすることを考える。</a:t>
            </a:r>
          </a:p>
        </p:txBody>
      </p:sp>
      <p:graphicFrame>
        <p:nvGraphicFramePr>
          <p:cNvPr id="7" name="表 6">
            <a:extLst>
              <a:ext uri="{FF2B5EF4-FFF2-40B4-BE49-F238E27FC236}">
                <a16:creationId xmlns:a16="http://schemas.microsoft.com/office/drawing/2014/main" id="{897AF217-7207-6681-9A41-87CF7C50ED9B}"/>
              </a:ext>
            </a:extLst>
          </p:cNvPr>
          <p:cNvGraphicFramePr>
            <a:graphicFrameLocks noGrp="1"/>
          </p:cNvGraphicFramePr>
          <p:nvPr>
            <p:extLst>
              <p:ext uri="{D42A27DB-BD31-4B8C-83A1-F6EECF244321}">
                <p14:modId xmlns:p14="http://schemas.microsoft.com/office/powerpoint/2010/main" val="1910928046"/>
              </p:ext>
            </p:extLst>
          </p:nvPr>
        </p:nvGraphicFramePr>
        <p:xfrm>
          <a:off x="838201" y="4598535"/>
          <a:ext cx="10514012" cy="1404401"/>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550100">
                  <a:extLst>
                    <a:ext uri="{9D8B030D-6E8A-4147-A177-3AD203B41FA5}">
                      <a16:colId xmlns:a16="http://schemas.microsoft.com/office/drawing/2014/main" val="3580911309"/>
                    </a:ext>
                  </a:extLst>
                </a:gridCol>
                <a:gridCol w="9963912">
                  <a:extLst>
                    <a:ext uri="{9D8B030D-6E8A-4147-A177-3AD203B41FA5}">
                      <a16:colId xmlns:a16="http://schemas.microsoft.com/office/drawing/2014/main" val="3865807682"/>
                    </a:ext>
                  </a:extLst>
                </a:gridCol>
              </a:tblGrid>
              <a:tr h="3688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チームのスローガン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287434263"/>
                  </a:ext>
                </a:extLst>
              </a:tr>
              <a:tr h="10355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737467"/>
                  </a:ext>
                </a:extLst>
              </a:tr>
            </a:tbl>
          </a:graphicData>
        </a:graphic>
      </p:graphicFrame>
    </p:spTree>
    <p:extLst>
      <p:ext uri="{BB962C8B-B14F-4D97-AF65-F5344CB8AC3E}">
        <p14:creationId xmlns:p14="http://schemas.microsoft.com/office/powerpoint/2010/main" val="2416519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49F9-674A-0EE8-245F-3BECEA1848B1}"/>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447291-ED5E-7C40-E286-334159CACB9E}"/>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a:t>
            </a:r>
            <a:r>
              <a:rPr lang="en-US" altLang="ja-JP" sz="1400" b="1" dirty="0">
                <a:solidFill>
                  <a:schemeClr val="bg1"/>
                </a:solidFill>
                <a:latin typeface="MS PGothic" panose="020B0600070205080204" pitchFamily="34" charset="-128"/>
                <a:ea typeface="MS PGothic" panose="020B0600070205080204" pitchFamily="34" charset="-128"/>
              </a:rPr>
              <a:t>14</a:t>
            </a:r>
            <a:r>
              <a:rPr lang="pt-PT" altLang="ja-JP" sz="1400" b="1" dirty="0">
                <a:solidFill>
                  <a:schemeClr val="bg1"/>
                </a:solidFill>
                <a:latin typeface="MS PGothic" panose="020B0600070205080204" pitchFamily="34" charset="-128"/>
                <a:ea typeface="MS PGothic" panose="020B0600070205080204" pitchFamily="34" charset="-128"/>
              </a:rPr>
              <a:t>-</a:t>
            </a:r>
            <a:r>
              <a:rPr lang="ja-JP" altLang="en-US" sz="1400" b="1" dirty="0">
                <a:solidFill>
                  <a:schemeClr val="bg1"/>
                </a:solidFill>
                <a:latin typeface="MS PGothic" panose="020B0600070205080204" pitchFamily="34" charset="-128"/>
                <a:ea typeface="MS PGothic" panose="020B0600070205080204" pitchFamily="34" charset="-128"/>
              </a:rPr>
              <a:t>③</a:t>
            </a:r>
            <a:r>
              <a:rPr lang="pt-PT" altLang="ja-JP" sz="1400" b="1" dirty="0">
                <a:solidFill>
                  <a:schemeClr val="bg1"/>
                </a:solidFill>
                <a:latin typeface="MS PGothic" panose="020B0600070205080204" pitchFamily="34" charset="-128"/>
                <a:ea typeface="MS PGothic" panose="020B0600070205080204" pitchFamily="34" charset="-128"/>
              </a:rPr>
              <a:t>-</a:t>
            </a:r>
            <a:r>
              <a:rPr lang="en-US" altLang="ja-JP" sz="1400" b="1" dirty="0">
                <a:solidFill>
                  <a:schemeClr val="bg1"/>
                </a:solidFill>
                <a:latin typeface="MS PGothic" panose="020B0600070205080204" pitchFamily="34" charset="-128"/>
                <a:ea typeface="MS PGothic" panose="020B0600070205080204" pitchFamily="34" charset="-128"/>
              </a:rPr>
              <a:t>2</a:t>
            </a:r>
            <a:endParaRPr lang="pt-PT" altLang="ja-JP" sz="1400" b="1" dirty="0">
              <a:solidFill>
                <a:schemeClr val="bg1"/>
              </a:solidFill>
              <a:latin typeface="MS PGothic" panose="020B0600070205080204" pitchFamily="34" charset="-128"/>
              <a:ea typeface="MS PGothic" panose="020B0600070205080204" pitchFamily="34" charset="-128"/>
            </a:endParaRPr>
          </a:p>
        </p:txBody>
      </p:sp>
      <p:graphicFrame>
        <p:nvGraphicFramePr>
          <p:cNvPr id="3" name="表 2">
            <a:extLst>
              <a:ext uri="{FF2B5EF4-FFF2-40B4-BE49-F238E27FC236}">
                <a16:creationId xmlns:a16="http://schemas.microsoft.com/office/drawing/2014/main" id="{72A55109-08F6-EA74-1A02-46FC53BF2474}"/>
              </a:ext>
            </a:extLst>
          </p:cNvPr>
          <p:cNvGraphicFramePr>
            <a:graphicFrameLocks noGrp="1"/>
          </p:cNvGraphicFramePr>
          <p:nvPr>
            <p:extLst>
              <p:ext uri="{D42A27DB-BD31-4B8C-83A1-F6EECF244321}">
                <p14:modId xmlns:p14="http://schemas.microsoft.com/office/powerpoint/2010/main" val="505039474"/>
              </p:ext>
            </p:extLst>
          </p:nvPr>
        </p:nvGraphicFramePr>
        <p:xfrm>
          <a:off x="838200" y="1778732"/>
          <a:ext cx="10514012" cy="266623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268831">
                  <a:extLst>
                    <a:ext uri="{9D8B030D-6E8A-4147-A177-3AD203B41FA5}">
                      <a16:colId xmlns:a16="http://schemas.microsoft.com/office/drawing/2014/main" val="1470038441"/>
                    </a:ext>
                  </a:extLst>
                </a:gridCol>
                <a:gridCol w="8245181">
                  <a:extLst>
                    <a:ext uri="{9D8B030D-6E8A-4147-A177-3AD203B41FA5}">
                      <a16:colId xmlns:a16="http://schemas.microsoft.com/office/drawing/2014/main" val="3865807682"/>
                    </a:ext>
                  </a:extLst>
                </a:gridCol>
              </a:tblGrid>
              <a:tr h="337814">
                <a:tc>
                  <a:txBody>
                    <a:bodyPr/>
                    <a:lstStyle/>
                    <a:p>
                      <a:pPr algn="ctr"/>
                      <a:r>
                        <a:rPr kumimoji="1" lang="ja-JP" altLang="en-US" sz="1800" b="1" dirty="0">
                          <a:solidFill>
                            <a:schemeClr val="bg1"/>
                          </a:solidFill>
                          <a:latin typeface="ＭＳ Ｐゴシック" panose="020B0600070205080204" pitchFamily="50" charset="-128"/>
                          <a:ea typeface="+mn-ea"/>
                        </a:rPr>
                        <a:t>名前</a:t>
                      </a:r>
                    </a:p>
                  </a:txBody>
                  <a:tcPr anchor="ctr">
                    <a:lnR w="12700" cap="flat" cmpd="sng" algn="ctr">
                      <a:solidFill>
                        <a:schemeClr val="bg1"/>
                      </a:solidFill>
                      <a:prstDash val="solid"/>
                      <a:round/>
                      <a:headEnd type="none" w="med" len="med"/>
                      <a:tailEnd type="none" w="med" len="med"/>
                    </a:lnR>
                    <a:solidFill>
                      <a:schemeClr val="tx1">
                        <a:lumMod val="85000"/>
                        <a:lumOff val="15000"/>
                      </a:schemeClr>
                    </a:solidFill>
                  </a:tcPr>
                </a:tc>
                <a:tc>
                  <a:txBody>
                    <a:bodyPr/>
                    <a:lstStyle/>
                    <a:p>
                      <a:pPr algn="ctr"/>
                      <a:r>
                        <a:rPr kumimoji="1" lang="ja-JP" altLang="en-US" sz="1800" b="1">
                          <a:solidFill>
                            <a:schemeClr val="bg1"/>
                          </a:solidFill>
                          <a:latin typeface="ＭＳ Ｐゴシック" panose="020B0600070205080204" pitchFamily="50" charset="-128"/>
                          <a:ea typeface="+mn-ea"/>
                        </a:rPr>
                        <a:t>印象など</a:t>
                      </a:r>
                      <a:endParaRPr kumimoji="1" lang="ja-JP" altLang="en-US" sz="1800" b="1" dirty="0">
                        <a:solidFill>
                          <a:schemeClr val="bg1"/>
                        </a:solidFill>
                        <a:latin typeface="ＭＳ Ｐゴシック" panose="020B0600070205080204" pitchFamily="50" charset="-128"/>
                        <a:ea typeface="+mn-ea"/>
                      </a:endParaRPr>
                    </a:p>
                  </a:txBody>
                  <a:tcPr anchor="ctr">
                    <a:lnL w="12700" cap="flat" cmpd="sng" algn="ctr">
                      <a:solidFill>
                        <a:schemeClr val="bg1"/>
                      </a:solidFill>
                      <a:prstDash val="solid"/>
                      <a:round/>
                      <a:headEnd type="none" w="med" len="med"/>
                      <a:tailEnd type="none" w="med" len="med"/>
                    </a:lnL>
                    <a:solidFill>
                      <a:schemeClr val="tx1">
                        <a:lumMod val="85000"/>
                        <a:lumOff val="15000"/>
                      </a:schemeClr>
                    </a:solidFill>
                  </a:tcPr>
                </a:tc>
                <a:extLst>
                  <a:ext uri="{0D108BD9-81ED-4DB2-BD59-A6C34878D82A}">
                    <a16:rowId xmlns:a16="http://schemas.microsoft.com/office/drawing/2014/main" val="2287434263"/>
                  </a:ext>
                </a:extLst>
              </a:tr>
              <a:tr h="460094">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3480422292"/>
                  </a:ext>
                </a:extLst>
              </a:tr>
              <a:tr h="460094">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3721846411"/>
                  </a:ext>
                </a:extLst>
              </a:tr>
              <a:tr h="460094">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1806822068"/>
                  </a:ext>
                </a:extLst>
              </a:tr>
              <a:tr h="460094">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3790963406"/>
                  </a:ext>
                </a:extLst>
              </a:tr>
              <a:tr h="460094">
                <a:tc>
                  <a:txBody>
                    <a:bodyPr/>
                    <a:lstStyle/>
                    <a:p>
                      <a:endParaRPr kumimoji="1" lang="ja-JP" altLang="en-US" sz="1050">
                        <a:latin typeface="ＭＳ Ｐゴシック" panose="020B0600070205080204" pitchFamily="50" charset="-128"/>
                        <a:ea typeface="ＭＳ Ｐゴシック" panose="020B0600070205080204" pitchFamily="50" charset="-128"/>
                      </a:endParaRPr>
                    </a:p>
                  </a:txBody>
                  <a:tcPr anchor="ctr">
                    <a:solidFill>
                      <a:schemeClr val="bg1"/>
                    </a:solidFill>
                  </a:tcPr>
                </a:tc>
                <a:tc>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nchor="ctr">
                    <a:solidFill>
                      <a:schemeClr val="bg1"/>
                    </a:solidFill>
                  </a:tcPr>
                </a:tc>
                <a:extLst>
                  <a:ext uri="{0D108BD9-81ED-4DB2-BD59-A6C34878D82A}">
                    <a16:rowId xmlns:a16="http://schemas.microsoft.com/office/drawing/2014/main" val="4213949766"/>
                  </a:ext>
                </a:extLst>
              </a:tr>
            </a:tbl>
          </a:graphicData>
        </a:graphic>
      </p:graphicFrame>
      <p:sp>
        <p:nvSpPr>
          <p:cNvPr id="9" name="テキスト ボックス 8">
            <a:extLst>
              <a:ext uri="{FF2B5EF4-FFF2-40B4-BE49-F238E27FC236}">
                <a16:creationId xmlns:a16="http://schemas.microsoft.com/office/drawing/2014/main" id="{54D67102-654A-2386-228C-7055F108A3B6}"/>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ＭＳ Ｐゴシック" panose="020B0600070205080204" pitchFamily="50" charset="-128"/>
                <a:ea typeface="ＭＳ Ｐゴシック" panose="020B0600070205080204" pitchFamily="50" charset="-128"/>
              </a:rPr>
              <a:t>自己紹介後のグループメンバーの印象などを書く。</a:t>
            </a:r>
            <a:endParaRPr lang="ja-JP" altLang="en-US" sz="2800" b="1" dirty="0">
              <a:latin typeface="ＭＳ Ｐゴシック" panose="020B0600070205080204" pitchFamily="50" charset="-128"/>
              <a:ea typeface="ＭＳ Ｐゴシック" panose="020B0600070205080204" pitchFamily="50" charset="-128"/>
            </a:endParaRPr>
          </a:p>
        </p:txBody>
      </p:sp>
      <p:graphicFrame>
        <p:nvGraphicFramePr>
          <p:cNvPr id="12" name="表 11">
            <a:extLst>
              <a:ext uri="{FF2B5EF4-FFF2-40B4-BE49-F238E27FC236}">
                <a16:creationId xmlns:a16="http://schemas.microsoft.com/office/drawing/2014/main" id="{7359830E-83C9-3049-231A-E78E704B4B69}"/>
              </a:ext>
            </a:extLst>
          </p:cNvPr>
          <p:cNvGraphicFramePr>
            <a:graphicFrameLocks noGrp="1"/>
          </p:cNvGraphicFramePr>
          <p:nvPr>
            <p:extLst>
              <p:ext uri="{D42A27DB-BD31-4B8C-83A1-F6EECF244321}">
                <p14:modId xmlns:p14="http://schemas.microsoft.com/office/powerpoint/2010/main" val="4291476675"/>
              </p:ext>
            </p:extLst>
          </p:nvPr>
        </p:nvGraphicFramePr>
        <p:xfrm>
          <a:off x="838201" y="4598535"/>
          <a:ext cx="10514012" cy="1404401"/>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550100">
                  <a:extLst>
                    <a:ext uri="{9D8B030D-6E8A-4147-A177-3AD203B41FA5}">
                      <a16:colId xmlns:a16="http://schemas.microsoft.com/office/drawing/2014/main" val="3580911309"/>
                    </a:ext>
                  </a:extLst>
                </a:gridCol>
                <a:gridCol w="9963912">
                  <a:extLst>
                    <a:ext uri="{9D8B030D-6E8A-4147-A177-3AD203B41FA5}">
                      <a16:colId xmlns:a16="http://schemas.microsoft.com/office/drawing/2014/main" val="3865807682"/>
                    </a:ext>
                  </a:extLst>
                </a:gridCol>
              </a:tblGrid>
              <a:tr h="3688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自分の夢や、自分ならできそうだと思うビジネスについて書く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287434263"/>
                  </a:ext>
                </a:extLst>
              </a:tr>
              <a:tr h="10355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737467"/>
                  </a:ext>
                </a:extLst>
              </a:tr>
            </a:tbl>
          </a:graphicData>
        </a:graphic>
      </p:graphicFrame>
      <p:sp>
        <p:nvSpPr>
          <p:cNvPr id="8" name="タイトル 1">
            <a:extLst>
              <a:ext uri="{FF2B5EF4-FFF2-40B4-BE49-F238E27FC236}">
                <a16:creationId xmlns:a16="http://schemas.microsoft.com/office/drawing/2014/main" id="{2116BBE0-1B4B-1E14-3786-EBB23515516F}"/>
              </a:ext>
            </a:extLst>
          </p:cNvPr>
          <p:cNvSpPr>
            <a:spLocks noGrp="1"/>
          </p:cNvSpPr>
          <p:nvPr>
            <p:ph type="title"/>
          </p:nvPr>
        </p:nvSpPr>
        <p:spPr>
          <a:xfrm>
            <a:off x="838200" y="353962"/>
            <a:ext cx="10515600" cy="588227"/>
          </a:xfrm>
        </p:spPr>
        <p:txBody>
          <a:bodyPr/>
          <a:lstStyle/>
          <a:p>
            <a:r>
              <a:rPr lang="ja-JP" altLang="en-US" sz="2600">
                <a:latin typeface="MS PGothic" panose="020B0600070205080204" pitchFamily="34" charset="-128"/>
                <a:ea typeface="MS PGothic" panose="020B0600070205080204" pitchFamily="34" charset="-128"/>
              </a:rPr>
              <a:t>  </a:t>
            </a:r>
            <a:r>
              <a:rPr lang="en-US" altLang="ja-JP" sz="2600" dirty="0">
                <a:latin typeface="MS PGothic" panose="020B0600070205080204" pitchFamily="34" charset="-128"/>
                <a:ea typeface="MS PGothic" panose="020B0600070205080204" pitchFamily="34" charset="-128"/>
              </a:rPr>
              <a:t> </a:t>
            </a:r>
            <a:r>
              <a:rPr lang="ja-JP" altLang="en-US" sz="2600">
                <a:latin typeface="MS PGothic" panose="020B0600070205080204" pitchFamily="34" charset="-128"/>
                <a:ea typeface="MS PGothic" panose="020B0600070205080204" pitchFamily="34" charset="-128"/>
              </a:rPr>
              <a:t>ワーク </a:t>
            </a:r>
            <a:r>
              <a:rPr lang="en-US" altLang="ja-JP" sz="2600" dirty="0">
                <a:latin typeface="MS PGothic" panose="020B0600070205080204" pitchFamily="34" charset="-128"/>
                <a:ea typeface="MS PGothic" panose="020B0600070205080204" pitchFamily="34" charset="-128"/>
              </a:rPr>
              <a:t>[1] </a:t>
            </a:r>
            <a:r>
              <a:rPr lang="ja-JP" altLang="en-US" sz="2600">
                <a:latin typeface="MS PGothic" panose="020B0600070205080204" pitchFamily="34" charset="-128"/>
                <a:ea typeface="MS PGothic" panose="020B0600070205080204" pitchFamily="34" charset="-128"/>
              </a:rPr>
              <a:t>チーム</a:t>
            </a:r>
            <a:r>
              <a:rPr lang="ja-JP" altLang="en-US" sz="2600" dirty="0">
                <a:latin typeface="MS PGothic" panose="020B0600070205080204" pitchFamily="34" charset="-128"/>
                <a:ea typeface="MS PGothic" panose="020B0600070205080204" pitchFamily="34" charset="-128"/>
              </a:rPr>
              <a:t>運営で大切にすること</a:t>
            </a:r>
            <a:r>
              <a:rPr lang="ja-JP" altLang="en-US" sz="2600">
                <a:latin typeface="MS PGothic" panose="020B0600070205080204" pitchFamily="34" charset="-128"/>
                <a:ea typeface="MS PGothic" panose="020B0600070205080204" pitchFamily="34" charset="-128"/>
              </a:rPr>
              <a:t>を決める</a:t>
            </a:r>
            <a:r>
              <a:rPr lang="en-US" altLang="ja-JP" sz="2600" dirty="0">
                <a:latin typeface="MS PGothic" panose="020B0600070205080204" pitchFamily="34" charset="-128"/>
                <a:ea typeface="MS PGothic" panose="020B0600070205080204" pitchFamily="34" charset="-128"/>
              </a:rPr>
              <a:t> (2/2)</a:t>
            </a:r>
            <a:r>
              <a:rPr lang="ja-JP" altLang="en-US" sz="2600">
                <a:latin typeface="MS PGothic" panose="020B0600070205080204" pitchFamily="34" charset="-128"/>
                <a:ea typeface="MS PGothic" panose="020B0600070205080204" pitchFamily="34" charset="-128"/>
              </a:rPr>
              <a:t> </a:t>
            </a:r>
            <a:r>
              <a:rPr lang="ja-JP" altLang="en-US" sz="2600" dirty="0">
                <a:latin typeface="MS PGothic" panose="020B0600070205080204" pitchFamily="34" charset="-128"/>
                <a:ea typeface="MS PGothic" panose="020B0600070205080204" pitchFamily="34" charset="-128"/>
              </a:rPr>
              <a:t>（</a:t>
            </a:r>
            <a:r>
              <a:rPr lang="en-US" altLang="ja-JP" sz="2600" dirty="0">
                <a:latin typeface="MS PGothic" panose="020B0600070205080204" pitchFamily="34" charset="-128"/>
                <a:ea typeface="MS PGothic" panose="020B0600070205080204" pitchFamily="34" charset="-128"/>
              </a:rPr>
              <a:t>15</a:t>
            </a:r>
            <a:r>
              <a:rPr lang="ja-JP" altLang="en-US" sz="2600" dirty="0">
                <a:latin typeface="MS PGothic" panose="020B0600070205080204" pitchFamily="34" charset="-128"/>
                <a:ea typeface="MS PGothic" panose="020B0600070205080204" pitchFamily="34" charset="-128"/>
              </a:rPr>
              <a:t>分）</a:t>
            </a:r>
            <a:endParaRPr kumimoji="1" lang="ja-JP" altLang="en-US" sz="2600" dirty="0"/>
          </a:p>
        </p:txBody>
      </p:sp>
    </p:spTree>
    <p:extLst>
      <p:ext uri="{BB962C8B-B14F-4D97-AF65-F5344CB8AC3E}">
        <p14:creationId xmlns:p14="http://schemas.microsoft.com/office/powerpoint/2010/main" val="1559521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3924-F65C-F8D6-9B77-88D0FE2C6F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D7E9BD3-5433-F558-6F09-9EBFF10B6E61}"/>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  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チーム名</a:t>
            </a:r>
            <a:r>
              <a:rPr lang="ja-JP" altLang="en-US" dirty="0">
                <a:latin typeface="MS PGothic" panose="020B0600070205080204" pitchFamily="34" charset="-128"/>
                <a:ea typeface="MS PGothic" panose="020B0600070205080204" pitchFamily="34" charset="-128"/>
              </a:rPr>
              <a:t>と役割を決める （</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7EFA929E-D0B1-8CE3-0FF4-F2E537E869E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OP</a:t>
            </a:r>
            <a:r>
              <a:rPr lang="en-US" altLang="ja-JP" sz="1400" b="1" dirty="0">
                <a:solidFill>
                  <a:schemeClr val="bg1"/>
                </a:solidFill>
                <a:latin typeface="MS PGothic" panose="020B0600070205080204" pitchFamily="34" charset="-128"/>
                <a:ea typeface="MS PGothic" panose="020B0600070205080204" pitchFamily="34" charset="-128"/>
              </a:rPr>
              <a:t>14</a:t>
            </a:r>
            <a:r>
              <a:rPr lang="pt-PT" altLang="ja-JP" sz="1400" b="1" dirty="0">
                <a:solidFill>
                  <a:schemeClr val="bg1"/>
                </a:solidFill>
                <a:latin typeface="MS PGothic" panose="020B0600070205080204" pitchFamily="34" charset="-128"/>
                <a:ea typeface="MS PGothic" panose="020B0600070205080204" pitchFamily="34" charset="-128"/>
              </a:rPr>
              <a:t>-</a:t>
            </a:r>
            <a:r>
              <a:rPr lang="ja-JP" altLang="en-US" sz="1400" b="1" dirty="0">
                <a:solidFill>
                  <a:schemeClr val="bg1"/>
                </a:solidFill>
                <a:latin typeface="MS PGothic" panose="020B0600070205080204" pitchFamily="34" charset="-128"/>
                <a:ea typeface="MS PGothic" panose="020B0600070205080204" pitchFamily="34" charset="-128"/>
              </a:rPr>
              <a:t>③</a:t>
            </a:r>
            <a:r>
              <a:rPr lang="pt-PT" altLang="ja-JP" sz="1400" b="1" dirty="0">
                <a:solidFill>
                  <a:schemeClr val="bg1"/>
                </a:solidFill>
                <a:latin typeface="MS PGothic" panose="020B0600070205080204" pitchFamily="34" charset="-128"/>
                <a:ea typeface="MS PGothic" panose="020B0600070205080204" pitchFamily="34" charset="-128"/>
              </a:rPr>
              <a:t>-</a:t>
            </a:r>
            <a:r>
              <a:rPr lang="en-US" altLang="ja-JP" sz="1400" b="1" dirty="0">
                <a:solidFill>
                  <a:schemeClr val="bg1"/>
                </a:solidFill>
                <a:latin typeface="MS PGothic" panose="020B0600070205080204" pitchFamily="34" charset="-128"/>
                <a:ea typeface="MS PGothic" panose="020B0600070205080204" pitchFamily="34" charset="-128"/>
              </a:rPr>
              <a:t>3</a:t>
            </a:r>
            <a:endParaRPr lang="pt-PT" altLang="ja-JP" sz="1400" b="1" dirty="0">
              <a:solidFill>
                <a:schemeClr val="bg1"/>
              </a:solidFill>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id="{CC542C90-1EA5-7DB5-F2CE-CB483D13F884}"/>
              </a:ext>
            </a:extLst>
          </p:cNvPr>
          <p:cNvSpPr txBox="1"/>
          <p:nvPr/>
        </p:nvSpPr>
        <p:spPr>
          <a:xfrm>
            <a:off x="5044965" y="1056293"/>
            <a:ext cx="63605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個人名：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年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組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番</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p>
        </p:txBody>
      </p:sp>
      <p:sp>
        <p:nvSpPr>
          <p:cNvPr id="9" name="テキスト ボックス 8">
            <a:extLst>
              <a:ext uri="{FF2B5EF4-FFF2-40B4-BE49-F238E27FC236}">
                <a16:creationId xmlns:a16="http://schemas.microsoft.com/office/drawing/2014/main" id="{EE2A76BD-048C-A20D-2F45-9F61A7845FD8}"/>
              </a:ext>
            </a:extLst>
          </p:cNvPr>
          <p:cNvSpPr txBox="1"/>
          <p:nvPr/>
        </p:nvSpPr>
        <p:spPr>
          <a:xfrm>
            <a:off x="839787" y="1056293"/>
            <a:ext cx="4205177"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これまでの話し合いや、ワークを通じて、チームの目標を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共有</a:t>
            </a:r>
            <a:r>
              <a:rPr lang="ja-JP" altLang="en-US" sz="1300">
                <a:solidFill>
                  <a:prstClr val="black"/>
                </a:solidFill>
                <a:latin typeface="MS PGothic" panose="020B0600070205080204" pitchFamily="34" charset="-128"/>
                <a:ea typeface="MS PGothic" panose="020B0600070205080204" pitchFamily="34" charset="-128"/>
              </a:rPr>
              <a:t>する</a:t>
            </a:r>
            <a:r>
              <a:rPr kumimoji="1" lang="ja-JP" altLang="en-US" sz="13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。チームメンバーの印象を</a:t>
            </a:r>
            <a:r>
              <a:rPr lang="ja-JP" altLang="en-US" sz="1300">
                <a:solidFill>
                  <a:prstClr val="black"/>
                </a:solidFill>
                <a:latin typeface="MS PGothic" panose="020B0600070205080204" pitchFamily="34" charset="-128"/>
                <a:ea typeface="MS PGothic" panose="020B0600070205080204" pitchFamily="34" charset="-128"/>
              </a:rPr>
              <a:t>活か</a:t>
            </a:r>
            <a:r>
              <a:rPr kumimoji="1" lang="ja-JP" altLang="en-US" sz="13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したチーム</a:t>
            </a:r>
            <a:r>
              <a:rPr kumimoji="1" lang="ja-JP" altLang="en-US" sz="13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の役割分担</a:t>
            </a:r>
            <a:r>
              <a:rPr kumimoji="1" lang="ja-JP" altLang="en-US" sz="13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を決める。</a:t>
            </a:r>
            <a:endParaRPr kumimoji="1" lang="ja-JP" altLang="en-US" sz="13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0" name="テキスト ボックス 9">
            <a:extLst>
              <a:ext uri="{FF2B5EF4-FFF2-40B4-BE49-F238E27FC236}">
                <a16:creationId xmlns:a16="http://schemas.microsoft.com/office/drawing/2014/main" id="{8F0B4A82-5C52-4DED-8DA3-AF1D951564C9}"/>
              </a:ext>
            </a:extLst>
          </p:cNvPr>
          <p:cNvSpPr txBox="1"/>
          <p:nvPr/>
        </p:nvSpPr>
        <p:spPr>
          <a:xfrm>
            <a:off x="585122" y="5949707"/>
            <a:ext cx="11021755" cy="276999"/>
          </a:xfrm>
          <a:prstGeom prst="rect">
            <a:avLst/>
          </a:prstGeom>
          <a:noFill/>
        </p:spPr>
        <p:txBody>
          <a:bodyPr wrap="square" rtlCol="0">
            <a:spAutoFit/>
          </a:bodyPr>
          <a:lstStyle/>
          <a:p>
            <a:pPr algn="ctr">
              <a:defRPr/>
            </a:pP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チームメンバーが</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2〜3</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名の場合は役割を</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3〜4</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つ兼務して書いていきます。ビジネスプラン作成を実施する中で得意、不得意が判明した場合、途中で変更も可能です。</a:t>
            </a:r>
          </a:p>
        </p:txBody>
      </p:sp>
      <p:sp>
        <p:nvSpPr>
          <p:cNvPr id="12" name="テキスト ボックス 11">
            <a:extLst>
              <a:ext uri="{FF2B5EF4-FFF2-40B4-BE49-F238E27FC236}">
                <a16:creationId xmlns:a16="http://schemas.microsoft.com/office/drawing/2014/main" id="{95D4357D-F974-460D-E082-3F2B206B3FB6}"/>
              </a:ext>
            </a:extLst>
          </p:cNvPr>
          <p:cNvSpPr txBox="1"/>
          <p:nvPr/>
        </p:nvSpPr>
        <p:spPr>
          <a:xfrm>
            <a:off x="838200" y="1806934"/>
            <a:ext cx="6842248" cy="369332"/>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latin typeface="MS PGothic" panose="020B0600070205080204" pitchFamily="34" charset="-128"/>
                <a:ea typeface="MS PGothic" panose="020B0600070205080204" pitchFamily="34" charset="-128"/>
              </a:rPr>
              <a:t>チーム名：</a:t>
            </a:r>
          </a:p>
        </p:txBody>
      </p:sp>
      <p:sp>
        <p:nvSpPr>
          <p:cNvPr id="13" name="テキスト ボックス 12">
            <a:extLst>
              <a:ext uri="{FF2B5EF4-FFF2-40B4-BE49-F238E27FC236}">
                <a16:creationId xmlns:a16="http://schemas.microsoft.com/office/drawing/2014/main" id="{1890D399-E52B-71D2-DF05-D4DBAD1338DF}"/>
              </a:ext>
            </a:extLst>
          </p:cNvPr>
          <p:cNvSpPr txBox="1"/>
          <p:nvPr/>
        </p:nvSpPr>
        <p:spPr>
          <a:xfrm>
            <a:off x="838199" y="2289152"/>
            <a:ext cx="6842248" cy="707886"/>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MS PGothic" panose="020B0600070205080204" pitchFamily="34" charset="-128"/>
                <a:ea typeface="MS PGothic" panose="020B0600070205080204" pitchFamily="34" charset="-128"/>
              </a:rPr>
              <a:t>チーム運営で大切にすること（チーム運営で大切にすること、スローガン）</a:t>
            </a:r>
            <a:endParaRPr lang="en-US" altLang="ja-JP" sz="1200" dirty="0">
              <a:latin typeface="MS PGothic" panose="020B0600070205080204" pitchFamily="34" charset="-128"/>
              <a:ea typeface="MS PGothic" panose="020B0600070205080204" pitchFamily="34" charset="-128"/>
            </a:endParaRPr>
          </a:p>
          <a:p>
            <a:endParaRPr lang="en-US" altLang="ja-JP" dirty="0">
              <a:latin typeface="MS PGothic" panose="020B0600070205080204" pitchFamily="34" charset="-128"/>
              <a:ea typeface="MS PGothic" panose="020B0600070205080204" pitchFamily="34" charset="-128"/>
            </a:endParaRPr>
          </a:p>
          <a:p>
            <a:endParaRPr lang="ja-JP" altLang="en-US" sz="1000" dirty="0">
              <a:latin typeface="MS PGothic" panose="020B0600070205080204" pitchFamily="34" charset="-128"/>
              <a:ea typeface="MS PGothic" panose="020B0600070205080204" pitchFamily="34" charset="-128"/>
            </a:endParaRPr>
          </a:p>
        </p:txBody>
      </p:sp>
      <p:graphicFrame>
        <p:nvGraphicFramePr>
          <p:cNvPr id="14" name="表 13">
            <a:extLst>
              <a:ext uri="{FF2B5EF4-FFF2-40B4-BE49-F238E27FC236}">
                <a16:creationId xmlns:a16="http://schemas.microsoft.com/office/drawing/2014/main" id="{FE25647B-DD18-5719-AC26-4D5CD59EB247}"/>
              </a:ext>
            </a:extLst>
          </p:cNvPr>
          <p:cNvGraphicFramePr>
            <a:graphicFrameLocks noGrp="1"/>
          </p:cNvGraphicFramePr>
          <p:nvPr>
            <p:extLst>
              <p:ext uri="{D42A27DB-BD31-4B8C-83A1-F6EECF244321}">
                <p14:modId xmlns:p14="http://schemas.microsoft.com/office/powerpoint/2010/main" val="1886642371"/>
              </p:ext>
            </p:extLst>
          </p:nvPr>
        </p:nvGraphicFramePr>
        <p:xfrm>
          <a:off x="839788" y="3109537"/>
          <a:ext cx="6840660" cy="2840168"/>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506080">
                  <a:extLst>
                    <a:ext uri="{9D8B030D-6E8A-4147-A177-3AD203B41FA5}">
                      <a16:colId xmlns:a16="http://schemas.microsoft.com/office/drawing/2014/main" val="1470038441"/>
                    </a:ext>
                  </a:extLst>
                </a:gridCol>
                <a:gridCol w="1329718">
                  <a:extLst>
                    <a:ext uri="{9D8B030D-6E8A-4147-A177-3AD203B41FA5}">
                      <a16:colId xmlns:a16="http://schemas.microsoft.com/office/drawing/2014/main" val="3865807682"/>
                    </a:ext>
                  </a:extLst>
                </a:gridCol>
                <a:gridCol w="3004862">
                  <a:extLst>
                    <a:ext uri="{9D8B030D-6E8A-4147-A177-3AD203B41FA5}">
                      <a16:colId xmlns:a16="http://schemas.microsoft.com/office/drawing/2014/main" val="3532358155"/>
                    </a:ext>
                  </a:extLst>
                </a:gridCol>
              </a:tblGrid>
              <a:tr h="287208">
                <a:tc>
                  <a:txBody>
                    <a:bodyPr/>
                    <a:lstStyle/>
                    <a:p>
                      <a:pPr algn="ctr"/>
                      <a:r>
                        <a:rPr kumimoji="1" lang="ja-JP" altLang="en-US" sz="1200" dirty="0">
                          <a:solidFill>
                            <a:schemeClr val="bg1"/>
                          </a:solidFill>
                          <a:latin typeface="MS PGothic" panose="020B0600070205080204" pitchFamily="34" charset="-128"/>
                          <a:ea typeface="MS PGothic" panose="020B0600070205080204" pitchFamily="34" charset="-128"/>
                        </a:rPr>
                        <a:t>主な役割</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kumimoji="1" lang="ja-JP" altLang="en-US" sz="1200" dirty="0">
                          <a:solidFill>
                            <a:schemeClr val="bg1"/>
                          </a:solidFill>
                          <a:latin typeface="MS PGothic" panose="020B0600070205080204" pitchFamily="34" charset="-128"/>
                          <a:ea typeface="MS PGothic" panose="020B0600070205080204" pitchFamily="34" charset="-128"/>
                        </a:rPr>
                        <a:t>名前</a:t>
                      </a:r>
                      <a:endParaRPr kumimoji="1" lang="en-US" altLang="ja-JP" sz="1200" dirty="0">
                        <a:solidFill>
                          <a:schemeClr val="bg1"/>
                        </a:solidFill>
                        <a:latin typeface="MS PGothic" panose="020B0600070205080204" pitchFamily="34" charset="-128"/>
                        <a:ea typeface="MS PGothic" panose="020B0600070205080204"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kumimoji="1" lang="ja-JP" altLang="en-US" sz="1200" dirty="0">
                          <a:solidFill>
                            <a:schemeClr val="bg1"/>
                          </a:solidFill>
                          <a:latin typeface="MS PGothic" panose="020B0600070205080204" pitchFamily="34" charset="-128"/>
                          <a:ea typeface="MS PGothic" panose="020B0600070205080204" pitchFamily="34" charset="-128"/>
                        </a:rPr>
                        <a:t>実施にあたり兼務する事などのメモ</a:t>
                      </a:r>
                      <a:endParaRPr kumimoji="1" lang="en-US" altLang="ja-JP" sz="1200" dirty="0">
                        <a:solidFill>
                          <a:schemeClr val="bg1"/>
                        </a:solidFill>
                        <a:latin typeface="MS PGothic" panose="020B0600070205080204" pitchFamily="34" charset="-128"/>
                        <a:ea typeface="MS PGothic" panose="020B0600070205080204"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7434263"/>
                  </a:ext>
                </a:extLst>
              </a:tr>
              <a:tr h="319120">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0422292"/>
                  </a:ext>
                </a:extLst>
              </a:tr>
              <a:tr h="319120">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846411"/>
                  </a:ext>
                </a:extLst>
              </a:tr>
              <a:tr h="319120">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6822068"/>
                  </a:ext>
                </a:extLst>
              </a:tr>
              <a:tr h="319120">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963406"/>
                  </a:ext>
                </a:extLst>
              </a:tr>
              <a:tr h="319120">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3949766"/>
                  </a:ext>
                </a:extLst>
              </a:tr>
              <a:tr h="319120">
                <a:tc>
                  <a:txBody>
                    <a:bodyPr/>
                    <a:lstStyle/>
                    <a:p>
                      <a:endParaRPr kumimoji="1" lang="ja-JP" altLang="en-US" sz="140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927709"/>
                  </a:ext>
                </a:extLst>
              </a:tr>
              <a:tr h="319120">
                <a:tc>
                  <a:txBody>
                    <a:bodyPr/>
                    <a:lstStyle/>
                    <a:p>
                      <a:endParaRPr kumimoji="1" lang="ja-JP" altLang="en-US" sz="140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582927"/>
                  </a:ext>
                </a:extLst>
              </a:tr>
              <a:tr h="319120">
                <a:tc>
                  <a:txBody>
                    <a:bodyPr/>
                    <a:lstStyle/>
                    <a:p>
                      <a:endParaRPr kumimoji="1" lang="ja-JP" altLang="en-US" sz="140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latin typeface="MS PGothic" panose="020B0600070205080204" pitchFamily="34" charset="-128"/>
                        <a:ea typeface="MS PGothic" panose="020B060007020508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323669"/>
                  </a:ext>
                </a:extLst>
              </a:tr>
            </a:tbl>
          </a:graphicData>
        </a:graphic>
      </p:graphicFrame>
      <p:sp>
        <p:nvSpPr>
          <p:cNvPr id="15" name="正方形/長方形 14">
            <a:extLst>
              <a:ext uri="{FF2B5EF4-FFF2-40B4-BE49-F238E27FC236}">
                <a16:creationId xmlns:a16="http://schemas.microsoft.com/office/drawing/2014/main" id="{97ED7A0A-6780-6D4F-199A-4E189CB38F2D}"/>
              </a:ext>
            </a:extLst>
          </p:cNvPr>
          <p:cNvSpPr/>
          <p:nvPr/>
        </p:nvSpPr>
        <p:spPr>
          <a:xfrm>
            <a:off x="7778690" y="1806932"/>
            <a:ext cx="3573523" cy="4142773"/>
          </a:xfrm>
          <a:prstGeom prst="rect">
            <a:avLst/>
          </a:prstGeom>
          <a:ln w="12700">
            <a:solidFill>
              <a:schemeClr val="tx1"/>
            </a:solidFill>
          </a:ln>
          <a:effectLst>
            <a:outerShdw dist="88900" dir="2700000" algn="ctr" rotWithShape="0">
              <a:schemeClr val="bg2">
                <a:lumMod val="90000"/>
              </a:schemeClr>
            </a:outerShdw>
          </a:effectLst>
        </p:spPr>
        <p:style>
          <a:lnRef idx="2">
            <a:schemeClr val="dk1"/>
          </a:lnRef>
          <a:fillRef idx="1">
            <a:schemeClr val="lt1"/>
          </a:fillRef>
          <a:effectRef idx="0">
            <a:schemeClr val="dk1"/>
          </a:effectRef>
          <a:fontRef idx="minor">
            <a:schemeClr val="dk1"/>
          </a:fontRef>
        </p:style>
        <p:txBody>
          <a:bodyPr rtlCol="0" anchor="t"/>
          <a:lstStyle/>
          <a:p>
            <a:endParaRPr lang="en-US" altLang="ja-JP" sz="1100" dirty="0">
              <a:solidFill>
                <a:schemeClr val="tx1"/>
              </a:solidFill>
              <a:latin typeface="MS PGothic" panose="020B0600070205080204" pitchFamily="34" charset="-128"/>
              <a:ea typeface="MS PGothic" panose="020B0600070205080204" pitchFamily="34" charset="-128"/>
            </a:endParaRPr>
          </a:p>
          <a:p>
            <a:endParaRPr lang="en-US" altLang="ja-JP" sz="1100" dirty="0">
              <a:solidFill>
                <a:schemeClr val="tx1"/>
              </a:solidFill>
              <a:latin typeface="MS PGothic" panose="020B0600070205080204" pitchFamily="34" charset="-128"/>
              <a:ea typeface="MS PGothic" panose="020B0600070205080204" pitchFamily="34" charset="-128"/>
            </a:endParaRPr>
          </a:p>
          <a:p>
            <a:endParaRPr lang="en-US" altLang="ja-JP" sz="1100" dirty="0">
              <a:solidFill>
                <a:schemeClr val="tx1"/>
              </a:solidFill>
              <a:latin typeface="MS PGothic" panose="020B0600070205080204" pitchFamily="34" charset="-128"/>
              <a:ea typeface="MS PGothic" panose="020B0600070205080204" pitchFamily="34" charset="-128"/>
            </a:endParaRPr>
          </a:p>
          <a:p>
            <a:endParaRPr lang="en-US" altLang="ja-JP" sz="7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① </a:t>
            </a:r>
            <a:r>
              <a:rPr lang="ja-JP" altLang="en-US" sz="1000" b="1" dirty="0">
                <a:solidFill>
                  <a:schemeClr val="tx1"/>
                </a:solidFill>
                <a:latin typeface="MS PGothic" panose="020B0600070205080204" pitchFamily="34" charset="-128"/>
                <a:ea typeface="MS PGothic" panose="020B0600070205080204" pitchFamily="34" charset="-128"/>
              </a:rPr>
              <a:t>チームリーダー</a:t>
            </a:r>
            <a:endParaRPr lang="en-US" altLang="ja-JP" sz="1000" b="1" dirty="0">
              <a:solidFill>
                <a:schemeClr val="tx1"/>
              </a:solidFill>
              <a:latin typeface="MS PGothic" panose="020B0600070205080204" pitchFamily="34" charset="-128"/>
              <a:ea typeface="MS PGothic" panose="020B0600070205080204" pitchFamily="34" charset="-128"/>
            </a:endParaRPr>
          </a:p>
          <a:p>
            <a:r>
              <a:rPr lang="ja-JP" altLang="en-US" sz="900" dirty="0">
                <a:solidFill>
                  <a:schemeClr val="tx1"/>
                </a:solidFill>
                <a:latin typeface="MS PGothic" panose="020B0600070205080204" pitchFamily="34" charset="-128"/>
                <a:ea typeface="MS PGothic" panose="020B0600070205080204" pitchFamily="34" charset="-128"/>
              </a:rPr>
              <a:t>　  全体の取りまとめ、意思決定、推進力を持って進める。</a:t>
            </a:r>
            <a:endParaRPr lang="en-US" altLang="ja-JP" sz="900" dirty="0">
              <a:solidFill>
                <a:schemeClr val="tx1"/>
              </a:solidFill>
              <a:latin typeface="MS PGothic" panose="020B0600070205080204" pitchFamily="34" charset="-128"/>
              <a:ea typeface="MS PGothic" panose="020B0600070205080204" pitchFamily="34" charset="-128"/>
            </a:endParaRPr>
          </a:p>
          <a:p>
            <a:endParaRPr lang="en-US" altLang="ja-JP" sz="6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② </a:t>
            </a:r>
            <a:r>
              <a:rPr lang="ja-JP" altLang="en-US" sz="1000" b="1" dirty="0">
                <a:solidFill>
                  <a:schemeClr val="tx1"/>
                </a:solidFill>
                <a:latin typeface="MS PGothic" panose="020B0600070205080204" pitchFamily="34" charset="-128"/>
                <a:ea typeface="MS PGothic" panose="020B0600070205080204" pitchFamily="34" charset="-128"/>
              </a:rPr>
              <a:t>リーダー補佐</a:t>
            </a:r>
            <a:endParaRPr lang="en-US" altLang="ja-JP" sz="1000" b="1" dirty="0">
              <a:solidFill>
                <a:schemeClr val="tx1"/>
              </a:solidFill>
              <a:latin typeface="MS PGothic" panose="020B0600070205080204" pitchFamily="34" charset="-128"/>
              <a:ea typeface="MS PGothic" panose="020B0600070205080204" pitchFamily="34" charset="-128"/>
            </a:endParaRPr>
          </a:p>
          <a:p>
            <a:r>
              <a:rPr lang="ja-JP" altLang="en-US" sz="900" dirty="0">
                <a:solidFill>
                  <a:schemeClr val="tx1"/>
                </a:solidFill>
                <a:latin typeface="MS PGothic" panose="020B0600070205080204" pitchFamily="34" charset="-128"/>
                <a:ea typeface="MS PGothic" panose="020B0600070205080204" pitchFamily="34" charset="-128"/>
              </a:rPr>
              <a:t>　  チームリーダーを助ける、スケジュール管理などを調整する。</a:t>
            </a:r>
            <a:endParaRPr lang="en-US" altLang="ja-JP" sz="900" dirty="0">
              <a:solidFill>
                <a:schemeClr val="tx1"/>
              </a:solidFill>
              <a:latin typeface="MS PGothic" panose="020B0600070205080204" pitchFamily="34" charset="-128"/>
              <a:ea typeface="MS PGothic" panose="020B0600070205080204" pitchFamily="34" charset="-128"/>
            </a:endParaRPr>
          </a:p>
          <a:p>
            <a:endParaRPr lang="en-US" altLang="ja-JP" sz="6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③ </a:t>
            </a:r>
            <a:r>
              <a:rPr lang="ja-JP" altLang="en-US" sz="1000" b="1" dirty="0">
                <a:solidFill>
                  <a:schemeClr val="tx1"/>
                </a:solidFill>
                <a:latin typeface="MS PGothic" panose="020B0600070205080204" pitchFamily="34" charset="-128"/>
                <a:ea typeface="MS PGothic" panose="020B0600070205080204" pitchFamily="34" charset="-128"/>
              </a:rPr>
              <a:t>商品・サービス開発担当</a:t>
            </a:r>
            <a:endParaRPr lang="en-US" altLang="ja-JP" sz="1000" b="1" dirty="0">
              <a:solidFill>
                <a:schemeClr val="tx1"/>
              </a:solidFill>
              <a:latin typeface="MS PGothic" panose="020B0600070205080204" pitchFamily="34" charset="-128"/>
              <a:ea typeface="MS PGothic" panose="020B0600070205080204" pitchFamily="34" charset="-128"/>
            </a:endParaRPr>
          </a:p>
          <a:p>
            <a:pPr marL="144463" indent="-144463"/>
            <a:r>
              <a:rPr lang="ja-JP" altLang="en-US" sz="900" dirty="0">
                <a:solidFill>
                  <a:schemeClr val="tx1"/>
                </a:solidFill>
                <a:latin typeface="MS PGothic" panose="020B0600070205080204" pitchFamily="34" charset="-128"/>
                <a:ea typeface="MS PGothic" panose="020B0600070205080204" pitchFamily="34" charset="-128"/>
              </a:rPr>
              <a:t>　  創造力や発想力を持って顧客のニーズや課題を踏まえて商品・サービスを考案していく。</a:t>
            </a:r>
            <a:endParaRPr lang="en-US" altLang="ja-JP" sz="900" dirty="0">
              <a:solidFill>
                <a:schemeClr val="tx1"/>
              </a:solidFill>
              <a:latin typeface="MS PGothic" panose="020B0600070205080204" pitchFamily="34" charset="-128"/>
              <a:ea typeface="MS PGothic" panose="020B0600070205080204" pitchFamily="34" charset="-128"/>
            </a:endParaRPr>
          </a:p>
          <a:p>
            <a:endParaRPr lang="en-US" altLang="ja-JP" sz="6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④ </a:t>
            </a:r>
            <a:r>
              <a:rPr lang="ja-JP" altLang="en-US" sz="1000" b="1" dirty="0">
                <a:solidFill>
                  <a:schemeClr val="tx1"/>
                </a:solidFill>
                <a:latin typeface="MS PGothic" panose="020B0600070205080204" pitchFamily="34" charset="-128"/>
                <a:ea typeface="MS PGothic" panose="020B0600070205080204" pitchFamily="34" charset="-128"/>
              </a:rPr>
              <a:t>先行事例調査、情報収集などの調査担当</a:t>
            </a:r>
            <a:endParaRPr lang="en-US" altLang="ja-JP" sz="1000" b="1" dirty="0">
              <a:solidFill>
                <a:schemeClr val="tx1"/>
              </a:solidFill>
              <a:latin typeface="MS PGothic" panose="020B0600070205080204" pitchFamily="34" charset="-128"/>
              <a:ea typeface="MS PGothic" panose="020B0600070205080204" pitchFamily="34" charset="-128"/>
            </a:endParaRPr>
          </a:p>
          <a:p>
            <a:pPr marL="144463" indent="-144463"/>
            <a:r>
              <a:rPr lang="ja-JP" altLang="en-US" sz="900" dirty="0">
                <a:solidFill>
                  <a:schemeClr val="tx1"/>
                </a:solidFill>
                <a:latin typeface="MS PGothic" panose="020B0600070205080204" pitchFamily="34" charset="-128"/>
                <a:ea typeface="MS PGothic" panose="020B0600070205080204" pitchFamily="34" charset="-128"/>
              </a:rPr>
              <a:t>　  </a:t>
            </a:r>
            <a:r>
              <a:rPr lang="en-US" altLang="ja-JP" sz="900" dirty="0">
                <a:solidFill>
                  <a:schemeClr val="tx1"/>
                </a:solidFill>
                <a:latin typeface="MS PGothic" panose="020B0600070205080204" pitchFamily="34" charset="-128"/>
                <a:ea typeface="MS PGothic" panose="020B0600070205080204" pitchFamily="34" charset="-128"/>
              </a:rPr>
              <a:t>Web</a:t>
            </a:r>
            <a:r>
              <a:rPr lang="ja-JP" altLang="en-US" sz="900" dirty="0">
                <a:solidFill>
                  <a:schemeClr val="tx1"/>
                </a:solidFill>
                <a:latin typeface="MS PGothic" panose="020B0600070205080204" pitchFamily="34" charset="-128"/>
                <a:ea typeface="MS PGothic" panose="020B0600070205080204" pitchFamily="34" charset="-128"/>
              </a:rPr>
              <a:t>調査や競合調査など、数字やグラフを使って、情報収集、調査を行う。</a:t>
            </a:r>
            <a:endParaRPr lang="en-US" altLang="ja-JP" sz="900" dirty="0">
              <a:solidFill>
                <a:schemeClr val="tx1"/>
              </a:solidFill>
              <a:latin typeface="MS PGothic" panose="020B0600070205080204" pitchFamily="34" charset="-128"/>
              <a:ea typeface="MS PGothic" panose="020B0600070205080204" pitchFamily="34" charset="-128"/>
            </a:endParaRPr>
          </a:p>
          <a:p>
            <a:endParaRPr lang="en-US" altLang="ja-JP" sz="6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⑤ </a:t>
            </a:r>
            <a:r>
              <a:rPr lang="ja-JP" altLang="en-US" sz="1000" b="1" dirty="0">
                <a:solidFill>
                  <a:schemeClr val="tx1"/>
                </a:solidFill>
                <a:latin typeface="MS PGothic" panose="020B0600070205080204" pitchFamily="34" charset="-128"/>
                <a:ea typeface="MS PGothic" panose="020B0600070205080204" pitchFamily="34" charset="-128"/>
              </a:rPr>
              <a:t>広報・プロモーション担当</a:t>
            </a:r>
            <a:br>
              <a:rPr lang="ja-JP" altLang="en-US" sz="900" dirty="0">
                <a:solidFill>
                  <a:schemeClr val="tx1"/>
                </a:solidFill>
                <a:latin typeface="MS PGothic" panose="020B0600070205080204" pitchFamily="34" charset="-128"/>
                <a:ea typeface="MS PGothic" panose="020B0600070205080204" pitchFamily="34" charset="-128"/>
              </a:rPr>
            </a:br>
            <a:r>
              <a:rPr lang="ja-JP" altLang="en-US" sz="900" dirty="0">
                <a:solidFill>
                  <a:schemeClr val="tx1"/>
                </a:solidFill>
                <a:latin typeface="MS PGothic" panose="020B0600070205080204" pitchFamily="34" charset="-128"/>
                <a:ea typeface="MS PGothic" panose="020B0600070205080204" pitchFamily="34" charset="-128"/>
              </a:rPr>
              <a:t>　  商品やサービスの販売戦略、宣伝方法を考える。</a:t>
            </a:r>
            <a:endParaRPr lang="en-US" altLang="ja-JP" sz="900" dirty="0">
              <a:solidFill>
                <a:schemeClr val="tx1"/>
              </a:solidFill>
              <a:latin typeface="MS PGothic" panose="020B0600070205080204" pitchFamily="34" charset="-128"/>
              <a:ea typeface="MS PGothic" panose="020B0600070205080204" pitchFamily="34" charset="-128"/>
            </a:endParaRPr>
          </a:p>
          <a:p>
            <a:endParaRPr lang="en-US" altLang="ja-JP" sz="6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⑥ </a:t>
            </a:r>
            <a:r>
              <a:rPr lang="ja-JP" altLang="en-US" sz="1000" b="1" dirty="0">
                <a:solidFill>
                  <a:schemeClr val="tx1"/>
                </a:solidFill>
                <a:latin typeface="MS PGothic" panose="020B0600070205080204" pitchFamily="34" charset="-128"/>
                <a:ea typeface="MS PGothic" panose="020B0600070205080204" pitchFamily="34" charset="-128"/>
              </a:rPr>
              <a:t>収支計算担当</a:t>
            </a:r>
            <a:br>
              <a:rPr lang="ja-JP" altLang="en-US" sz="900" dirty="0">
                <a:solidFill>
                  <a:schemeClr val="tx1"/>
                </a:solidFill>
                <a:latin typeface="MS PGothic" panose="020B0600070205080204" pitchFamily="34" charset="-128"/>
                <a:ea typeface="MS PGothic" panose="020B0600070205080204" pitchFamily="34" charset="-128"/>
              </a:rPr>
            </a:br>
            <a:r>
              <a:rPr lang="ja-JP" altLang="en-US" sz="900" dirty="0">
                <a:solidFill>
                  <a:schemeClr val="tx1"/>
                </a:solidFill>
                <a:latin typeface="MS PGothic" panose="020B0600070205080204" pitchFamily="34" charset="-128"/>
                <a:ea typeface="MS PGothic" panose="020B0600070205080204" pitchFamily="34" charset="-128"/>
              </a:rPr>
              <a:t>　  売上高、売上原価、経費、利益の計算を行う。</a:t>
            </a:r>
            <a:endParaRPr lang="en-US" altLang="ja-JP" sz="900" dirty="0">
              <a:solidFill>
                <a:schemeClr val="tx1"/>
              </a:solidFill>
              <a:latin typeface="MS PGothic" panose="020B0600070205080204" pitchFamily="34" charset="-128"/>
              <a:ea typeface="MS PGothic" panose="020B0600070205080204" pitchFamily="34" charset="-128"/>
            </a:endParaRPr>
          </a:p>
          <a:p>
            <a:endParaRPr lang="en-US" altLang="ja-JP" sz="6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⑦ </a:t>
            </a:r>
            <a:r>
              <a:rPr lang="ja-JP" altLang="en-US" sz="1000" b="1" dirty="0">
                <a:solidFill>
                  <a:schemeClr val="tx1"/>
                </a:solidFill>
                <a:latin typeface="MS PGothic" panose="020B0600070205080204" pitchFamily="34" charset="-128"/>
                <a:ea typeface="MS PGothic" panose="020B0600070205080204" pitchFamily="34" charset="-128"/>
              </a:rPr>
              <a:t>プレゼンテーション資料の作成担当</a:t>
            </a:r>
            <a:endParaRPr lang="en-US" altLang="ja-JP" sz="1000" b="1" dirty="0">
              <a:solidFill>
                <a:schemeClr val="tx1"/>
              </a:solidFill>
              <a:latin typeface="MS PGothic" panose="020B0600070205080204" pitchFamily="34" charset="-128"/>
              <a:ea typeface="MS PGothic" panose="020B0600070205080204" pitchFamily="34" charset="-128"/>
            </a:endParaRPr>
          </a:p>
          <a:p>
            <a:pPr marL="144463" indent="-144463"/>
            <a:r>
              <a:rPr lang="ja-JP" altLang="en-US" sz="900" dirty="0">
                <a:solidFill>
                  <a:schemeClr val="tx1"/>
                </a:solidFill>
                <a:latin typeface="MS PGothic" panose="020B0600070205080204" pitchFamily="34" charset="-128"/>
                <a:ea typeface="MS PGothic" panose="020B0600070205080204" pitchFamily="34" charset="-128"/>
              </a:rPr>
              <a:t>　  わかりやすい資料の作成、説得力のあるデザインでプレゼンテーション資料を作成。</a:t>
            </a:r>
            <a:endParaRPr lang="en-US" altLang="ja-JP" sz="900" dirty="0">
              <a:solidFill>
                <a:schemeClr val="tx1"/>
              </a:solidFill>
              <a:latin typeface="MS PGothic" panose="020B0600070205080204" pitchFamily="34" charset="-128"/>
              <a:ea typeface="MS PGothic" panose="020B0600070205080204" pitchFamily="34" charset="-128"/>
            </a:endParaRPr>
          </a:p>
          <a:p>
            <a:endParaRPr lang="en-US" altLang="ja-JP" sz="600" dirty="0">
              <a:solidFill>
                <a:schemeClr val="tx1"/>
              </a:solidFill>
              <a:latin typeface="MS PGothic" panose="020B0600070205080204" pitchFamily="34" charset="-128"/>
              <a:ea typeface="MS PGothic" panose="020B0600070205080204" pitchFamily="34" charset="-128"/>
            </a:endParaRPr>
          </a:p>
          <a:p>
            <a:r>
              <a:rPr lang="en-US" altLang="ja-JP" sz="1000" b="1" dirty="0">
                <a:solidFill>
                  <a:schemeClr val="tx1"/>
                </a:solidFill>
                <a:latin typeface="MS PGothic" panose="020B0600070205080204" pitchFamily="34" charset="-128"/>
                <a:ea typeface="MS PGothic" panose="020B0600070205080204" pitchFamily="34" charset="-128"/>
              </a:rPr>
              <a:t>⑧ </a:t>
            </a:r>
            <a:r>
              <a:rPr lang="ja-JP" altLang="en-US" sz="1000" b="1" dirty="0">
                <a:solidFill>
                  <a:schemeClr val="tx1"/>
                </a:solidFill>
                <a:latin typeface="MS PGothic" panose="020B0600070205080204" pitchFamily="34" charset="-128"/>
                <a:ea typeface="MS PGothic" panose="020B0600070205080204" pitchFamily="34" charset="-128"/>
              </a:rPr>
              <a:t>プレゼンテーション担当</a:t>
            </a:r>
            <a:endParaRPr lang="en-US" altLang="ja-JP" sz="1000" b="1" dirty="0">
              <a:solidFill>
                <a:schemeClr val="tx1"/>
              </a:solidFill>
              <a:latin typeface="MS PGothic" panose="020B0600070205080204" pitchFamily="34" charset="-128"/>
              <a:ea typeface="MS PGothic" panose="020B0600070205080204" pitchFamily="34" charset="-128"/>
            </a:endParaRPr>
          </a:p>
          <a:p>
            <a:r>
              <a:rPr lang="ja-JP" altLang="en-US" sz="900" dirty="0">
                <a:solidFill>
                  <a:schemeClr val="tx1"/>
                </a:solidFill>
                <a:latin typeface="MS PGothic" panose="020B0600070205080204" pitchFamily="34" charset="-128"/>
                <a:ea typeface="MS PGothic" panose="020B0600070205080204" pitchFamily="34" charset="-128"/>
              </a:rPr>
              <a:t>　  発表者　資料作成の担当者と協力し、わかりやすい説明を考える。　</a:t>
            </a:r>
            <a:endParaRPr lang="en-US" altLang="ja-JP" sz="900" dirty="0">
              <a:solidFill>
                <a:schemeClr val="tx1"/>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BB59A2BB-170C-0A76-BF3B-36528095F05B}"/>
              </a:ext>
            </a:extLst>
          </p:cNvPr>
          <p:cNvSpPr/>
          <p:nvPr/>
        </p:nvSpPr>
        <p:spPr>
          <a:xfrm>
            <a:off x="7778690" y="1806932"/>
            <a:ext cx="3575110" cy="580008"/>
          </a:xfrm>
          <a:prstGeom prst="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S PGothic" panose="020B0600070205080204" pitchFamily="34" charset="-128"/>
                <a:ea typeface="MS PGothic" panose="020B0600070205080204" pitchFamily="34" charset="-128"/>
              </a:rPr>
              <a:t>主な役割の例</a:t>
            </a:r>
            <a:endParaRPr lang="en-US" altLang="ja-JP" sz="1200" dirty="0">
              <a:solidFill>
                <a:schemeClr val="bg1"/>
              </a:solidFill>
              <a:latin typeface="MS PGothic" panose="020B0600070205080204" pitchFamily="34" charset="-128"/>
              <a:ea typeface="MS PGothic" panose="020B0600070205080204" pitchFamily="34" charset="-128"/>
            </a:endParaRPr>
          </a:p>
          <a:p>
            <a:pPr algn="ctr"/>
            <a:r>
              <a:rPr lang="ja-JP" altLang="en-US" sz="850" dirty="0">
                <a:solidFill>
                  <a:schemeClr val="bg1"/>
                </a:solidFill>
                <a:latin typeface="MS PGothic" panose="020B0600070205080204" pitchFamily="34" charset="-128"/>
                <a:ea typeface="MS PGothic" panose="020B0600070205080204" pitchFamily="34" charset="-128"/>
              </a:rPr>
              <a:t>チームで実施を行う上で、主な役割を設定していきます。基本的に</a:t>
            </a:r>
            <a:endParaRPr lang="en-US" altLang="ja-JP" sz="850" dirty="0">
              <a:solidFill>
                <a:schemeClr val="bg1"/>
              </a:solidFill>
              <a:latin typeface="MS PGothic" panose="020B0600070205080204" pitchFamily="34" charset="-128"/>
              <a:ea typeface="MS PGothic" panose="020B0600070205080204" pitchFamily="34" charset="-128"/>
            </a:endParaRPr>
          </a:p>
          <a:p>
            <a:pPr algn="ctr"/>
            <a:r>
              <a:rPr lang="ja-JP" altLang="en-US" sz="850" dirty="0">
                <a:solidFill>
                  <a:schemeClr val="bg1"/>
                </a:solidFill>
                <a:latin typeface="MS PGothic" panose="020B0600070205080204" pitchFamily="34" charset="-128"/>
                <a:ea typeface="MS PGothic" panose="020B0600070205080204" pitchFamily="34" charset="-128"/>
              </a:rPr>
              <a:t>チームで考えていきますが、ベースとなる役割分担を決めていきましょう。</a:t>
            </a:r>
          </a:p>
        </p:txBody>
      </p:sp>
    </p:spTree>
    <p:extLst>
      <p:ext uri="{BB962C8B-B14F-4D97-AF65-F5344CB8AC3E}">
        <p14:creationId xmlns:p14="http://schemas.microsoft.com/office/powerpoint/2010/main" val="272294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3833F-219B-10EF-094D-C4D24857AA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4D819EE-98AF-F9FE-C554-DB0F7C8F9C03}"/>
              </a:ext>
            </a:extLst>
          </p:cNvPr>
          <p:cNvSpPr>
            <a:spLocks noGrp="1"/>
          </p:cNvSpPr>
          <p:nvPr>
            <p:ph type="title"/>
          </p:nvPr>
        </p:nvSpPr>
        <p:spPr>
          <a:xfrm>
            <a:off x="351692" y="353962"/>
            <a:ext cx="11488616"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[1]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でビジネスプラン</a:t>
            </a:r>
            <a:r>
              <a:rPr lang="ja-JP" altLang="en-US">
                <a:latin typeface="MS PGothic" panose="020B0600070205080204" pitchFamily="34" charset="-128"/>
                <a:ea typeface="MS PGothic" panose="020B0600070205080204" pitchFamily="34" charset="-128"/>
              </a:rPr>
              <a:t>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20</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11" name="正方形/長方形 10">
            <a:extLst>
              <a:ext uri="{FF2B5EF4-FFF2-40B4-BE49-F238E27FC236}">
                <a16:creationId xmlns:a16="http://schemas.microsoft.com/office/drawing/2014/main" id="{5F6962B3-A01E-9E17-E25C-F765EF52588D}"/>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3</a:t>
            </a:r>
            <a:r>
              <a:rPr lang="pt-PT" altLang="ja-JP" sz="1400" b="1" dirty="0">
                <a:solidFill>
                  <a:schemeClr val="bg1"/>
                </a:solidFill>
                <a:latin typeface="MS PGothic" panose="020B0600070205080204" pitchFamily="34" charset="-128"/>
                <a:ea typeface="MS PGothic" panose="020B0600070205080204" pitchFamily="34" charset="-128"/>
              </a:rPr>
              <a:t>-①-1</a:t>
            </a:r>
          </a:p>
        </p:txBody>
      </p:sp>
      <p:grpSp>
        <p:nvGrpSpPr>
          <p:cNvPr id="16" name="グループ化 15">
            <a:extLst>
              <a:ext uri="{FF2B5EF4-FFF2-40B4-BE49-F238E27FC236}">
                <a16:creationId xmlns:a16="http://schemas.microsoft.com/office/drawing/2014/main" id="{AA5B0C05-755F-3BA1-7E50-48C52614D51C}"/>
              </a:ext>
            </a:extLst>
          </p:cNvPr>
          <p:cNvGrpSpPr/>
          <p:nvPr/>
        </p:nvGrpSpPr>
        <p:grpSpPr>
          <a:xfrm>
            <a:off x="839788" y="1189544"/>
            <a:ext cx="10512424" cy="1152000"/>
            <a:chOff x="408862" y="2124985"/>
            <a:chExt cx="10512424" cy="864001"/>
          </a:xfrm>
        </p:grpSpPr>
        <p:sp>
          <p:nvSpPr>
            <p:cNvPr id="19" name="正方形/長方形 18">
              <a:extLst>
                <a:ext uri="{FF2B5EF4-FFF2-40B4-BE49-F238E27FC236}">
                  <a16:creationId xmlns:a16="http://schemas.microsoft.com/office/drawing/2014/main" id="{2E4CAD9E-4951-A093-9391-A899404ACEE4}"/>
                </a:ext>
              </a:extLst>
            </p:cNvPr>
            <p:cNvSpPr/>
            <p:nvPr/>
          </p:nvSpPr>
          <p:spPr>
            <a:xfrm>
              <a:off x="2833269" y="2124986"/>
              <a:ext cx="8088017" cy="86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1400" dirty="0">
                <a:solidFill>
                  <a:srgbClr val="E94520"/>
                </a:solidFill>
                <a:latin typeface="MS PGothic" panose="020B0600070205080204" pitchFamily="34" charset="-128"/>
                <a:ea typeface="MS PGothic" panose="020B0600070205080204" pitchFamily="34" charset="-128"/>
              </a:endParaRPr>
            </a:p>
          </p:txBody>
        </p:sp>
        <p:sp>
          <p:nvSpPr>
            <p:cNvPr id="20" name="四角形: 角を丸くする 19">
              <a:extLst>
                <a:ext uri="{FF2B5EF4-FFF2-40B4-BE49-F238E27FC236}">
                  <a16:creationId xmlns:a16="http://schemas.microsoft.com/office/drawing/2014/main" id="{5CBE2B1C-1DB4-8165-070F-39BEAAB29330}"/>
                </a:ext>
              </a:extLst>
            </p:cNvPr>
            <p:cNvSpPr/>
            <p:nvPr/>
          </p:nvSpPr>
          <p:spPr>
            <a:xfrm>
              <a:off x="408862" y="2124985"/>
              <a:ext cx="2334620" cy="864000"/>
            </a:xfrm>
            <a:prstGeom prst="roundRect">
              <a:avLst>
                <a:gd name="adj" fmla="val 1284"/>
              </a:avLst>
            </a:prstGeom>
            <a:solidFill>
              <a:schemeClr val="tx1"/>
            </a:solidFill>
            <a:ln>
              <a:noFill/>
            </a:ln>
            <a:effectLst>
              <a:outerShdw dist="88900" dir="2700000" algn="ctr" rotWithShape="0">
                <a:schemeClr val="bg2">
                  <a:lumMod val="90000"/>
                </a:schemeClr>
              </a:outerShdw>
            </a:effectLst>
          </p:spPr>
          <p:txBody>
            <a:bodyPr vert="horz" wrap="non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商品・サービス</a:t>
              </a:r>
              <a:endParaRPr lang="en-US" altLang="ja-JP" sz="2200"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の内容</a:t>
              </a:r>
            </a:p>
          </p:txBody>
        </p:sp>
      </p:grpSp>
      <p:grpSp>
        <p:nvGrpSpPr>
          <p:cNvPr id="31" name="グループ化 30">
            <a:extLst>
              <a:ext uri="{FF2B5EF4-FFF2-40B4-BE49-F238E27FC236}">
                <a16:creationId xmlns:a16="http://schemas.microsoft.com/office/drawing/2014/main" id="{EA486275-278F-8EFC-C649-E7D9E7F09504}"/>
              </a:ext>
            </a:extLst>
          </p:cNvPr>
          <p:cNvGrpSpPr/>
          <p:nvPr/>
        </p:nvGrpSpPr>
        <p:grpSpPr>
          <a:xfrm>
            <a:off x="839788" y="2428731"/>
            <a:ext cx="10512424" cy="1152000"/>
            <a:chOff x="408862" y="2124985"/>
            <a:chExt cx="10512424" cy="864001"/>
          </a:xfrm>
        </p:grpSpPr>
        <p:sp>
          <p:nvSpPr>
            <p:cNvPr id="32" name="正方形/長方形 31">
              <a:extLst>
                <a:ext uri="{FF2B5EF4-FFF2-40B4-BE49-F238E27FC236}">
                  <a16:creationId xmlns:a16="http://schemas.microsoft.com/office/drawing/2014/main" id="{6B95C27F-807B-00B6-5F14-A3AD2D41C0AC}"/>
                </a:ext>
              </a:extLst>
            </p:cNvPr>
            <p:cNvSpPr/>
            <p:nvPr/>
          </p:nvSpPr>
          <p:spPr>
            <a:xfrm>
              <a:off x="2833269" y="2124986"/>
              <a:ext cx="8088017" cy="86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1600" dirty="0">
                <a:solidFill>
                  <a:srgbClr val="E94520"/>
                </a:solidFill>
                <a:latin typeface="MS PGothic" panose="020B0600070205080204" pitchFamily="34" charset="-128"/>
                <a:ea typeface="MS PGothic" panose="020B0600070205080204" pitchFamily="34" charset="-128"/>
              </a:endParaRPr>
            </a:p>
          </p:txBody>
        </p:sp>
        <p:sp>
          <p:nvSpPr>
            <p:cNvPr id="33" name="四角形: 角を丸くする 32">
              <a:extLst>
                <a:ext uri="{FF2B5EF4-FFF2-40B4-BE49-F238E27FC236}">
                  <a16:creationId xmlns:a16="http://schemas.microsoft.com/office/drawing/2014/main" id="{EE92FC59-AEEC-18E7-CC21-F49812D8EE8F}"/>
                </a:ext>
              </a:extLst>
            </p:cNvPr>
            <p:cNvSpPr/>
            <p:nvPr/>
          </p:nvSpPr>
          <p:spPr>
            <a:xfrm>
              <a:off x="408862" y="2124985"/>
              <a:ext cx="2334620" cy="864000"/>
            </a:xfrm>
            <a:prstGeom prst="roundRect">
              <a:avLst>
                <a:gd name="adj" fmla="val 3717"/>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顧客のメリット</a:t>
              </a:r>
            </a:p>
          </p:txBody>
        </p:sp>
      </p:grpSp>
      <p:grpSp>
        <p:nvGrpSpPr>
          <p:cNvPr id="36" name="グループ化 35">
            <a:extLst>
              <a:ext uri="{FF2B5EF4-FFF2-40B4-BE49-F238E27FC236}">
                <a16:creationId xmlns:a16="http://schemas.microsoft.com/office/drawing/2014/main" id="{1D4DEBF7-D6BD-0F47-B41E-8E357693AA39}"/>
              </a:ext>
            </a:extLst>
          </p:cNvPr>
          <p:cNvGrpSpPr/>
          <p:nvPr/>
        </p:nvGrpSpPr>
        <p:grpSpPr>
          <a:xfrm>
            <a:off x="839788" y="3667918"/>
            <a:ext cx="10512424" cy="1152000"/>
            <a:chOff x="408862" y="2124985"/>
            <a:chExt cx="10512424" cy="864001"/>
          </a:xfrm>
        </p:grpSpPr>
        <p:sp>
          <p:nvSpPr>
            <p:cNvPr id="37" name="正方形/長方形 36">
              <a:extLst>
                <a:ext uri="{FF2B5EF4-FFF2-40B4-BE49-F238E27FC236}">
                  <a16:creationId xmlns:a16="http://schemas.microsoft.com/office/drawing/2014/main" id="{B5D8BBE4-1960-2027-918E-2CB5E43DC151}"/>
                </a:ext>
              </a:extLst>
            </p:cNvPr>
            <p:cNvSpPr/>
            <p:nvPr/>
          </p:nvSpPr>
          <p:spPr>
            <a:xfrm>
              <a:off x="2833269" y="2124986"/>
              <a:ext cx="8088017" cy="86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E94520"/>
                  </a:solidFill>
                  <a:latin typeface="MS PGothic" panose="020B0600070205080204" pitchFamily="34" charset="-128"/>
                  <a:ea typeface="MS PGothic" panose="020B0600070205080204" pitchFamily="34" charset="-128"/>
                </a:rPr>
                <a:t>　　　　　　　　　　　　　　　　　　　　　　　　　　　　　　　　　　</a:t>
              </a:r>
              <a:r>
                <a:rPr lang="ja-JP" altLang="en-US" sz="1600" dirty="0">
                  <a:solidFill>
                    <a:schemeClr val="tx1"/>
                  </a:solidFill>
                  <a:latin typeface="MS PGothic" panose="020B0600070205080204" pitchFamily="34" charset="-128"/>
                  <a:ea typeface="MS PGothic" panose="020B0600070205080204" pitchFamily="34" charset="-128"/>
                </a:rPr>
                <a:t>円</a:t>
              </a:r>
            </a:p>
          </p:txBody>
        </p:sp>
        <p:sp>
          <p:nvSpPr>
            <p:cNvPr id="38" name="四角形: 角を丸くする 37">
              <a:extLst>
                <a:ext uri="{FF2B5EF4-FFF2-40B4-BE49-F238E27FC236}">
                  <a16:creationId xmlns:a16="http://schemas.microsoft.com/office/drawing/2014/main" id="{D09526FC-B7B1-E444-6734-6E1D2B39DAC8}"/>
                </a:ext>
              </a:extLst>
            </p:cNvPr>
            <p:cNvSpPr/>
            <p:nvPr/>
          </p:nvSpPr>
          <p:spPr>
            <a:xfrm>
              <a:off x="408862" y="2124985"/>
              <a:ext cx="2334620" cy="864000"/>
            </a:xfrm>
            <a:prstGeom prst="roundRect">
              <a:avLst>
                <a:gd name="adj" fmla="val 3717"/>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価格</a:t>
              </a:r>
            </a:p>
          </p:txBody>
        </p:sp>
      </p:grpSp>
      <p:grpSp>
        <p:nvGrpSpPr>
          <p:cNvPr id="42" name="グループ化 41">
            <a:extLst>
              <a:ext uri="{FF2B5EF4-FFF2-40B4-BE49-F238E27FC236}">
                <a16:creationId xmlns:a16="http://schemas.microsoft.com/office/drawing/2014/main" id="{42CBAEC5-B0F7-6712-09A1-B15014681EC8}"/>
              </a:ext>
            </a:extLst>
          </p:cNvPr>
          <p:cNvGrpSpPr/>
          <p:nvPr/>
        </p:nvGrpSpPr>
        <p:grpSpPr>
          <a:xfrm>
            <a:off x="839788" y="4907104"/>
            <a:ext cx="10512424" cy="1152000"/>
            <a:chOff x="408862" y="2124985"/>
            <a:chExt cx="10512424" cy="864001"/>
          </a:xfrm>
        </p:grpSpPr>
        <p:sp>
          <p:nvSpPr>
            <p:cNvPr id="43" name="正方形/長方形 42">
              <a:extLst>
                <a:ext uri="{FF2B5EF4-FFF2-40B4-BE49-F238E27FC236}">
                  <a16:creationId xmlns:a16="http://schemas.microsoft.com/office/drawing/2014/main" id="{585BAF3E-7C84-A63C-432A-AF1E48C6FC20}"/>
                </a:ext>
              </a:extLst>
            </p:cNvPr>
            <p:cNvSpPr/>
            <p:nvPr/>
          </p:nvSpPr>
          <p:spPr>
            <a:xfrm>
              <a:off x="2833269" y="2124986"/>
              <a:ext cx="8088017" cy="864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4" name="四角形: 角を丸くする 43">
              <a:extLst>
                <a:ext uri="{FF2B5EF4-FFF2-40B4-BE49-F238E27FC236}">
                  <a16:creationId xmlns:a16="http://schemas.microsoft.com/office/drawing/2014/main" id="{99E8A565-6269-F65F-2663-EF5B45A980CA}"/>
                </a:ext>
              </a:extLst>
            </p:cNvPr>
            <p:cNvSpPr/>
            <p:nvPr/>
          </p:nvSpPr>
          <p:spPr>
            <a:xfrm>
              <a:off x="408862" y="2124985"/>
              <a:ext cx="2334620" cy="864000"/>
            </a:xfrm>
            <a:prstGeom prst="roundRect">
              <a:avLst>
                <a:gd name="adj" fmla="val 2500"/>
              </a:avLst>
            </a:prstGeom>
            <a:solidFill>
              <a:schemeClr val="tx1"/>
            </a:solidFill>
            <a:ln>
              <a:noFill/>
            </a:ln>
            <a:effectLst>
              <a:outerShdw dist="88900" dir="2700000" algn="ctr" rotWithShape="0">
                <a:schemeClr val="bg2">
                  <a:lumMod val="90000"/>
                </a:schemeClr>
              </a:outerShdw>
            </a:effectLst>
          </p:spPr>
          <p:txBody>
            <a:bodyPr vert="horz" wrap="non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ビジネスプランの</a:t>
              </a:r>
              <a:endParaRPr lang="en-US" altLang="ja-JP" sz="2200"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タイトル・概要</a:t>
              </a:r>
            </a:p>
          </p:txBody>
        </p:sp>
      </p:grpSp>
    </p:spTree>
    <p:extLst>
      <p:ext uri="{BB962C8B-B14F-4D97-AF65-F5344CB8AC3E}">
        <p14:creationId xmlns:p14="http://schemas.microsoft.com/office/powerpoint/2010/main" val="3027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EF0A6-61B4-106F-CA31-835C540F3A5F}"/>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A17A0727-DA18-77FC-BE8F-378C2172E30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4</a:t>
            </a:r>
            <a:r>
              <a:rPr lang="pt-PT" altLang="ja-JP" sz="1400" b="1" dirty="0">
                <a:solidFill>
                  <a:schemeClr val="bg1"/>
                </a:solidFill>
                <a:latin typeface="MS PGothic" panose="020B0600070205080204" pitchFamily="34" charset="-128"/>
                <a:ea typeface="MS PGothic" panose="020B0600070205080204" pitchFamily="34" charset="-128"/>
              </a:rPr>
              <a:t>-①-1</a:t>
            </a:r>
          </a:p>
        </p:txBody>
      </p:sp>
      <p:sp>
        <p:nvSpPr>
          <p:cNvPr id="22" name="テキスト ボックス 21">
            <a:extLst>
              <a:ext uri="{FF2B5EF4-FFF2-40B4-BE49-F238E27FC236}">
                <a16:creationId xmlns:a16="http://schemas.microsoft.com/office/drawing/2014/main" id="{91694FD2-B611-F9EA-06BF-D5F2C3CCF3D4}"/>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先行事例調査</a:t>
            </a:r>
            <a:r>
              <a:rPr lang="ja-JP" altLang="en-US" sz="2800" b="1" dirty="0">
                <a:latin typeface="MS PGothic" panose="020B0600070205080204" pitchFamily="34" charset="-128"/>
                <a:ea typeface="MS PGothic" panose="020B0600070205080204" pitchFamily="34" charset="-128"/>
              </a:rPr>
              <a:t>：既存商品・サービスを調査する。</a:t>
            </a:r>
          </a:p>
        </p:txBody>
      </p:sp>
      <p:grpSp>
        <p:nvGrpSpPr>
          <p:cNvPr id="2" name="グループ化 1">
            <a:extLst>
              <a:ext uri="{FF2B5EF4-FFF2-40B4-BE49-F238E27FC236}">
                <a16:creationId xmlns:a16="http://schemas.microsoft.com/office/drawing/2014/main" id="{43AFAFFC-F3D1-6DFE-2F1C-F20EA3604213}"/>
              </a:ext>
            </a:extLst>
          </p:cNvPr>
          <p:cNvGrpSpPr/>
          <p:nvPr/>
        </p:nvGrpSpPr>
        <p:grpSpPr>
          <a:xfrm>
            <a:off x="838200" y="1675309"/>
            <a:ext cx="10514012" cy="4389720"/>
            <a:chOff x="838200" y="1675309"/>
            <a:chExt cx="10514012" cy="4389720"/>
          </a:xfrm>
          <a:effectLst>
            <a:outerShdw dist="88900" dir="2700000" algn="ctr" rotWithShape="0">
              <a:schemeClr val="bg2">
                <a:lumMod val="90000"/>
              </a:schemeClr>
            </a:outerShdw>
          </a:effectLst>
        </p:grpSpPr>
        <p:grpSp>
          <p:nvGrpSpPr>
            <p:cNvPr id="44" name="グループ化 43">
              <a:extLst>
                <a:ext uri="{FF2B5EF4-FFF2-40B4-BE49-F238E27FC236}">
                  <a16:creationId xmlns:a16="http://schemas.microsoft.com/office/drawing/2014/main" id="{1F85BE34-D7A7-9886-3ABA-4348E9F6CAB2}"/>
                </a:ext>
              </a:extLst>
            </p:cNvPr>
            <p:cNvGrpSpPr/>
            <p:nvPr/>
          </p:nvGrpSpPr>
          <p:grpSpPr>
            <a:xfrm>
              <a:off x="839788" y="1675309"/>
              <a:ext cx="10512424" cy="432000"/>
              <a:chOff x="839788" y="1781187"/>
              <a:chExt cx="10512424" cy="432000"/>
            </a:xfrm>
          </p:grpSpPr>
          <p:sp>
            <p:nvSpPr>
              <p:cNvPr id="10" name="正方形/長方形 9">
                <a:extLst>
                  <a:ext uri="{FF2B5EF4-FFF2-40B4-BE49-F238E27FC236}">
                    <a16:creationId xmlns:a16="http://schemas.microsoft.com/office/drawing/2014/main" id="{D6A1E554-A56D-FFC7-CDCE-5E73D07F9026}"/>
                  </a:ext>
                </a:extLst>
              </p:cNvPr>
              <p:cNvSpPr/>
              <p:nvPr/>
            </p:nvSpPr>
            <p:spPr>
              <a:xfrm>
                <a:off x="2995447" y="1781187"/>
                <a:ext cx="8356765" cy="432000"/>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6" name="四角形: 角を丸くする 5">
                <a:extLst>
                  <a:ext uri="{FF2B5EF4-FFF2-40B4-BE49-F238E27FC236}">
                    <a16:creationId xmlns:a16="http://schemas.microsoft.com/office/drawing/2014/main" id="{1067B06B-9C12-360A-7C60-E069613BB7BE}"/>
                  </a:ext>
                </a:extLst>
              </p:cNvPr>
              <p:cNvSpPr/>
              <p:nvPr/>
            </p:nvSpPr>
            <p:spPr>
              <a:xfrm>
                <a:off x="839788" y="1781187"/>
                <a:ext cx="2103110" cy="432000"/>
              </a:xfrm>
              <a:prstGeom prst="roundRect">
                <a:avLst>
                  <a:gd name="adj" fmla="val 1284"/>
                </a:avLst>
              </a:prstGeom>
              <a:solidFill>
                <a:schemeClr val="tx1"/>
              </a:solidFill>
              <a:ln w="1270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検索した媒体</a:t>
                </a:r>
              </a:p>
            </p:txBody>
          </p:sp>
        </p:grpSp>
        <p:grpSp>
          <p:nvGrpSpPr>
            <p:cNvPr id="43" name="グループ化 42">
              <a:extLst>
                <a:ext uri="{FF2B5EF4-FFF2-40B4-BE49-F238E27FC236}">
                  <a16:creationId xmlns:a16="http://schemas.microsoft.com/office/drawing/2014/main" id="{BFB2DF6A-A9A1-5B84-2CBC-AF2CA5C36E55}"/>
                </a:ext>
              </a:extLst>
            </p:cNvPr>
            <p:cNvGrpSpPr/>
            <p:nvPr/>
          </p:nvGrpSpPr>
          <p:grpSpPr>
            <a:xfrm>
              <a:off x="839788" y="2157676"/>
              <a:ext cx="10512424" cy="537877"/>
              <a:chOff x="839788" y="2360874"/>
              <a:chExt cx="10512424" cy="537877"/>
            </a:xfrm>
          </p:grpSpPr>
          <p:sp>
            <p:nvSpPr>
              <p:cNvPr id="25" name="正方形/長方形 24">
                <a:extLst>
                  <a:ext uri="{FF2B5EF4-FFF2-40B4-BE49-F238E27FC236}">
                    <a16:creationId xmlns:a16="http://schemas.microsoft.com/office/drawing/2014/main" id="{62D94116-8992-31FF-86AE-95AC91759DD3}"/>
                  </a:ext>
                </a:extLst>
              </p:cNvPr>
              <p:cNvSpPr/>
              <p:nvPr/>
            </p:nvSpPr>
            <p:spPr>
              <a:xfrm>
                <a:off x="2995447" y="2360875"/>
                <a:ext cx="8356765" cy="537876"/>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26" name="四角形: 角を丸くする 25">
                <a:extLst>
                  <a:ext uri="{FF2B5EF4-FFF2-40B4-BE49-F238E27FC236}">
                    <a16:creationId xmlns:a16="http://schemas.microsoft.com/office/drawing/2014/main" id="{CDC0F164-A804-41A3-D19F-F917073F0F15}"/>
                  </a:ext>
                </a:extLst>
              </p:cNvPr>
              <p:cNvSpPr/>
              <p:nvPr/>
            </p:nvSpPr>
            <p:spPr>
              <a:xfrm>
                <a:off x="839788" y="2360874"/>
                <a:ext cx="2103110" cy="537875"/>
              </a:xfrm>
              <a:prstGeom prst="roundRect">
                <a:avLst>
                  <a:gd name="adj" fmla="val 1284"/>
                </a:avLst>
              </a:prstGeom>
              <a:solidFill>
                <a:schemeClr val="tx1"/>
              </a:solidFill>
              <a:ln w="12700">
                <a:solidFill>
                  <a:schemeClr val="tx1"/>
                </a:solidFill>
              </a:ln>
            </p:spPr>
            <p:txBody>
              <a:bodyPr vert="horz" wrap="square" lIns="91440" tIns="45720" rIns="91440" bIns="45720" rtlCol="0" anchor="ctr">
                <a:noAutofit/>
              </a:bodyPr>
              <a:lstStyle/>
              <a:p>
                <a:pPr algn="ctr"/>
                <a:r>
                  <a:rPr lang="ja-JP" altLang="en-US" b="1">
                    <a:solidFill>
                      <a:schemeClr val="bg1"/>
                    </a:solidFill>
                    <a:latin typeface="MS PGothic" panose="020B0600070205080204" pitchFamily="34" charset="-128"/>
                    <a:ea typeface="MS PGothic" panose="020B0600070205080204" pitchFamily="34" charset="-128"/>
                    <a:cs typeface="+mj-cs"/>
                  </a:rPr>
                  <a:t>既存商品</a:t>
                </a:r>
                <a:endParaRPr lang="en-US" altLang="ja-JP"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b="1">
                    <a:solidFill>
                      <a:schemeClr val="bg1"/>
                    </a:solidFill>
                    <a:latin typeface="MS PGothic" panose="020B0600070205080204" pitchFamily="34" charset="-128"/>
                    <a:ea typeface="MS PGothic" panose="020B0600070205080204" pitchFamily="34" charset="-128"/>
                    <a:cs typeface="+mj-cs"/>
                  </a:rPr>
                  <a:t>サービスの名前</a:t>
                </a:r>
                <a:endParaRPr lang="en-US" altLang="ja-JP" b="1" dirty="0">
                  <a:solidFill>
                    <a:schemeClr val="bg1"/>
                  </a:solidFill>
                  <a:latin typeface="MS PGothic" panose="020B0600070205080204" pitchFamily="34" charset="-128"/>
                  <a:ea typeface="MS PGothic" panose="020B0600070205080204" pitchFamily="34" charset="-128"/>
                  <a:cs typeface="+mj-cs"/>
                </a:endParaRPr>
              </a:p>
            </p:txBody>
          </p:sp>
        </p:grpSp>
        <p:grpSp>
          <p:nvGrpSpPr>
            <p:cNvPr id="42" name="グループ化 41">
              <a:extLst>
                <a:ext uri="{FF2B5EF4-FFF2-40B4-BE49-F238E27FC236}">
                  <a16:creationId xmlns:a16="http://schemas.microsoft.com/office/drawing/2014/main" id="{E894BDE5-BB0C-3DAB-0AD6-BD11BD868F2B}"/>
                </a:ext>
              </a:extLst>
            </p:cNvPr>
            <p:cNvGrpSpPr/>
            <p:nvPr/>
          </p:nvGrpSpPr>
          <p:grpSpPr>
            <a:xfrm>
              <a:off x="838200" y="2745923"/>
              <a:ext cx="10512424" cy="792000"/>
              <a:chOff x="838200" y="2940563"/>
              <a:chExt cx="10512424" cy="828000"/>
            </a:xfrm>
          </p:grpSpPr>
          <p:sp>
            <p:nvSpPr>
              <p:cNvPr id="28" name="正方形/長方形 27">
                <a:extLst>
                  <a:ext uri="{FF2B5EF4-FFF2-40B4-BE49-F238E27FC236}">
                    <a16:creationId xmlns:a16="http://schemas.microsoft.com/office/drawing/2014/main" id="{AB854B84-AAEE-F776-ECD2-8E6832B23A62}"/>
                  </a:ext>
                </a:extLst>
              </p:cNvPr>
              <p:cNvSpPr/>
              <p:nvPr/>
            </p:nvSpPr>
            <p:spPr>
              <a:xfrm>
                <a:off x="2993859" y="2940564"/>
                <a:ext cx="8356765" cy="827999"/>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409575"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29" name="四角形: 角を丸くする 28">
                <a:extLst>
                  <a:ext uri="{FF2B5EF4-FFF2-40B4-BE49-F238E27FC236}">
                    <a16:creationId xmlns:a16="http://schemas.microsoft.com/office/drawing/2014/main" id="{1CE10D0B-0E0E-8161-8A5F-76B1481EBE7F}"/>
                  </a:ext>
                </a:extLst>
              </p:cNvPr>
              <p:cNvSpPr/>
              <p:nvPr/>
            </p:nvSpPr>
            <p:spPr>
              <a:xfrm>
                <a:off x="838200" y="2940563"/>
                <a:ext cx="2103110" cy="827999"/>
              </a:xfrm>
              <a:prstGeom prst="roundRect">
                <a:avLst>
                  <a:gd name="adj" fmla="val 1284"/>
                </a:avLst>
              </a:prstGeom>
              <a:solidFill>
                <a:schemeClr val="tx1"/>
              </a:solidFill>
              <a:ln w="1270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調査をして</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わかったこと</a:t>
                </a:r>
              </a:p>
            </p:txBody>
          </p:sp>
        </p:grpSp>
        <p:grpSp>
          <p:nvGrpSpPr>
            <p:cNvPr id="41" name="グループ化 40">
              <a:extLst>
                <a:ext uri="{FF2B5EF4-FFF2-40B4-BE49-F238E27FC236}">
                  <a16:creationId xmlns:a16="http://schemas.microsoft.com/office/drawing/2014/main" id="{2ED00BC3-1F0C-B6FF-2103-B35BF3D42ACB}"/>
                </a:ext>
              </a:extLst>
            </p:cNvPr>
            <p:cNvGrpSpPr/>
            <p:nvPr/>
          </p:nvGrpSpPr>
          <p:grpSpPr>
            <a:xfrm>
              <a:off x="838200" y="3588291"/>
              <a:ext cx="10512424" cy="792000"/>
              <a:chOff x="838200" y="3840671"/>
              <a:chExt cx="10512424" cy="828000"/>
            </a:xfrm>
          </p:grpSpPr>
          <p:sp>
            <p:nvSpPr>
              <p:cNvPr id="31" name="正方形/長方形 30">
                <a:extLst>
                  <a:ext uri="{FF2B5EF4-FFF2-40B4-BE49-F238E27FC236}">
                    <a16:creationId xmlns:a16="http://schemas.microsoft.com/office/drawing/2014/main" id="{38AABC23-E026-C676-9089-970B5E322AE8}"/>
                  </a:ext>
                </a:extLst>
              </p:cNvPr>
              <p:cNvSpPr/>
              <p:nvPr/>
            </p:nvSpPr>
            <p:spPr>
              <a:xfrm>
                <a:off x="2993859" y="3840672"/>
                <a:ext cx="8356765" cy="827999"/>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32" name="四角形: 角を丸くする 31">
                <a:extLst>
                  <a:ext uri="{FF2B5EF4-FFF2-40B4-BE49-F238E27FC236}">
                    <a16:creationId xmlns:a16="http://schemas.microsoft.com/office/drawing/2014/main" id="{77C114BB-A8E6-7128-246C-6DBA2257F749}"/>
                  </a:ext>
                </a:extLst>
              </p:cNvPr>
              <p:cNvSpPr/>
              <p:nvPr/>
            </p:nvSpPr>
            <p:spPr>
              <a:xfrm>
                <a:off x="838200" y="3840671"/>
                <a:ext cx="2103110" cy="827999"/>
              </a:xfrm>
              <a:prstGeom prst="roundRect">
                <a:avLst>
                  <a:gd name="adj" fmla="val 1284"/>
                </a:avLst>
              </a:prstGeom>
              <a:solidFill>
                <a:schemeClr val="tx1"/>
              </a:solidFill>
              <a:ln w="12700">
                <a:solidFill>
                  <a:schemeClr val="tx1"/>
                </a:solidFill>
              </a:ln>
            </p:spPr>
            <p:txBody>
              <a:bodyPr vert="horz" wrap="square" lIns="91440" tIns="45720" rIns="91440" bIns="45720" rtlCol="0" anchor="ctr">
                <a:noAutofit/>
              </a:bodyPr>
              <a:lstStyle/>
              <a:p>
                <a:pPr algn="ctr"/>
                <a:r>
                  <a:rPr lang="ja-JP" altLang="en-US" b="1">
                    <a:solidFill>
                      <a:schemeClr val="bg1"/>
                    </a:solidFill>
                    <a:latin typeface="MS PGothic" panose="020B0600070205080204" pitchFamily="34" charset="-128"/>
                    <a:ea typeface="MS PGothic" panose="020B0600070205080204" pitchFamily="34" charset="-128"/>
                    <a:cs typeface="+mj-cs"/>
                  </a:rPr>
                  <a:t>既存商品</a:t>
                </a:r>
                <a:endParaRPr lang="ja-JP" altLang="en-US"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b="1">
                    <a:solidFill>
                      <a:schemeClr val="bg1"/>
                    </a:solidFill>
                    <a:latin typeface="MS PGothic" panose="020B0600070205080204" pitchFamily="34" charset="-128"/>
                    <a:ea typeface="MS PGothic" panose="020B0600070205080204" pitchFamily="34" charset="-128"/>
                    <a:cs typeface="+mj-cs"/>
                  </a:rPr>
                  <a:t>サービスと</a:t>
                </a:r>
                <a:r>
                  <a:rPr lang="ja-JP" altLang="en-US" b="1" dirty="0">
                    <a:solidFill>
                      <a:schemeClr val="bg1"/>
                    </a:solidFill>
                    <a:latin typeface="MS PGothic" panose="020B0600070205080204" pitchFamily="34" charset="-128"/>
                    <a:ea typeface="MS PGothic" panose="020B0600070205080204" pitchFamily="34" charset="-128"/>
                    <a:cs typeface="+mj-cs"/>
                  </a:rPr>
                  <a:t>の違い</a:t>
                </a:r>
              </a:p>
            </p:txBody>
          </p:sp>
        </p:grpSp>
        <p:grpSp>
          <p:nvGrpSpPr>
            <p:cNvPr id="40" name="グループ化 39">
              <a:extLst>
                <a:ext uri="{FF2B5EF4-FFF2-40B4-BE49-F238E27FC236}">
                  <a16:creationId xmlns:a16="http://schemas.microsoft.com/office/drawing/2014/main" id="{94BE6D98-D14E-F266-1145-90EFD87A074F}"/>
                </a:ext>
              </a:extLst>
            </p:cNvPr>
            <p:cNvGrpSpPr/>
            <p:nvPr/>
          </p:nvGrpSpPr>
          <p:grpSpPr>
            <a:xfrm>
              <a:off x="838200" y="4430659"/>
              <a:ext cx="10512424" cy="792000"/>
              <a:chOff x="838200" y="4740779"/>
              <a:chExt cx="10512424" cy="828000"/>
            </a:xfrm>
          </p:grpSpPr>
          <p:sp>
            <p:nvSpPr>
              <p:cNvPr id="34" name="正方形/長方形 33">
                <a:extLst>
                  <a:ext uri="{FF2B5EF4-FFF2-40B4-BE49-F238E27FC236}">
                    <a16:creationId xmlns:a16="http://schemas.microsoft.com/office/drawing/2014/main" id="{C3683646-3758-DEA4-2DE1-35DE0F4D04CB}"/>
                  </a:ext>
                </a:extLst>
              </p:cNvPr>
              <p:cNvSpPr/>
              <p:nvPr/>
            </p:nvSpPr>
            <p:spPr>
              <a:xfrm>
                <a:off x="2993859" y="4740780"/>
                <a:ext cx="8356765" cy="827999"/>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35" name="四角形: 角を丸くする 34">
                <a:extLst>
                  <a:ext uri="{FF2B5EF4-FFF2-40B4-BE49-F238E27FC236}">
                    <a16:creationId xmlns:a16="http://schemas.microsoft.com/office/drawing/2014/main" id="{E5BA8C42-05D4-28C0-539A-574F96A3DCE5}"/>
                  </a:ext>
                </a:extLst>
              </p:cNvPr>
              <p:cNvSpPr/>
              <p:nvPr/>
            </p:nvSpPr>
            <p:spPr>
              <a:xfrm>
                <a:off x="838200" y="4740779"/>
                <a:ext cx="2103110" cy="827999"/>
              </a:xfrm>
              <a:prstGeom prst="roundRect">
                <a:avLst>
                  <a:gd name="adj" fmla="val 1284"/>
                </a:avLst>
              </a:prstGeom>
              <a:solidFill>
                <a:schemeClr val="tx1"/>
              </a:solidFill>
              <a:ln w="1270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取り入れられそうな</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ポイント</a:t>
                </a:r>
              </a:p>
            </p:txBody>
          </p:sp>
        </p:grpSp>
        <p:grpSp>
          <p:nvGrpSpPr>
            <p:cNvPr id="39" name="グループ化 38">
              <a:extLst>
                <a:ext uri="{FF2B5EF4-FFF2-40B4-BE49-F238E27FC236}">
                  <a16:creationId xmlns:a16="http://schemas.microsoft.com/office/drawing/2014/main" id="{7C36B1F9-F877-D723-2271-7729B0B2029B}"/>
                </a:ext>
              </a:extLst>
            </p:cNvPr>
            <p:cNvGrpSpPr/>
            <p:nvPr/>
          </p:nvGrpSpPr>
          <p:grpSpPr>
            <a:xfrm>
              <a:off x="838200" y="5273029"/>
              <a:ext cx="10512424" cy="792000"/>
              <a:chOff x="838200" y="5640887"/>
              <a:chExt cx="10512424" cy="828000"/>
            </a:xfrm>
          </p:grpSpPr>
          <p:sp>
            <p:nvSpPr>
              <p:cNvPr id="37" name="正方形/長方形 36">
                <a:extLst>
                  <a:ext uri="{FF2B5EF4-FFF2-40B4-BE49-F238E27FC236}">
                    <a16:creationId xmlns:a16="http://schemas.microsoft.com/office/drawing/2014/main" id="{C95DD26B-303A-E8D8-D32E-19777F052714}"/>
                  </a:ext>
                </a:extLst>
              </p:cNvPr>
              <p:cNvSpPr/>
              <p:nvPr/>
            </p:nvSpPr>
            <p:spPr>
              <a:xfrm>
                <a:off x="2993859" y="5640888"/>
                <a:ext cx="8356765" cy="827999"/>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38" name="四角形: 角を丸くする 37">
                <a:extLst>
                  <a:ext uri="{FF2B5EF4-FFF2-40B4-BE49-F238E27FC236}">
                    <a16:creationId xmlns:a16="http://schemas.microsoft.com/office/drawing/2014/main" id="{5B5BC276-BA66-EF22-FB36-5E5B9AD0C2E3}"/>
                  </a:ext>
                </a:extLst>
              </p:cNvPr>
              <p:cNvSpPr/>
              <p:nvPr/>
            </p:nvSpPr>
            <p:spPr>
              <a:xfrm>
                <a:off x="838200" y="5640887"/>
                <a:ext cx="2103110" cy="827999"/>
              </a:xfrm>
              <a:prstGeom prst="roundRect">
                <a:avLst>
                  <a:gd name="adj" fmla="val 1284"/>
                </a:avLst>
              </a:prstGeom>
              <a:solidFill>
                <a:schemeClr val="tx1"/>
              </a:solidFill>
              <a:ln w="1270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どのように</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改善するか</a:t>
                </a:r>
              </a:p>
            </p:txBody>
          </p:sp>
        </p:grpSp>
      </p:grpSp>
      <p:sp>
        <p:nvSpPr>
          <p:cNvPr id="7" name="タイトル 1">
            <a:extLst>
              <a:ext uri="{FF2B5EF4-FFF2-40B4-BE49-F238E27FC236}">
                <a16:creationId xmlns:a16="http://schemas.microsoft.com/office/drawing/2014/main" id="{AA9AF0CF-EDAE-0B4D-5009-C1C94FAF8195}"/>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チームで先行事例調査を行う</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dirty="0">
                <a:latin typeface="MS PGothic" panose="020B0600070205080204" pitchFamily="34" charset="-128"/>
                <a:ea typeface="MS PGothic" panose="020B0600070205080204" pitchFamily="34" charset="-128"/>
              </a:rPr>
              <a:t>分） </a:t>
            </a:r>
            <a:endParaRPr kumimoji="1" lang="ja-JP" altLang="en-US" dirty="0"/>
          </a:p>
        </p:txBody>
      </p:sp>
    </p:spTree>
    <p:extLst>
      <p:ext uri="{BB962C8B-B14F-4D97-AF65-F5344CB8AC3E}">
        <p14:creationId xmlns:p14="http://schemas.microsoft.com/office/powerpoint/2010/main" val="360900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80645-5FAE-9489-D4A6-A25006D301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F77DF0-D4A3-8160-FD62-9AC6470145B6}"/>
              </a:ext>
            </a:extLst>
          </p:cNvPr>
          <p:cNvSpPr>
            <a:spLocks noGrp="1"/>
          </p:cNvSpPr>
          <p:nvPr>
            <p:ph type="title"/>
          </p:nvPr>
        </p:nvSpPr>
        <p:spPr/>
        <p:txBody>
          <a:bodyPr/>
          <a:lstStyle/>
          <a:p>
            <a:r>
              <a:rPr lang="ja-JP" altLang="en-US">
                <a:solidFill>
                  <a:prstClr val="white"/>
                </a:solidFill>
                <a:latin typeface="MS PGothic" panose="020B0600070205080204" pitchFamily="34" charset="-128"/>
                <a:ea typeface="MS PGothic" panose="020B0600070205080204" pitchFamily="34" charset="-128"/>
              </a:rPr>
              <a:t>ワーク </a:t>
            </a:r>
            <a:r>
              <a:rPr lang="en-US" altLang="ja-JP" dirty="0">
                <a:solidFill>
                  <a:prstClr val="white"/>
                </a:solidFill>
                <a:latin typeface="MS PGothic" panose="020B0600070205080204" pitchFamily="34" charset="-128"/>
                <a:ea typeface="MS PGothic" panose="020B0600070205080204" pitchFamily="34" charset="-128"/>
              </a:rPr>
              <a:t>[1] </a:t>
            </a:r>
            <a:r>
              <a:rPr lang="ja-JP" altLang="en-US">
                <a:solidFill>
                  <a:prstClr val="white"/>
                </a:solidFill>
                <a:latin typeface="MS PGothic" panose="020B0600070205080204" pitchFamily="34" charset="-128"/>
                <a:ea typeface="MS PGothic" panose="020B0600070205080204" pitchFamily="34" charset="-128"/>
              </a:rPr>
              <a:t>レビュー用シート</a:t>
            </a:r>
            <a:r>
              <a:rPr lang="en-US" altLang="ja-JP" dirty="0">
                <a:solidFill>
                  <a:prstClr val="white"/>
                </a:solidFill>
                <a:latin typeface="MS PGothic" panose="020B0600070205080204" pitchFamily="34" charset="-128"/>
                <a:ea typeface="MS PGothic" panose="020B0600070205080204" pitchFamily="34" charset="-128"/>
              </a:rPr>
              <a:t> </a:t>
            </a:r>
            <a:r>
              <a:rPr lang="ja-JP" altLang="en-US">
                <a:solidFill>
                  <a:prstClr val="white"/>
                </a:solidFill>
                <a:latin typeface="MS PGothic" panose="020B0600070205080204" pitchFamily="34" charset="-128"/>
                <a:ea typeface="MS PGothic" panose="020B0600070205080204" pitchFamily="34" charset="-128"/>
              </a:rPr>
              <a:t>（</a:t>
            </a:r>
            <a:r>
              <a:rPr lang="en-US" altLang="ja-JP" dirty="0">
                <a:solidFill>
                  <a:prstClr val="white"/>
                </a:solidFill>
                <a:latin typeface="MS PGothic" panose="020B0600070205080204" pitchFamily="34" charset="-128"/>
                <a:ea typeface="MS PGothic" panose="020B0600070205080204" pitchFamily="34" charset="-128"/>
              </a:rPr>
              <a:t>25</a:t>
            </a:r>
            <a:r>
              <a:rPr lang="ja-JP" altLang="en-US">
                <a:solidFill>
                  <a:prstClr val="white"/>
                </a:solidFill>
                <a:latin typeface="MS PGothic" panose="020B0600070205080204" pitchFamily="34" charset="-128"/>
                <a:ea typeface="MS PGothic" panose="020B0600070205080204" pitchFamily="34" charset="-128"/>
              </a:rPr>
              <a:t>分）</a:t>
            </a:r>
            <a:endParaRPr kumimoji="1" lang="ja-JP" altLang="en-US" dirty="0"/>
          </a:p>
        </p:txBody>
      </p:sp>
      <p:sp>
        <p:nvSpPr>
          <p:cNvPr id="4" name="正方形/長方形 3">
            <a:extLst>
              <a:ext uri="{FF2B5EF4-FFF2-40B4-BE49-F238E27FC236}">
                <a16:creationId xmlns:a16="http://schemas.microsoft.com/office/drawing/2014/main" id="{E443F4C1-1502-2B24-2AF1-DA1A1391988C}"/>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5</a:t>
            </a:r>
            <a:r>
              <a:rPr lang="pt-PT" altLang="ja-JP" sz="1400" b="1" dirty="0">
                <a:solidFill>
                  <a:schemeClr val="bg1"/>
                </a:solidFill>
                <a:latin typeface="MS PGothic" panose="020B0600070205080204" pitchFamily="34" charset="-128"/>
                <a:ea typeface="MS PGothic" panose="020B0600070205080204" pitchFamily="34" charset="-128"/>
              </a:rPr>
              <a:t>-①-1</a:t>
            </a:r>
          </a:p>
        </p:txBody>
      </p:sp>
      <p:grpSp>
        <p:nvGrpSpPr>
          <p:cNvPr id="11" name="グループ化 10">
            <a:extLst>
              <a:ext uri="{FF2B5EF4-FFF2-40B4-BE49-F238E27FC236}">
                <a16:creationId xmlns:a16="http://schemas.microsoft.com/office/drawing/2014/main" id="{7032373C-004A-454D-9941-E78931149AAD}"/>
              </a:ext>
            </a:extLst>
          </p:cNvPr>
          <p:cNvGrpSpPr/>
          <p:nvPr/>
        </p:nvGrpSpPr>
        <p:grpSpPr>
          <a:xfrm>
            <a:off x="838200" y="1202879"/>
            <a:ext cx="10512424" cy="1548000"/>
            <a:chOff x="838200" y="1309086"/>
            <a:chExt cx="10512424" cy="1512000"/>
          </a:xfrm>
          <a:effectLst>
            <a:outerShdw dist="88900" dir="2700000" algn="ctr" rotWithShape="0">
              <a:schemeClr val="bg2">
                <a:lumMod val="90000"/>
              </a:schemeClr>
            </a:outerShdw>
          </a:effectLst>
        </p:grpSpPr>
        <p:sp>
          <p:nvSpPr>
            <p:cNvPr id="5" name="正方形/長方形 4">
              <a:extLst>
                <a:ext uri="{FF2B5EF4-FFF2-40B4-BE49-F238E27FC236}">
                  <a16:creationId xmlns:a16="http://schemas.microsoft.com/office/drawing/2014/main" id="{D813108C-9A15-6206-7B9D-516F29900C55}"/>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6" name="四角形: 角を丸くする 5">
              <a:extLst>
                <a:ext uri="{FF2B5EF4-FFF2-40B4-BE49-F238E27FC236}">
                  <a16:creationId xmlns:a16="http://schemas.microsoft.com/office/drawing/2014/main" id="{AB6C82E5-F6C5-BE20-1222-0B892FA81A33}"/>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発表チームの</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商品・サービス</a:t>
              </a:r>
            </a:p>
          </p:txBody>
        </p:sp>
      </p:grpSp>
      <p:grpSp>
        <p:nvGrpSpPr>
          <p:cNvPr id="12" name="グループ化 11">
            <a:extLst>
              <a:ext uri="{FF2B5EF4-FFF2-40B4-BE49-F238E27FC236}">
                <a16:creationId xmlns:a16="http://schemas.microsoft.com/office/drawing/2014/main" id="{775B3989-A650-27BA-3E7E-7415AEF24F1F}"/>
              </a:ext>
            </a:extLst>
          </p:cNvPr>
          <p:cNvGrpSpPr/>
          <p:nvPr/>
        </p:nvGrpSpPr>
        <p:grpSpPr>
          <a:xfrm>
            <a:off x="838200" y="2837814"/>
            <a:ext cx="10512424" cy="1548000"/>
            <a:chOff x="838200" y="1309086"/>
            <a:chExt cx="10512424" cy="1512000"/>
          </a:xfrm>
          <a:effectLst>
            <a:outerShdw dist="88900" dir="2700000" algn="ctr" rotWithShape="0">
              <a:schemeClr val="bg2">
                <a:lumMod val="90000"/>
              </a:schemeClr>
            </a:outerShdw>
          </a:effectLst>
        </p:grpSpPr>
        <p:sp>
          <p:nvSpPr>
            <p:cNvPr id="13" name="正方形/長方形 12">
              <a:extLst>
                <a:ext uri="{FF2B5EF4-FFF2-40B4-BE49-F238E27FC236}">
                  <a16:creationId xmlns:a16="http://schemas.microsoft.com/office/drawing/2014/main" id="{7BB21F45-34C0-EB02-DD28-292C93A5EC26}"/>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4" name="四角形: 角を丸くする 13">
              <a:extLst>
                <a:ext uri="{FF2B5EF4-FFF2-40B4-BE49-F238E27FC236}">
                  <a16:creationId xmlns:a16="http://schemas.microsoft.com/office/drawing/2014/main" id="{18AD6AB3-54D1-B572-D550-1E8070DF1150}"/>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発表チームの</a:t>
              </a:r>
            </a:p>
            <a:p>
              <a:pPr algn="ctr"/>
              <a:r>
                <a:rPr lang="ja-JP" altLang="en-US" b="1">
                  <a:solidFill>
                    <a:schemeClr val="bg1"/>
                  </a:solidFill>
                  <a:latin typeface="MS PGothic" panose="020B0600070205080204" pitchFamily="34" charset="-128"/>
                  <a:ea typeface="MS PGothic" panose="020B0600070205080204" pitchFamily="34" charset="-128"/>
                  <a:cs typeface="+mj-cs"/>
                </a:rPr>
                <a:t>よかった</a:t>
              </a:r>
              <a:r>
                <a:rPr lang="ja-JP" altLang="en-US" b="1" dirty="0">
                  <a:solidFill>
                    <a:schemeClr val="bg1"/>
                  </a:solidFill>
                  <a:latin typeface="MS PGothic" panose="020B0600070205080204" pitchFamily="34" charset="-128"/>
                  <a:ea typeface="MS PGothic" panose="020B0600070205080204" pitchFamily="34" charset="-128"/>
                  <a:cs typeface="+mj-cs"/>
                </a:rPr>
                <a:t>点</a:t>
              </a:r>
            </a:p>
          </p:txBody>
        </p:sp>
      </p:grpSp>
      <p:grpSp>
        <p:nvGrpSpPr>
          <p:cNvPr id="15" name="グループ化 14">
            <a:extLst>
              <a:ext uri="{FF2B5EF4-FFF2-40B4-BE49-F238E27FC236}">
                <a16:creationId xmlns:a16="http://schemas.microsoft.com/office/drawing/2014/main" id="{716C4A9F-B9EB-4B85-C39B-5F93613BE6D3}"/>
              </a:ext>
            </a:extLst>
          </p:cNvPr>
          <p:cNvGrpSpPr/>
          <p:nvPr/>
        </p:nvGrpSpPr>
        <p:grpSpPr>
          <a:xfrm>
            <a:off x="838200" y="4472749"/>
            <a:ext cx="10512424" cy="1548000"/>
            <a:chOff x="838200" y="1309086"/>
            <a:chExt cx="10512424" cy="1512000"/>
          </a:xfrm>
          <a:effectLst>
            <a:outerShdw dist="88900" dir="2700000" algn="ctr" rotWithShape="0">
              <a:schemeClr val="bg2">
                <a:lumMod val="90000"/>
              </a:schemeClr>
            </a:outerShdw>
          </a:effectLst>
        </p:grpSpPr>
        <p:sp>
          <p:nvSpPr>
            <p:cNvPr id="16" name="正方形/長方形 15">
              <a:extLst>
                <a:ext uri="{FF2B5EF4-FFF2-40B4-BE49-F238E27FC236}">
                  <a16:creationId xmlns:a16="http://schemas.microsoft.com/office/drawing/2014/main" id="{A7B0CB14-7684-CC5A-DA3C-C0FF0BA26893}"/>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7" name="四角形: 角を丸くする 16">
              <a:extLst>
                <a:ext uri="{FF2B5EF4-FFF2-40B4-BE49-F238E27FC236}">
                  <a16:creationId xmlns:a16="http://schemas.microsoft.com/office/drawing/2014/main" id="{FEC65A94-D09A-EA8D-7E88-6751F7B1B740}"/>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発表チームへの</a:t>
              </a:r>
              <a:endParaRPr lang="en-US" altLang="ja-JP"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b="1" dirty="0">
                  <a:solidFill>
                    <a:schemeClr val="bg1"/>
                  </a:solidFill>
                  <a:latin typeface="MS PGothic" panose="020B0600070205080204" pitchFamily="34" charset="-128"/>
                  <a:ea typeface="MS PGothic" panose="020B0600070205080204" pitchFamily="34" charset="-128"/>
                  <a:cs typeface="+mj-cs"/>
                </a:rPr>
                <a:t>提案（改善点や</a:t>
              </a:r>
              <a:endParaRPr lang="en-US" altLang="ja-JP"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b="1" dirty="0">
                  <a:solidFill>
                    <a:schemeClr val="bg1"/>
                  </a:solidFill>
                  <a:latin typeface="MS PGothic" panose="020B0600070205080204" pitchFamily="34" charset="-128"/>
                  <a:ea typeface="MS PGothic" panose="020B0600070205080204" pitchFamily="34" charset="-128"/>
                  <a:cs typeface="+mj-cs"/>
                </a:rPr>
                <a:t>思いついたアイデアや質問など）</a:t>
              </a:r>
            </a:p>
          </p:txBody>
        </p:sp>
      </p:grpSp>
    </p:spTree>
    <p:extLst>
      <p:ext uri="{BB962C8B-B14F-4D97-AF65-F5344CB8AC3E}">
        <p14:creationId xmlns:p14="http://schemas.microsoft.com/office/powerpoint/2010/main" val="435091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9136</TotalTime>
  <Words>4166</Words>
  <Application>Microsoft Macintosh PowerPoint</Application>
  <PresentationFormat>ワイド画面</PresentationFormat>
  <Paragraphs>813</Paragraphs>
  <Slides>62</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62</vt:i4>
      </vt:variant>
    </vt:vector>
  </HeadingPairs>
  <TitlesOfParts>
    <vt:vector size="70" baseType="lpstr">
      <vt:lpstr>ＭＳ Ｐゴシック</vt:lpstr>
      <vt:lpstr>ＭＳ Ｐゴシック</vt:lpstr>
      <vt:lpstr>Yu Gothic UI</vt:lpstr>
      <vt:lpstr>游ゴシック</vt:lpstr>
      <vt:lpstr>游ゴシック</vt:lpstr>
      <vt:lpstr>Arial</vt:lpstr>
      <vt:lpstr>Calibri</vt:lpstr>
      <vt:lpstr>Office テーマ</vt:lpstr>
      <vt:lpstr>配布物ワークシート</vt:lpstr>
      <vt:lpstr>PowerPoint プレゼンテーション</vt:lpstr>
      <vt:lpstr>PowerPoint プレゼンテーション</vt:lpstr>
      <vt:lpstr>ワーク [1] 個人で課題を発見する (8分)</vt:lpstr>
      <vt:lpstr>ワーク [2] ニーズを1つ選択する （10分）</vt:lpstr>
      <vt:lpstr>ワーク [3] チームでアイデアを考える （10分)</vt:lpstr>
      <vt:lpstr>ワーク [1] チームでビジネスプランを考える （20分）</vt:lpstr>
      <vt:lpstr>ワーク [1] チームで先行事例調査を行う （10分） </vt:lpstr>
      <vt:lpstr>ワーク [1] レビュー用シート （25分）</vt:lpstr>
      <vt:lpstr>ワーク [2] 個人で振り返る （5分）</vt:lpstr>
      <vt:lpstr>PowerPoint プレゼンテーション</vt:lpstr>
      <vt:lpstr>ワーク [1] 個人でアイデアを検討する (5分)</vt:lpstr>
      <vt:lpstr>ワーク [2] チームでアイデアを検討する (15分)</vt:lpstr>
      <vt:lpstr>ワーク [3] チームのテーマを決定する (15分)</vt:lpstr>
      <vt:lpstr>ワーク [1] 新聞調査に取り組む (12分)</vt:lpstr>
      <vt:lpstr>ワーク [2] 情報を集約しテーマを決める (28分）</vt:lpstr>
      <vt:lpstr>ワーク [1] フィールドワーク計画を立てる (17分）</vt:lpstr>
      <vt:lpstr> ワーク [2] インタビューの質問項目を作成する （10分）</vt:lpstr>
      <vt:lpstr>  ワーク [1] フィールドワーク中のメモを取る （40分）</vt:lpstr>
      <vt:lpstr>  ワーク [1] フィールドワークの振り返り （5分）</vt:lpstr>
      <vt:lpstr>ワーク [1] 顧客について理解を深める (10分)</vt:lpstr>
      <vt:lpstr>　ワーク [1] 顧客（企業）について理解を深める (10分)</vt:lpstr>
      <vt:lpstr>ワーク [2] 利用動機を考える (10分)</vt:lpstr>
      <vt:lpstr>ワーク [3] 顧客のメリットを考える (5分)</vt:lpstr>
      <vt:lpstr>　　　   ワーク [1] バリュー・プロポジション・キャンバスを考える (25分)</vt:lpstr>
      <vt:lpstr>ワーク [1] ビジネスモデルを考える （25分）</vt:lpstr>
      <vt:lpstr>ワーク [1] 個人でプロトタイプを作成する （5分）</vt:lpstr>
      <vt:lpstr>ワーク [1] ポスターを制作する (30分） </vt:lpstr>
      <vt:lpstr>ワーク [1] 質問項目を考える （15分）</vt:lpstr>
      <vt:lpstr>ワーク [2] レビュー先とレビューでの役割を決定する (15分）</vt:lpstr>
      <vt:lpstr>ワーク [1] レビューを振り返る (4分)</vt:lpstr>
      <vt:lpstr>ワーク [1] 簡易的な収支計画を立てる (15分）</vt:lpstr>
      <vt:lpstr>ワーク [2] 1年目と3年目の収支計画を立てる (15分)</vt:lpstr>
      <vt:lpstr>ワーク [1] プレゼンテーションの構成を考える （25分）</vt:lpstr>
      <vt:lpstr>　　　　ワーク [1] プレゼンテーション資料および原稿を作成する (1/3) （10分）</vt:lpstr>
      <vt:lpstr>　　　　ワーク [1] プレゼンテーション資料および原稿を作成する (2/3) （10分）</vt:lpstr>
      <vt:lpstr>　　　　ワーク [1] プレゼンテーション資料および原稿を作成する (3/3) （10分）</vt:lpstr>
      <vt:lpstr>       ワーク [3] プレゼンテーションのリハーサルを実施する （10分）</vt:lpstr>
      <vt:lpstr>ワーク [1] プレゼンテーション実施のレビュー （35分）</vt:lpstr>
      <vt:lpstr>ワーク [2] 実施した気づきを確認する （5分）</vt:lpstr>
      <vt:lpstr>　　　　ワーク [1] プレゼンテーション資料および原稿を作成する (1/3) （30分）</vt:lpstr>
      <vt:lpstr>　　　　ワーク [1] プレゼンテーション資料および原稿を作成する (2/3) （30分）</vt:lpstr>
      <vt:lpstr>　　　　ワーク [1] プレゼンテーション資料および原稿を作成する (3/3) （30分）</vt:lpstr>
      <vt:lpstr>ワーク [2] 中間発表のリハーサルを実施する （10分）</vt:lpstr>
      <vt:lpstr>ワーク [1] 中間発表実施のレビュー （35分）</vt:lpstr>
      <vt:lpstr>ワーク [2] 中間発表を実施した気づきを記入する (5分)</vt:lpstr>
      <vt:lpstr>ワーク [1] 起業家講演での気づきを記入する (35分)</vt:lpstr>
      <vt:lpstr>ワーク [1] 起業家講演での気づきを記入する (35分)</vt:lpstr>
      <vt:lpstr>ワーク [1] アドバイスからの気づきをメモする (40分)</vt:lpstr>
      <vt:lpstr>ワーク [1] 販売活動を計画する (42分)</vt:lpstr>
      <vt:lpstr>ワーク [1] 販売活動を実施する (35分)</vt:lpstr>
      <vt:lpstr>ワーク [1] 個人で活動を振り返る (5分)</vt:lpstr>
      <vt:lpstr>ワーク [1] 連携する商品を具体化する (15分)</vt:lpstr>
      <vt:lpstr>ワーク [2] チームで計画を立てる （25分）</vt:lpstr>
      <vt:lpstr>ワーク [1] ペーパータワーに取り組む （30分）</vt:lpstr>
      <vt:lpstr>ワーク [2] 計測と振り返り （13分）</vt:lpstr>
      <vt:lpstr>ワーク [1] ライフチャートを作成する (1/2) (18分)</vt:lpstr>
      <vt:lpstr>ワーク [1] ライフチャートを作成する (2/2) (18分)</vt:lpstr>
      <vt:lpstr>  ワーク [2] ライフチャートを共有する(25分)</vt:lpstr>
      <vt:lpstr>   ワーク [1] チーム運営で大切にすることを決める (1/2) （15分）</vt:lpstr>
      <vt:lpstr>   ワーク [1] チーム運営で大切にすることを決める (2/2) （15分）</vt:lpstr>
      <vt:lpstr>  ワーク [2] チーム名と役割を決める （25分）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dc:title>
  <dc:creator>shingo tetsuka</dc:creator>
  <cp:lastModifiedBy>慶太 竹内</cp:lastModifiedBy>
  <cp:revision>500</cp:revision>
  <dcterms:created xsi:type="dcterms:W3CDTF">2024-08-24T05:28:24Z</dcterms:created>
  <dcterms:modified xsi:type="dcterms:W3CDTF">2025-03-13T03:15:42Z</dcterms:modified>
</cp:coreProperties>
</file>